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slides/slide20.xml" ContentType="application/vnd.openxmlformats-officedocument.presentationml.slide+xml"/>
  <Override PartName="/ppt/slides/slide21.xml" ContentType="application/vnd.openxmlformats-officedocument.presentationml.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7" r:id="rId28"/>
    <p:sldId id="257" r:id="rId3"/>
    <p:sldId id="258" r:id="rId4"/>
    <p:sldId id="271" r:id="rId22"/>
    <p:sldId id="272" r:id="rId23"/>
    <p:sldId id="273" r:id="rId24"/>
    <p:sldId id="275" r:id="rId26"/>
    <p:sldId id="276" r:id="rId27"/>
    <p:sldId id="259" r:id="rId5"/>
    <p:sldId id="274" r:id="rId25"/>
    <p:sldId id="278" r:id="rId29"/>
    <p:sldId id="260" r:id="rId6"/>
    <p:sldId id="261" r:id="rId7"/>
    <p:sldId id="262" r:id="rId8"/>
    <p:sldId id="263" r:id="rId9"/>
    <p:sldId id="264" r:id="rId10"/>
    <p:sldId id="265" r:id="rId11"/>
    <p:sldId id="266" r:id="rId12"/>
    <p:sldId id="267" r:id="rId13"/>
    <p:sldId id="279" r:id="rId30"/>
    <p:sldId id="280" r:id="rId31"/>
    <p:sldId id="281" r:id="rId32"/>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Предложение" id="{10e62730-0fe1-352b-50a7-ab18a07ba1ce}">
          <p14:sldIdLst>
            <p14:sldId id="256"/>
            <p14:sldId id="257"/>
            <p14:sldId id="258"/>
            <p14:sldId id="259"/>
          </p14:sldIdLst>
        </p14:section>
        <p14:section name="Как это устроено" id="{fc95bced-16b4-3460-2ae8-3d1e71062cae}">
          <p14:sldIdLst>
            <p14:sldId id="260"/>
            <p14:sldId id="261"/>
            <p14:sldId id="262"/>
            <p14:sldId id="263"/>
          </p14:sldIdLst>
        </p14:section>
        <p14:section name="Пилот и решение" id="{679979fc-39e4-b296-3075-bd40d31c7361}">
          <p14:sldIdLst>
            <p14:sldId id="264"/>
            <p14:sldId id="265"/>
            <p14:sldId id="266"/>
            <p14:sldId id="267"/>
          </p14:sldIdLst>
        </p14:section>
        <p14:section name="Приложения" id="{b69f5166-5e99-0dba-c7e2-3e096ed85166}">
          <p14:sldIdLst>
            <p14:sldId id="268"/>
            <p14:sldId id="269"/>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7.xml"/><Relationship Id="rId6" Type="http://schemas.openxmlformats.org/officeDocument/2006/relationships/slide" Target="slides/slide9.xml"/><Relationship Id="rId7" Type="http://schemas.openxmlformats.org/officeDocument/2006/relationships/slide" Target="slides/slide10.xml"/><Relationship Id="rId8" Type="http://schemas.openxmlformats.org/officeDocument/2006/relationships/slide" Target="slides/slide11.xml"/><Relationship Id="rId9" Type="http://schemas.openxmlformats.org/officeDocument/2006/relationships/slide" Target="slides/slide12.xml"/><Relationship Id="rId10" Type="http://schemas.openxmlformats.org/officeDocument/2006/relationships/slide" Target="slides/slide13.xml"/><Relationship Id="rId11" Type="http://schemas.openxmlformats.org/officeDocument/2006/relationships/slide" Target="slides/slide14.xml"/><Relationship Id="rId12" Type="http://schemas.openxmlformats.org/officeDocument/2006/relationships/slide" Target="slides/slide15.xml"/><Relationship Id="rId13" Type="http://schemas.openxmlformats.org/officeDocument/2006/relationships/slide" Target="slides/slide16.xml"/><Relationship Id="rId14" Type="http://schemas.openxmlformats.org/officeDocument/2006/relationships/slide" Target="slides/slide17.xml"/><Relationship Id="rId15" Type="http://schemas.openxmlformats.org/officeDocument/2006/relationships/slide" Target="slides/slide18.xml"/><Relationship Id="rId16" Type="http://schemas.openxmlformats.org/officeDocument/2006/relationships/slide" Target="slides/slide19.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slide" Target="slides/slide4.xml"/><Relationship Id="rId23" Type="http://schemas.openxmlformats.org/officeDocument/2006/relationships/slide" Target="slides/slide5.xml"/><Relationship Id="rId24" Type="http://schemas.openxmlformats.org/officeDocument/2006/relationships/slide" Target="slides/slide6.xml"/><Relationship Id="rId25" Type="http://schemas.openxmlformats.org/officeDocument/2006/relationships/slide" Target="slides/slide8.xml"/>  <Relationship Id="rId26" Type="http://schemas.openxmlformats.org/officeDocument/2006/relationships/slide" Target="slides/slide20.xml"/>
  <Relationship Id="rId27" Type="http://schemas.openxmlformats.org/officeDocument/2006/relationships/slide" Target="slides/slide21.xml"/>
  <Relationship Id="rId28" Type="http://schemas.openxmlformats.org/officeDocument/2006/relationships/slide" Target="slides/slide22.xml"/>
  <Relationship Id="rId29" Type="http://schemas.openxmlformats.org/officeDocument/2006/relationships/slide" Target="slides/slide23.xml"/>
  <Relationship Id="rId30" Type="http://schemas.openxmlformats.org/officeDocument/2006/relationships/slide" Target="slides/slide24.xml"/>
  <Relationship Id="rId31" Type="http://schemas.openxmlformats.org/officeDocument/2006/relationships/slide" Target="slides/slide25.xml"/>
  <Relationship Id="rId32" Type="http://schemas.openxmlformats.org/officeDocument/2006/relationships/slide" Target="slides/slide26.xml"/>
</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005541"/>
                </a:solidFill>
                <a:latin typeface="+mj-lt"/>
              </a:defRPr>
            </a:pPr>
            <a:r>
              <a:rPr sz="1300" b="0" i="0" u="none" strike="noStrike">
                <a:solidFill>
                  <a:srgbClr val="005541"/>
                </a:solidFill>
                <a:latin typeface="+mj-lt"/>
              </a:rPr>
              <a:t>Накопленное расхождение плана и факта, %</a:t>
            </a:r>
          </a:p>
        </c:rich>
      </c:tx>
      <c:layout/>
      <c:overlay val="0"/>
    </c:title>
    <c:autoTitleDeleted val="0"/>
    <c:plotArea>
      <c:layout/>
      <c:lineChart>
        <c:varyColors val="0"/>
        <c:ser>
          <c:idx val="0"/>
          <c:order val="0"/>
          <c:tx>
            <c:strRef>
              <c:f>Sheet1!$B$1</c:f>
              <c:strCache>
                <c:ptCount val="1"/>
                <c:pt idx="0">
                  <c:v>Сверка раз в месяц</c:v>
                </c:pt>
              </c:strCache>
            </c:strRef>
          </c:tx>
          <c:spPr>
            <a:solidFill>
              <a:srgbClr val="C98BA0"/>
            </a:solidFill>
            <a:ln w="31750" cap="flat">
              <a:solidFill>
                <a:srgbClr val="C98BA0"/>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7"/>
            <c:spPr>
              <a:solidFill>
                <a:srgbClr val="C98BA0"/>
              </a:solidFill>
              <a:ln w="9525" cap="flat">
                <a:solidFill>
                  <a:srgbClr val="C98BA0"/>
                </a:solidFill>
                <a:prstDash val="solid"/>
                <a:round/>
              </a:ln>
              <a:effectLst/>
            </c:spPr>
          </c:marker>
          <c:cat>
            <c:multiLvlStrRef>
              <c:f>Sheet1!$A$2:$A$13</c:f>
              <c:multiLvlStrCache>
                <c:ptCount val="12"/>
                <c:lvl>
                  <c:pt idx="0">
                    <c:v>Н1</c:v>
                  </c:pt>
                  <c:pt idx="1">
                    <c:v>Н2</c:v>
                  </c:pt>
                  <c:pt idx="2">
                    <c:v>Н3</c:v>
                  </c:pt>
                  <c:pt idx="3">
                    <c:v>Н4</c:v>
                  </c:pt>
                  <c:pt idx="4">
                    <c:v>Н5</c:v>
                  </c:pt>
                  <c:pt idx="5">
                    <c:v>Н6</c:v>
                  </c:pt>
                  <c:pt idx="6">
                    <c:v>Н7</c:v>
                  </c:pt>
                  <c:pt idx="7">
                    <c:v>Н8</c:v>
                  </c:pt>
                  <c:pt idx="8">
                    <c:v>Н9</c:v>
                  </c:pt>
                  <c:pt idx="9">
                    <c:v>Н10</c:v>
                  </c:pt>
                  <c:pt idx="10">
                    <c:v>Н11</c:v>
                  </c:pt>
                  <c:pt idx="11">
                    <c:v>Н12</c:v>
                  </c:pt>
                </c:lvl>
              </c:multiLvlStrCache>
            </c:multiLvlStrRef>
          </c:cat>
          <c:val>
            <c:numRef>
              <c:f>Sheet1!$B$2:$B$13</c:f>
              <c:numCache>
                <c:formatCode>General</c:formatCode>
                <c:ptCount val="12"/>
                <c:pt idx="0">
                  <c:v>1.5</c:v>
                </c:pt>
                <c:pt idx="1">
                  <c:v>3</c:v>
                </c:pt>
                <c:pt idx="2">
                  <c:v>4.5</c:v>
                </c:pt>
                <c:pt idx="3">
                  <c:v>6</c:v>
                </c:pt>
                <c:pt idx="4">
                  <c:v>1.5</c:v>
                </c:pt>
                <c:pt idx="5">
                  <c:v>3</c:v>
                </c:pt>
                <c:pt idx="6">
                  <c:v>4.5</c:v>
                </c:pt>
                <c:pt idx="7">
                  <c:v>6</c:v>
                </c:pt>
                <c:pt idx="8">
                  <c:v>1.5</c:v>
                </c:pt>
                <c:pt idx="9">
                  <c:v>3</c:v>
                </c:pt>
                <c:pt idx="10">
                  <c:v>4.5</c:v>
                </c:pt>
                <c:pt idx="11">
                  <c:v>6</c:v>
                </c:pt>
              </c:numCache>
            </c:numRef>
          </c:val>
          <c:smooth val="0"/>
        </c:ser>
        <c:ser>
          <c:idx val="1"/>
          <c:order val="1"/>
          <c:tx>
            <c:strRef>
              <c:f>Sheet1!$C$1</c:f>
              <c:strCache>
                <c:ptCount val="1"/>
                <c:pt idx="0">
                  <c:v>Сверка каждую неделю</c:v>
                </c:pt>
              </c:strCache>
            </c:strRef>
          </c:tx>
          <c:spPr>
            <a:solidFill>
              <a:srgbClr val="005541"/>
            </a:solidFill>
            <a:ln w="31750" cap="flat">
              <a:solidFill>
                <a:srgbClr val="005541"/>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7"/>
            <c:spPr>
              <a:solidFill>
                <a:srgbClr val="005541"/>
              </a:solidFill>
              <a:ln w="9525" cap="flat">
                <a:solidFill>
                  <a:srgbClr val="005541"/>
                </a:solidFill>
                <a:prstDash val="solid"/>
                <a:round/>
              </a:ln>
              <a:effectLst/>
            </c:spPr>
          </c:marker>
          <c:cat>
            <c:multiLvlStrRef>
              <c:f>Sheet1!$A$2:$A$13</c:f>
              <c:multiLvlStrCache>
                <c:ptCount val="12"/>
                <c:lvl>
                  <c:pt idx="0">
                    <c:v>Н1</c:v>
                  </c:pt>
                  <c:pt idx="1">
                    <c:v>Н2</c:v>
                  </c:pt>
                  <c:pt idx="2">
                    <c:v>Н3</c:v>
                  </c:pt>
                  <c:pt idx="3">
                    <c:v>Н4</c:v>
                  </c:pt>
                  <c:pt idx="4">
                    <c:v>Н5</c:v>
                  </c:pt>
                  <c:pt idx="5">
                    <c:v>Н6</c:v>
                  </c:pt>
                  <c:pt idx="6">
                    <c:v>Н7</c:v>
                  </c:pt>
                  <c:pt idx="7">
                    <c:v>Н8</c:v>
                  </c:pt>
                  <c:pt idx="8">
                    <c:v>Н9</c:v>
                  </c:pt>
                  <c:pt idx="9">
                    <c:v>Н10</c:v>
                  </c:pt>
                  <c:pt idx="10">
                    <c:v>Н11</c:v>
                  </c:pt>
                  <c:pt idx="11">
                    <c:v>Н12</c:v>
                  </c:pt>
                </c:lvl>
              </c:multiLvlStrCache>
            </c:multiLvlStrRef>
          </c:cat>
          <c:val>
            <c:numRef>
              <c:f>Sheet1!$C$2:$C$13</c:f>
              <c:numCache>
                <c:formatCode>General</c:formatCode>
                <c:ptCount val="12"/>
                <c:pt idx="0">
                  <c:v>1.5</c:v>
                </c:pt>
                <c:pt idx="1">
                  <c:v>1.4</c:v>
                </c:pt>
                <c:pt idx="2">
                  <c:v>1.6</c:v>
                </c:pt>
                <c:pt idx="3">
                  <c:v>1.5</c:v>
                </c:pt>
                <c:pt idx="4">
                  <c:v>1.4</c:v>
                </c:pt>
                <c:pt idx="5">
                  <c:v>1.6</c:v>
                </c:pt>
                <c:pt idx="6">
                  <c:v>1.5</c:v>
                </c:pt>
                <c:pt idx="7">
                  <c:v>1.4</c:v>
                </c:pt>
                <c:pt idx="8">
                  <c:v>1.6</c:v>
                </c:pt>
                <c:pt idx="9">
                  <c:v>1.5</c:v>
                </c:pt>
                <c:pt idx="10">
                  <c:v>1.4</c:v>
                </c:pt>
                <c:pt idx="11">
                  <c:v>1.5</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noFill/>
            <a:prstDash val="solid"/>
            <a:round/>
          </a:ln>
        </c:spPr>
        <c:txPr>
          <a:bodyPr/>
          <a:lstStyle/>
          <a:p>
            <a:pPr>
              <a:defRPr sz="1000" b="0" i="0" u="none" strike="noStrike">
                <a:solidFill>
                  <a:srgbClr val="7A8088"/>
                </a:solidFill>
                <a:latin typeface="+mn-lt"/>
              </a:defRPr>
            </a:pPr>
            <a:endParaRPr lang="en-US"/>
          </a:p>
        </c:txPr>
        <c:crossAx val="2094734552"/>
        <c:crosses val="autoZero"/>
        <c:auto val="1"/>
        <c:lblAlgn val="ctr"/>
        <c:noMultiLvlLbl val="1"/>
      </c:catAx>
      <c:valAx>
        <c:axId val="2094734552"/>
        <c:scaling>
          <c:orientation val="minMax"/>
          <c:max val="7"/>
          <c:min val="0"/>
        </c:scaling>
        <c:delete val="0"/>
        <c:axPos val="l"/>
        <c:majorGridlines>
          <c:spPr>
            <a:ln w="6350" cap="flat">
              <a:solidFill>
                <a:srgbClr val="E6DCD0"/>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000" b="0" i="0" u="none" strike="noStrike">
                <a:solidFill>
                  <a:srgbClr val="7A8088"/>
                </a:solidFill>
                <a:latin typeface="+mn-lt"/>
              </a:defRPr>
            </a:pPr>
            <a:endParaRPr lang="en-US"/>
          </a:p>
        </c:txPr>
        <c:crossAx val="2094734554"/>
        <c:crosses val="autoZero"/>
        <c:crossBetween val="between"/>
        <c:majorUnit val="1"/>
      </c:valAx>
      <c:spPr>
        <a:noFill/>
        <a:ln>
          <a:noFill/>
        </a:ln>
        <a:effectLst/>
      </c:spPr>
    </c:plotArea>
    <c:legend>
      <c:legendPos val="b"/>
      <c:overlay val="0"/>
      <c:txPr>
        <a:bodyPr/>
        <a:lstStyle/>
        <a:p>
          <a:pPr>
            <a:defRPr sz="1100">
              <a:solidFill>
                <a:srgbClr val="3D434A"/>
              </a:solidFill>
              <a:latin typeface="+mn-lt"/>
              <a:cs typeface="+mn-lt"/>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Подсказка для читателя. Цель встречи одна. Получить согласие на три часа времени ключевых людей и на пилот. Бюджет, систему и новый отдел не просите. Первым идет слайд для генерального директора на одну минуту, потом методика и план встреч. Замените имя автора на свое, остальное можно оставить.</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Слайд на случай, если у руководства одна минута. Слева язык генерального директора, справа логика проблемы в три шага.</a:t>
            </a:r>
          </a:p>
          <a:p/>
          <a:p>
            <a:r>
              <a:rPr lang="ru-RU" dirty="0"/>
              <a:t>Интерактив. Карточки справа кликабельны. «Ситуация» ведет к расчету на ленте сроков, «Осложнение» к финансам, «Решение» к плану трех недель. Вернуться можно через навигацию внизу слайда.</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Главный довод. Условный пример, все сроки в календарных днях. Спрос изменился сегодня. Заказ будет готов через 35 дней, материалы едут 30 дней. Если закупки узнают через 10 дней, материалы придут через 40 дней, на 5 дней позже выпуска.</a:t>
            </a:r>
          </a:p>
          <a:p>
            <a:r>
              <a:rPr lang="ru-RU" dirty="0"/>
              <a:t>Эти 5 дней закрывают тремя способами. Запас, срочная доставка или простой. Бесплатных среди них нет. Если закупки узнают через 2 дня, материалы придут за 3 дня до выпуска. Поставщик тот же, сроки те же. Совместное планирование работает с задержкой новости, а не со сроком поставки.</a:t>
            </a:r>
          </a:p>
          <a:p>
            <a:r>
              <a:rPr lang="ru-RU" dirty="0"/>
              <a:t>Подставьте свои сроки. Дни до выпуска, срок поставки и задержку новости в вашей компании.</a:t>
            </a:r>
          </a:p>
          <a:p/>
          <a:p>
            <a:r>
              <a:rPr lang="ru-RU" dirty="0"/>
              <a:t>Интерактив. Внизу справа три кнопки сценария. Щелчок по «5 дней» или «8 дней» плавно перестраивает нижнюю полосу и пересчитывает цифру. Сценарии лежат на скрытых слайдах 4, 5 и 6, при обычном показе они пропускаются.</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Условный расчет, не цифры компании. При расходе одного материала 180 млн рублей в год один календарный день расхода стоит около 0,5 млн. Запас на пять дней связывает около 2,5 млн. Деньги не теряются, но выведены из оборота. Они высвобождаются один раз, когда запас снижается. Почему один материал, а не весь расход компании. Не хватило одного материала. Пилот идет на одной группе продукции. Для всех материалов с долгим сроком поставки формула та же, при расходе 1,8 млрд рублей в год связанный запас доходит до 25 млн. Эту цифру проверяем после пилота.</a:t>
            </a:r>
          </a:p>
          <a:p>
            <a:r>
              <a:rPr lang="ru-RU" dirty="0"/>
              <a:t>Почему расчет за год. Запас под опоздание должен лежать на складе заранее, после новости докупать поздно, материалы идут 30 дней. Поэтому, пока новости доходят с задержкой, запас держится постоянно. Если он лежит весь год, его финансирование по ставке 18 процентов стоит около 450 тыс. рублей в год, или около 1,2 тыс. рублей в день.</a:t>
            </a:r>
          </a:p>
          <a:p>
            <a:r>
              <a:rPr lang="ru-RU" dirty="0"/>
              <a:t>Ставка 18 процентов модельная. Банк России публикует среднюю ставку банков по кредитам предприятиям до 1 года, за август 2026 года она 17,9 процента. Если деньги собственные, вместо процентов говорим о стоимости капитала. Склад, страховку и списания не считаем, поэтому оценка осторожная. Ставку своей компании уточните у финансов.</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Методика не авторская. Партисипативное стратегическое планирование из Технологии участия (ToP) Института культурных дел (ICA), подробно описано в книге Билла Стэплза «Трансформационная стратегия». Принцип простой. Решения вырабатывают те, кто будет их исполнять, поэтому их не приходится продавливать. Ведущий отвечает за ход встречи, а не за содержание. В классике четыре шага, здесь три. Видение, проблемы, решения. План действий входит в паспорт пилота на третьей встрече.</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Начните с главного. Сколько времени, когда и что на выходе. Три встречи по часу раз в неделю, одна неделя на решение руководства, потом один цикл пилота. Если спросят про бюджет, отвечайте сразу. Не нужен. Впишите свои даты вместо номеров недель.</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Слайд показывает, что час не размоется в разговор. У каждой встречи регламент, вход и выход. Выход третьей встречи и есть документ для решения руководства. Регламент можно поправить под участников.</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Слайд снимает вопрос, зачем это закупкам. Выгода есть у каждой функции. Ведущий модерирует встречи и ведет записи, а не распоряжается чужими планами. В карточку справа впишите свой опыт стратегических сессий, проектов по планированию и межфункциональных проектов. Решения остаются за владельцами функций.</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Язык финансов. Компания покупает не проект, а право. Цена права три часа и один цикл пилота. Паспорт превращает договоренности в документ. Остановка тоже результат, потому что решение принимается на данных. Система, если понадобится, выбирается после пилота.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Не обещайте процентов заранее. Обещайте измерение до и после, которое руководство сможет проверить само.</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Назовите риски сами, до того как их назовут слушатели.</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Четыре решения, каждое можно принять прямо на встрече. После этого слайда остаются приложения на случай вопросов.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Слайд для ответов. Показывайте его, только если вопрос прозвучал. Каждая карточка вопроса ведет на слайд с подробным ответом. Вернуться к вопросам можно кнопкой «Приложения» в навигации внизу.</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Небольшое колебание спроса у клиента по цепочке превращается в большую волну заказов у поставщика. Закупки стоят ближе всех к этой волне.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Ответ на возражение, что прогноз все равно неточный. При месячной сверке расхождение копится, при недельной его снимают на каждом шаге.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ru-RU" dirty="0"/>
              <a:t>Скрытый слайд сценария. Новость доходит до закупок за 2 дня. Материалы приходят за 3 дня до выпуска, эти дни остаются в резерве на сбой. Запас материала на пять дней под опоздание больше не нужен.</a:t>
            </a:r>
          </a:p>
          <a:p>
            <a:r>
              <a:rPr lang="ru-RU" dirty="0"/>
              <a:t>В таком запасе по одному материалу связано около 2,5 млн рублей. Деньги не теряются, но выведены из оборота. Если запас действительно сократить, финансирование по ставке 18 процентов станет дешевле примерно на 1,2 тыс. рублей в день. Сколько запаса реально уйдет, покажут данные пилота. Модельный пример.</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ru-RU" dirty="0"/>
              <a:t>Скрытый слайд сценария. Новость доходит за 5 дней. Материалы приходят впритык к выпуску, резерва времени нет.</a:t>
            </a:r>
          </a:p>
          <a:p>
            <a:r>
              <a:rPr lang="ru-RU" dirty="0"/>
              <a:t>Запас под опоздание тоже не нужен. Можно высвободить около 2,5 млн рублей по одному материалу, финансирование станет дешевле примерно на 1,2 тыс. рублей в день. Но любой сбой у поставщика сразу бьет по выпуску. Модельный пример.</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ru-RU" dirty="0"/>
              <a:t>Скрытый слайд сценария. Новость доходит за 8 дней. Даже при общем плане материалы опаздывают на 3 дня. Закрывать их снова придется запасом, срочной доставкой или простоем.</a:t>
            </a:r>
          </a:p>
          <a:p>
            <a:r>
              <a:rPr lang="ru-RU" dirty="0"/>
              <a:t>Запас нужен на 3 дня вместо 5. Высвободить можно около 1 млн рублей по одному материалу, финансирование дешевле примерно на 500 рублей в день. Вывод для руководства. Недельная сверка работает, только если правило передачи новости соблюдается. Модельный пример.</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ru-RU" dirty="0"/>
              <a:t>Главная цифра для финансов. Запас на пять дней расхода по одному материалу связывает около 2,5 млн рублей. Деньги не теряются, они выведены из оборота и высвобождаются один раз. Расчет нарочно сделан по одному материалу, которого не хватило, а не по всему расходу компании. Для всех материалов с долгим сроком поставки формула та же. При расходе 1,8 млрд рублей в год в запасе связано до 25 млн. Эту цифру проверяем после пилота, а не обещаем заранее.</a:t>
            </a:r>
          </a:p>
          <a:p>
            <a:r>
              <a:rPr lang="ru-RU" dirty="0"/>
              <a:t>Таблица показывает, сколько стоит финансирование такого запаса за год. Берем среднюю ставку банков по кредитам предприятиям до 1 года. По данным Банка России за август 2026 года она 17,9 процента, округляем до 18. Один день расхода округляем до 0,5 млн рублей. Тогда пять дней запаса стоят около 450 тыс. рублей в год, если запас держится весь год. Даже по ключевой ставке 14 процентов выходит около 350 тыс.</a:t>
            </a:r>
          </a:p>
          <a:p>
            <a:r>
              <a:rPr lang="ru-RU" dirty="0"/>
              <a:t>Важная оговорка. Сокращение задержки информации не убирает запас автоматически. Мешают минимальные партии, мощность поставщика и другие условия закупки. Насколько реально снизится запас, проверяем на данных пилота. Склад и списания сюда не входят, поэтому оценка осторожная.</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Продолжение условного примера. Материалы приходят на 5 календарных дней позже выпуска. Закрыть разрыв можно тремя способами. Бесплатных среди них нет.</a:t>
            </a:r>
          </a:p>
          <a:p>
            <a:r>
              <a:rPr lang="ru-RU" dirty="0"/>
              <a:t>Запас. После новости докупать поздно, поэтому лишние 5 дней материала приходится держать на складе постоянно. При расходе одного материала 180 млн в год в них связано около 2,5 млн. Деньги не теряются, но выведены из оборота. Если они заемные, проценты съедают около 1,2 тыс. рублей в день. Если спрос развернется, запас станет неликвидом. Цифра нарочно по одному материалу, а не по всему расходу компании. Иначе сумма выглядит внушительно, но нечестно.</a:t>
            </a:r>
          </a:p>
          <a:p>
            <a:r>
              <a:rPr lang="ru-RU" dirty="0"/>
              <a:t>Срочная доставка. Считаем только доплату за скорость сверх обычной перевозки, которую компания оплатила бы в любом случае. Простой. Считаем потерянную маржу и расходы, которых нельзя избежать. Если объем просто выпустили позже и продали без потерь, выручка не потеряна.</a:t>
            </a:r>
          </a:p>
          <a:p>
            <a:r>
              <a:rPr lang="ru-RU" dirty="0"/>
              <a:t>Четвертая карточка показывает выход. Закупки узнают об изменении через 2 дня. Материалы приходят за 3 дня до выпуска. Поставщик тот же, сроки те же. Быстрее доехала только новость.</a:t>
            </a:r>
          </a:p>
          <a:p/>
          <a:p>
            <a:r>
              <a:rPr lang="ru-RU" dirty="0"/>
              <a:t>Анимация. Лента сверху движется сама. Новость идет 10 дней, материалы 30 дней, опоздание подсвечено. Карточки появляются по очереди, последней выходит общий план.</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Как это устроено. Совместное планирование продаж, производства и закупок не требует программы. Нужен стол, час в неделю и одно правило.</a:t>
            </a:r>
          </a:p>
          <a:p>
            <a:r>
              <a:rPr lang="ru-RU" dirty="0"/>
              <a:t>Раз в неделю продажи, производство, закупки, логистика и финансы сверяют одну версию плана. Встреча идет по регламенту, у каждого решения есть владелец и срок.</a:t>
            </a:r>
          </a:p>
          <a:p>
            <a:r>
              <a:rPr lang="ru-RU" dirty="0"/>
              <a:t>Главное правило. Об изменении спроса сообщают в тот же день, не дожидаясь встречи. Тогда закупки узнают за 2 дня, а не за 10.</a:t>
            </a:r>
          </a:p>
          <a:p>
            <a:r>
              <a:rPr lang="ru-RU" dirty="0"/>
              <a:t>Отдел закупок первым видит цену опоздания и последним узнает причину. Поэтому разговор о совместном планировании обычно начинает закупщик.</a:t>
            </a:r>
          </a:p>
          <a:p/>
          <a:p>
            <a:r>
              <a:rPr lang="ru-RU" dirty="0"/>
              <a:t>Анимация. Кольцо слева движется само. Метка обходит неделю, изменение спроса у продаж вспыхивает и через общий план уходит всем функциям. Справа по очереди появляются три условия и вывод.</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Оглавление. Если время есть, идем по порядку. Если генеральный директор спрашивает о главном сразу, щелкаем по нужному разделу. Каждый раздел открывается с эффектом приближения.</a:t>
            </a:r>
          </a:p>
          <a:p>
            <a:r>
              <a:rPr lang="ru-RU" dirty="0"/>
              <a:t>Чаще всего хватает двух разделов, «Суть» и «Решение».</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Слайд для второй встречи или для самостоятельного расчета. Впишите в розовые поля свои цифры прямо в режиме редактирования.</a:t>
            </a:r>
          </a:p>
          <a:p>
            <a:r>
              <a:rPr lang="ru-RU" dirty="0"/>
              <a:t>Пример на условных цифрах. Расход одного материала 180 млн рублей в год, запас времени 5 дней, новость идет 10 дней, ставка 18 процентов. Лишних дней 5. На складе 180 ÷ 365 × 5, около 2,5 млн рублей. Проценты за год около 450 тыс. рублей. Считать можно по одному материалу или по всей группе, главное не смешивать базы.</a:t>
            </a:r>
          </a:p>
          <a:p>
            <a:r>
              <a:rPr lang="ru-RU" dirty="0"/>
              <a:t>Если цифр под рукой нет, достаточно спросить у финансов ставку, а у продаж и закупок, сколько дней на деле прошло от изменения спроса до заказа поставщику.</a:t>
            </a:r>
          </a:p>
        </p:txBody>
      </p:sp>
      <p:sp>
        <p:nvSpPr>
          <p:cNvPr id="4" name="Slide Number Placeholder 3"/>
          <p:cNvSpPr>
            <a:spLocks noGrp="1"/>
          </p:cNvSpPr>
          <p:nvPr>
            <p:ph type="sldNum" sz="quarter" idx="10"/>
          </p:nvPr>
        </p:nvSpPr>
        <p:spPr/>
        <p:txBody>
          <a:bodyPr/>
          <a:lstStyle/>
          <a:p>
            <a:fld id="{F7021451-1387-4CA6-816F-3879F97B5CBC}" type="slidenum">
              <a:rPr lang="en-US"/>
              <a:t>0</a:t>
            </a:fld>
            <a:endParaRPr lang="en-US"/>
          </a:p>
        </p:txBody>
      </p:sp>
    </p:spTree>
    <p:extLst>
      <p:ext uri="{BB962C8B-B14F-4D97-AF65-F5344CB8AC3E}"/>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Скрытый слайд. Открывается кнопкой на слайде «Решение сегодня». При обычном показе пропускается.</a:t>
            </a:r>
          </a:p>
          <a:p>
            <a:r>
              <a:rPr lang="ru-RU" dirty="0"/>
              <a:t>После ответа руководства вернитесь кнопкой «Назад к решению».</a:t>
            </a:r>
          </a:p>
        </p:txBody>
      </p:sp>
      <p:sp>
        <p:nvSpPr>
          <p:cNvPr id="4" name="Slide Number Placeholder 3"/>
          <p:cNvSpPr>
            <a:spLocks noGrp="1"/>
          </p:cNvSpPr>
          <p:nvPr>
            <p:ph type="sldNum" sz="quarter" idx="10"/>
          </p:nvPr>
        </p:nvSpPr>
        <p:spPr/>
        <p:txBody>
          <a:bodyPr/>
          <a:lstStyle/>
          <a:p>
            <a:fld id="{F7021451-1387-4CA6-816F-3879F97B5CBC}" type="slidenum">
              <a:rPr lang="en-US"/>
              <a:t>0</a:t>
            </a:fld>
            <a:endParaRPr lang="en-US"/>
          </a:p>
        </p:txBody>
      </p:sp>
    </p:spTree>
    <p:extLst>
      <p:ext uri="{BB962C8B-B14F-4D97-AF65-F5344CB8AC3E}"/>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Скрытый слайд. Открывается кнопкой на слайде «Решение сегодня». При обычном показе пропускается.</a:t>
            </a:r>
          </a:p>
          <a:p>
            <a:r>
              <a:rPr lang="ru-RU" dirty="0"/>
              <a:t>После ответа руководства вернитесь кнопкой «Назад к решению».</a:t>
            </a:r>
          </a:p>
        </p:txBody>
      </p:sp>
      <p:sp>
        <p:nvSpPr>
          <p:cNvPr id="4" name="Slide Number Placeholder 3"/>
          <p:cNvSpPr>
            <a:spLocks noGrp="1"/>
          </p:cNvSpPr>
          <p:nvPr>
            <p:ph type="sldNum" sz="quarter" idx="10"/>
          </p:nvPr>
        </p:nvSpPr>
        <p:spPr/>
        <p:txBody>
          <a:bodyPr/>
          <a:lstStyle/>
          <a:p>
            <a:fld id="{F7021451-1387-4CA6-816F-3879F97B5CBC}" type="slidenum">
              <a:rPr lang="en-US"/>
              <a:t>0</a:t>
            </a:fld>
            <a:endParaRPr lang="en-US"/>
          </a:p>
        </p:txBody>
      </p:sp>
    </p:spTree>
    <p:extLst>
      <p:ext uri="{BB962C8B-B14F-4D97-AF65-F5344CB8AC3E}"/>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Скрытый слайд. Открывается кнопкой на слайде «Решение сегодня». При обычном показе пропускается.</a:t>
            </a:r>
          </a:p>
          <a:p>
            <a:r>
              <a:rPr lang="ru-RU" dirty="0"/>
              <a:t>После ответа руководства вернитесь кнопкой «Назад к решению».</a:t>
            </a:r>
          </a:p>
        </p:txBody>
      </p:sp>
      <p:sp>
        <p:nvSpPr>
          <p:cNvPr id="4" name="Slide Number Placeholder 3"/>
          <p:cNvSpPr>
            <a:spLocks noGrp="1"/>
          </p:cNvSpPr>
          <p:nvPr>
            <p:ph type="sldNum" sz="quarter" idx="10"/>
          </p:nvPr>
        </p:nvSpPr>
        <p:spPr/>
        <p:txBody>
          <a:bodyPr/>
          <a:lstStyle/>
          <a:p>
            <a:fld id="{F7021451-1387-4CA6-816F-3879F97B5CBC}" type="slidenum">
              <a:rPr lang="en-US"/>
              <a:t>0</a:t>
            </a:fld>
            <a:endParaRPr lang="en-US"/>
          </a:p>
        </p:txBody>
      </p:sp>
    </p:spTree>
    <p:extLst>
      <p:ext uri="{BB962C8B-B14F-4D97-AF65-F5344CB8AC3E}"/>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DARK-image-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body" hasCustomPrompt="1"/>
          </p:nvPr>
        </p:nvSpPr>
        <p:spPr>
          <a:xfrm>
            <a:off x="731520" y="731520"/>
            <a:ext cx="7315200" cy="365760"/>
          </a:xfrm>
          <a:prstGeom prst="rect">
            <a:avLst/>
          </a:prstGeom>
          <a:noFill/>
          <a:ln/>
        </p:spPr>
        <p:txBody>
          <a:bodyPr wrap="square" rtlCol="0"/>
          <a:lstStyle>
            <a:lvl1pPr indent="0" marL="0">
              <a:buNone/>
              <a:defRPr lang="en-US" sz="1200" b="1" spc="400" kern="0" dirty="0">
                <a:solidFill>
                  <a:schemeClr val="accent2"/>
                </a:solidFill>
              </a:defRPr>
            </a:lvl1pPr>
          </a:lstStyle>
          <a:p>
            <a:pPr indent="0" marL="0">
              <a:buNone/>
            </a:pPr>
            <a:endParaRPr lang="en-US" sz="1200" dirty="0"/>
          </a:p>
        </p:txBody>
      </p:sp>
      <p:sp>
        <p:nvSpPr>
          <p:cNvPr id="3" name="Text 0"/>
          <p:cNvSpPr/>
          <p:nvPr>
            <p:ph idx="101" type="title" hasCustomPrompt="1"/>
          </p:nvPr>
        </p:nvSpPr>
        <p:spPr>
          <a:xfrm>
            <a:off x="731520" y="1234440"/>
            <a:ext cx="7498080" cy="2011680"/>
          </a:xfrm>
          <a:prstGeom prst="rect">
            <a:avLst/>
          </a:prstGeom>
          <a:noFill/>
          <a:ln/>
        </p:spPr>
        <p:txBody>
          <a:bodyPr wrap="square" rtlCol="0"/>
          <a:lstStyle>
            <a:lvl1pPr algn="l" indent="0" marL="0">
              <a:buNone/>
              <a:defRPr lang="en-US" sz="4200" b="1" dirty="0">
                <a:solidFill>
                  <a:schemeClr val="bg1"/>
                </a:solidFill>
              </a:defRPr>
            </a:lvl1pPr>
          </a:lstStyle>
          <a:p>
            <a:pPr algn="l" indent="0" marL="0">
              <a:buNone/>
            </a:pPr>
            <a:endParaRPr lang="en-US" sz="4200" dirty="0"/>
          </a:p>
        </p:txBody>
      </p:sp>
      <p:sp>
        <p:nvSpPr>
          <p:cNvPr id="4" name="Text 0"/>
          <p:cNvSpPr/>
          <p:nvPr>
            <p:ph idx="102" type="body" hasCustomPrompt="1"/>
          </p:nvPr>
        </p:nvSpPr>
        <p:spPr>
          <a:xfrm>
            <a:off x="731520" y="2606040"/>
            <a:ext cx="6949440" cy="1463040"/>
          </a:xfrm>
          <a:prstGeom prst="rect">
            <a:avLst/>
          </a:prstGeom>
          <a:noFill/>
          <a:ln/>
        </p:spPr>
        <p:txBody>
          <a:bodyPr wrap="square" rtlCol="0"/>
          <a:lstStyle>
            <a:lvl1pPr indent="0" marL="0">
              <a:buNone/>
              <a:defRPr lang="en-US" sz="1800" dirty="0">
                <a:solidFill>
                  <a:schemeClr val="bg2"/>
                </a:solidFill>
              </a:defRPr>
            </a:lvl1pPr>
          </a:lstStyle>
          <a:p>
            <a:pPr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5ECE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rtlCol="0"/>
          <a:lstStyle>
            <a:lvl1pPr algn="l" indent="0" marL="0">
              <a:buNone/>
              <a:defRPr lang="en-US" sz="2600" b="1" dirty="0">
                <a:solidFill>
                  <a:schemeClr val="accent1"/>
                </a:solidFill>
              </a:defRPr>
            </a:lvl1pPr>
          </a:lstStyle>
          <a:p>
            <a:pPr algn="l" indent="0" marL="0">
              <a:buNone/>
            </a:pPr>
            <a:endParaRPr lang="en-US" sz="2600" dirty="0"/>
          </a:p>
        </p:txBody>
      </p:sp>
      <p:sp>
        <p:nvSpPr>
          <p:cNvPr id="3" name="Text 0"/>
          <p:cNvSpPr/>
          <p:nvPr>
            <p:ph idx="101" type="body" hasCustomPrompt="1"/>
          </p:nvPr>
        </p:nvSpPr>
        <p:spPr>
          <a:xfrm>
            <a:off x="548640" y="1024128"/>
            <a:ext cx="11064240" cy="411480"/>
          </a:xfrm>
          <a:prstGeom prst="rect">
            <a:avLst/>
          </a:prstGeom>
          <a:noFill/>
          <a:ln/>
        </p:spPr>
        <p:txBody>
          <a:bodyPr wrap="square" rtlCol="0"/>
          <a:lstStyle>
            <a:lvl1pPr indent="0" marL="0">
              <a:buNone/>
              <a:defRPr lang="en-US" sz="1500" dirty="0">
                <a:solidFill>
                  <a:schemeClr val="accent5"/>
                </a:solidFill>
              </a:defRPr>
            </a:lvl1pPr>
          </a:lstStyle>
          <a:p>
            <a:pPr indent="0" marL="0">
              <a:buNone/>
            </a:pPr>
            <a:endParaRPr lang="en-US" sz="1500" dirty="0"/>
          </a:p>
        </p:txBody>
      </p:sp>
      <p:sp>
        <p:nvSpPr>
          <p:cNvPr id="4" name="Text 0"/>
          <p:cNvSpPr txBox="1"/>
          <p:nvPr/>
        </p:nvSpPr>
        <p:spPr>
          <a:xfrm>
            <a:off x="548640" y="6400800"/>
            <a:ext cx="8229600" cy="274320"/>
          </a:xfrm>
          <a:prstGeom prst="rect">
            <a:avLst/>
          </a:prstGeom>
          <a:noFill/>
          <a:ln/>
        </p:spPr>
        <p:txBody>
          <a:bodyPr wrap="square" lIns="0" tIns="0" rIns="0" bIns="0" rtlCol="0" anchor="ctr"/>
          <a:lstStyle/>
          <a:p>
            <a:pPr indent="0" marL="0">
              <a:buNone/>
            </a:pPr>
            <a:r>
              <a:rPr lang="en-US" sz="900" dirty="0">
                <a:solidFill>
                  <a:srgbClr val="7A8088"/>
                </a:solidFill>
              </a:rPr>
              <a:t>Совместное планирование  ·  Предложение для руководства</a:t>
            </a:r>
            <a:endParaRPr lang="en-US" sz="9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gif"/></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3.xml"/><Relationship Id="rId5" Type="http://schemas.openxmlformats.org/officeDocument/2006/relationships/notesSlide" Target="../notesSlides/notesSlide2.xml"/><Relationship Id="rId6" Type="http://schemas.openxmlformats.org/officeDocument/2006/relationships/slide" Target="slide3.xml"/><Relationship Id="rId7" Type="http://schemas.openxmlformats.org/officeDocument/2006/relationships/slide" Target="slide7.xml"/><Relationship Id="rId8" Type="http://schemas.openxmlformats.org/officeDocument/2006/relationships/slide" Target="slide10.xml"/><Relationship Id="rId9" Type="http://schemas.openxmlformats.org/officeDocument/2006/relationships/slide" Target="slide2.xml"/><Relationship Id="rId10" Type="http://schemas.openxmlformats.org/officeDocument/2006/relationships/slide" Target="slide9.xml"/><Relationship Id="rId11" Type="http://schemas.openxmlformats.org/officeDocument/2006/relationships/slide" Target="slide13.xml"/><Relationship Id="rId12" Type="http://schemas.openxmlformats.org/officeDocument/2006/relationships/slide" Target="slide16.xml"/><Relationship Id="rId13" Type="http://schemas.openxmlformats.org/officeDocument/2006/relationships/slide" Target="slide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slide" Target="slide4.xml"/><Relationship Id="rId4" Type="http://schemas.openxmlformats.org/officeDocument/2006/relationships/slide" Target="slide5.xml"/><Relationship Id="rId5" Type="http://schemas.openxmlformats.org/officeDocument/2006/relationships/slide" Target="slide6.xml"/><Relationship Id="rId6" Type="http://schemas.openxmlformats.org/officeDocument/2006/relationships/slide" Target="slide2.xml"/><Relationship Id="rId7" Type="http://schemas.openxmlformats.org/officeDocument/2006/relationships/slide" Target="slide7.xml"/><Relationship Id="rId8" Type="http://schemas.openxmlformats.org/officeDocument/2006/relationships/slide" Target="slide9.xml"/><Relationship Id="rId9" Type="http://schemas.openxmlformats.org/officeDocument/2006/relationships/slide" Target="slide13.xml"/><Relationship Id="rId10" Type="http://schemas.openxmlformats.org/officeDocument/2006/relationships/slide" Target="slide16.xml"/><Relationship Id="rId11" Type="http://schemas.openxmlformats.org/officeDocument/2006/relationships/slide" Target="slide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4.xml"/><Relationship Id="rId3" Type="http://schemas.openxmlformats.org/officeDocument/2006/relationships/slide" Target="slide5.xml"/><Relationship Id="rId4" Type="http://schemas.openxmlformats.org/officeDocument/2006/relationships/slide" Target="slide6.xml"/><Relationship Id="rId5" Type="http://schemas.openxmlformats.org/officeDocument/2006/relationships/notesSlide" Target="../notesSlides/notesSlide16.xml"/><Relationship Id="rId6" Type="http://schemas.openxmlformats.org/officeDocument/2006/relationships/slide" Target="slide2.xml"/><Relationship Id="rId7" Type="http://schemas.openxmlformats.org/officeDocument/2006/relationships/slide" Target="slide7.xml"/><Relationship Id="rId8" Type="http://schemas.openxmlformats.org/officeDocument/2006/relationships/slide" Target="slide9.xml"/><Relationship Id="rId9" Type="http://schemas.openxmlformats.org/officeDocument/2006/relationships/slide" Target="slide13.xml"/><Relationship Id="rId10" Type="http://schemas.openxmlformats.org/officeDocument/2006/relationships/slide" Target="slide16.xml"/><Relationship Id="rId11" Type="http://schemas.openxmlformats.org/officeDocument/2006/relationships/slide" Target="slide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4.xml"/><Relationship Id="rId3" Type="http://schemas.openxmlformats.org/officeDocument/2006/relationships/slide" Target="slide5.xml"/><Relationship Id="rId4" Type="http://schemas.openxmlformats.org/officeDocument/2006/relationships/slide" Target="slide6.xml"/><Relationship Id="rId5" Type="http://schemas.openxmlformats.org/officeDocument/2006/relationships/notesSlide" Target="../notesSlides/notesSlide17.xml"/><Relationship Id="rId6" Type="http://schemas.openxmlformats.org/officeDocument/2006/relationships/slide" Target="slide2.xml"/><Relationship Id="rId7" Type="http://schemas.openxmlformats.org/officeDocument/2006/relationships/slide" Target="slide7.xml"/><Relationship Id="rId8" Type="http://schemas.openxmlformats.org/officeDocument/2006/relationships/slide" Target="slide9.xml"/><Relationship Id="rId9" Type="http://schemas.openxmlformats.org/officeDocument/2006/relationships/slide" Target="slide13.xml"/><Relationship Id="rId10" Type="http://schemas.openxmlformats.org/officeDocument/2006/relationships/slide" Target="slide16.xml"/><Relationship Id="rId11" Type="http://schemas.openxmlformats.org/officeDocument/2006/relationships/slide" Target="slide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4.xml"/><Relationship Id="rId3" Type="http://schemas.openxmlformats.org/officeDocument/2006/relationships/slide" Target="slide5.xml"/><Relationship Id="rId4" Type="http://schemas.openxmlformats.org/officeDocument/2006/relationships/slide" Target="slide6.xml"/><Relationship Id="rId5" Type="http://schemas.openxmlformats.org/officeDocument/2006/relationships/notesSlide" Target="../notesSlides/notesSlide18.xml"/><Relationship Id="rId6" Type="http://schemas.openxmlformats.org/officeDocument/2006/relationships/slide" Target="slide2.xml"/><Relationship Id="rId7" Type="http://schemas.openxmlformats.org/officeDocument/2006/relationships/slide" Target="slide7.xml"/><Relationship Id="rId8" Type="http://schemas.openxmlformats.org/officeDocument/2006/relationships/slide" Target="slide9.xml"/><Relationship Id="rId9" Type="http://schemas.openxmlformats.org/officeDocument/2006/relationships/slide" Target="slide13.xml"/><Relationship Id="rId10" Type="http://schemas.openxmlformats.org/officeDocument/2006/relationships/slide" Target="slide16.xml"/><Relationship Id="rId11" Type="http://schemas.openxmlformats.org/officeDocument/2006/relationships/slide" Target="slide17.xml"/></Relationships>
</file>

<file path=ppt/slides/_rels/slide7.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3.xml"/><Relationship Id="rId7" Type="http://schemas.openxmlformats.org/officeDocument/2006/relationships/notesSlide" Target="../notesSlides/notesSlide4.xml"/><Relationship Id="rId8" Type="http://schemas.openxmlformats.org/officeDocument/2006/relationships/slide" Target="slide2.xml"/><Relationship Id="rId9" Type="http://schemas.openxmlformats.org/officeDocument/2006/relationships/slide" Target="slide7.xml"/><Relationship Id="rId10" Type="http://schemas.openxmlformats.org/officeDocument/2006/relationships/slide" Target="slide9.xml"/><Relationship Id="rId11" Type="http://schemas.openxmlformats.org/officeDocument/2006/relationships/slide" Target="slide13.xml"/><Relationship Id="rId12" Type="http://schemas.openxmlformats.org/officeDocument/2006/relationships/slide" Target="slide16.xml"/><Relationship Id="rId13" Type="http://schemas.openxmlformats.org/officeDocument/2006/relationships/slide" Target="slide17.xml"/></Relationships>
</file>

<file path=ppt/slides/_rels/slide8.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3.xml"/><Relationship Id="rId7" Type="http://schemas.openxmlformats.org/officeDocument/2006/relationships/notesSlide" Target="../notesSlides/notesSlide19.xml"/><Relationship Id="rId8" Type="http://schemas.openxmlformats.org/officeDocument/2006/relationships/slide" Target="slide2.xml"/><Relationship Id="rId9" Type="http://schemas.openxmlformats.org/officeDocument/2006/relationships/slide" Target="slide7.xml"/><Relationship Id="rId10" Type="http://schemas.openxmlformats.org/officeDocument/2006/relationships/slide" Target="slide9.xml"/><Relationship Id="rId11" Type="http://schemas.openxmlformats.org/officeDocument/2006/relationships/slide" Target="slide13.xml"/><Relationship Id="rId12" Type="http://schemas.openxmlformats.org/officeDocument/2006/relationships/slide" Target="slide16.xml"/><Relationship Id="rId13" Type="http://schemas.openxmlformats.org/officeDocument/2006/relationships/slide" Target="slide17.xml"/></Relationships>
</file>

<file path=ppt/slides/_rels/slide9.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3.xml"/><Relationship Id="rId6" Type="http://schemas.openxmlformats.org/officeDocument/2006/relationships/notesSlide" Target="../notesSlides/notesSlide5.xml"/><Relationship Id="rId7" Type="http://schemas.openxmlformats.org/officeDocument/2006/relationships/slide" Target="slide2.xml"/><Relationship Id="rId8" Type="http://schemas.openxmlformats.org/officeDocument/2006/relationships/slide" Target="slide7.xml"/><Relationship Id="rId9" Type="http://schemas.openxmlformats.org/officeDocument/2006/relationships/slide" Target="slide9.xml"/><Relationship Id="rId10" Type="http://schemas.openxmlformats.org/officeDocument/2006/relationships/slide" Target="slide13.xml"/><Relationship Id="rId11" Type="http://schemas.openxmlformats.org/officeDocument/2006/relationships/slide" Target="slide16.xml"/><Relationship Id="rId12" Type="http://schemas.openxmlformats.org/officeDocument/2006/relationships/slide" Target="slide17.xml"/></Relationships>
</file>

<file path=ppt/slides/_rels/slide10.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3.xml"/><Relationship Id="rId8" Type="http://schemas.openxmlformats.org/officeDocument/2006/relationships/notesSlide" Target="../notesSlides/notesSlide6.xml"/><Relationship Id="rId9" Type="http://schemas.openxmlformats.org/officeDocument/2006/relationships/slide" Target="slide2.xml"/><Relationship Id="rId10" Type="http://schemas.openxmlformats.org/officeDocument/2006/relationships/slide" Target="slide7.xml"/><Relationship Id="rId11" Type="http://schemas.openxmlformats.org/officeDocument/2006/relationships/slide" Target="slide9.xml"/><Relationship Id="rId12" Type="http://schemas.openxmlformats.org/officeDocument/2006/relationships/slide" Target="slide13.xml"/><Relationship Id="rId13" Type="http://schemas.openxmlformats.org/officeDocument/2006/relationships/slide" Target="slide16.xml"/><Relationship Id="rId14" Type="http://schemas.openxmlformats.org/officeDocument/2006/relationships/slide" Target="slide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slide" Target="slide2.xml"/><Relationship Id="rId4" Type="http://schemas.openxmlformats.org/officeDocument/2006/relationships/slide" Target="slide7.xml"/><Relationship Id="rId5" Type="http://schemas.openxmlformats.org/officeDocument/2006/relationships/slide" Target="slide9.xml"/><Relationship Id="rId6" Type="http://schemas.openxmlformats.org/officeDocument/2006/relationships/slide" Target="slide13.xml"/><Relationship Id="rId7" Type="http://schemas.openxmlformats.org/officeDocument/2006/relationships/slide" Target="slide16.xml"/><Relationship Id="rId8" Type="http://schemas.openxmlformats.org/officeDocument/2006/relationships/slide" Target="slide17.xml"/></Relationships>
</file>

<file path=ppt/slides/_rels/slide12.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 Id="rId4" Type="http://schemas.openxmlformats.org/officeDocument/2006/relationships/slide" Target="slide2.xml"/><Relationship Id="rId5" Type="http://schemas.openxmlformats.org/officeDocument/2006/relationships/slide" Target="slide7.xml"/><Relationship Id="rId6" Type="http://schemas.openxmlformats.org/officeDocument/2006/relationships/slide" Target="slide9.xml"/><Relationship Id="rId7" Type="http://schemas.openxmlformats.org/officeDocument/2006/relationships/slide" Target="slide13.xml"/><Relationship Id="rId8" Type="http://schemas.openxmlformats.org/officeDocument/2006/relationships/slide" Target="slide16.xml"/><Relationship Id="rId9" Type="http://schemas.openxmlformats.org/officeDocument/2006/relationships/slide" Target="slide17.xml"/></Relationships>
</file>

<file path=ppt/slides/_rels/slide13.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slideLayout" Target="../slideLayouts/slideLayout3.xml"/><Relationship Id="rId9" Type="http://schemas.openxmlformats.org/officeDocument/2006/relationships/notesSlide" Target="../notesSlides/notesSlide9.xml"/><Relationship Id="rId10" Type="http://schemas.openxmlformats.org/officeDocument/2006/relationships/slide" Target="slide2.xml"/><Relationship Id="rId11" Type="http://schemas.openxmlformats.org/officeDocument/2006/relationships/slide" Target="slide7.xml"/><Relationship Id="rId12" Type="http://schemas.openxmlformats.org/officeDocument/2006/relationships/slide" Target="slide9.xml"/><Relationship Id="rId13" Type="http://schemas.openxmlformats.org/officeDocument/2006/relationships/slide" Target="slide13.xml"/><Relationship Id="rId14" Type="http://schemas.openxmlformats.org/officeDocument/2006/relationships/slide" Target="slide16.xml"/><Relationship Id="rId15" Type="http://schemas.openxmlformats.org/officeDocument/2006/relationships/slide" Target="slide17.xml"/></Relationships>
</file>

<file path=ppt/slides/_rels/slide14.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 Id="rId7" Type="http://schemas.openxmlformats.org/officeDocument/2006/relationships/slide" Target="slide2.xml"/><Relationship Id="rId8" Type="http://schemas.openxmlformats.org/officeDocument/2006/relationships/slide" Target="slide7.xml"/><Relationship Id="rId9" Type="http://schemas.openxmlformats.org/officeDocument/2006/relationships/slide" Target="slide9.xml"/><Relationship Id="rId10" Type="http://schemas.openxmlformats.org/officeDocument/2006/relationships/slide" Target="slide13.xml"/><Relationship Id="rId11" Type="http://schemas.openxmlformats.org/officeDocument/2006/relationships/slide" Target="slide16.xml"/><Relationship Id="rId12" Type="http://schemas.openxmlformats.org/officeDocument/2006/relationships/slide" Target="slide17.xml"/></Relationships>
</file>

<file path=ppt/slides/_rels/slide15.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3.xml"/><Relationship Id="rId7" Type="http://schemas.openxmlformats.org/officeDocument/2006/relationships/notesSlide" Target="../notesSlides/notesSlide11.xml"/><Relationship Id="rId8" Type="http://schemas.openxmlformats.org/officeDocument/2006/relationships/slide" Target="slide2.xml"/><Relationship Id="rId9" Type="http://schemas.openxmlformats.org/officeDocument/2006/relationships/slide" Target="slide7.xml"/><Relationship Id="rId10" Type="http://schemas.openxmlformats.org/officeDocument/2006/relationships/slide" Target="slide9.xml"/><Relationship Id="rId11" Type="http://schemas.openxmlformats.org/officeDocument/2006/relationships/slide" Target="slide13.xml"/><Relationship Id="rId12" Type="http://schemas.openxmlformats.org/officeDocument/2006/relationships/slide" Target="slide16.xml"/><Relationship Id="rId13" Type="http://schemas.openxmlformats.org/officeDocument/2006/relationships/slide" Target="slide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gif"/><Relationship Id="rId4" Type="http://schemas.openxmlformats.org/officeDocument/2006/relationships/slide" Target="slide24.xml"/><Relationship Id="rId5" Type="http://schemas.openxmlformats.org/officeDocument/2006/relationships/slide" Target="slide25.xml"/><Relationship Id="rId6" Type="http://schemas.openxmlformats.org/officeDocument/2006/relationships/slide" Target="slide26.xml"/></Relationships>
</file>

<file path=ppt/slides/_rels/slide17.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1.png"/><Relationship Id="rId3" Type="http://schemas.openxmlformats.org/officeDocument/2006/relationships/image" Target="../media/image-13-1.png"/><Relationship Id="rId4" Type="http://schemas.openxmlformats.org/officeDocument/2006/relationships/image" Target="../media/image-13-1.png"/><Relationship Id="rId5" Type="http://schemas.openxmlformats.org/officeDocument/2006/relationships/image" Target="../media/image-13-1.png"/><Relationship Id="rId6" Type="http://schemas.openxmlformats.org/officeDocument/2006/relationships/image" Target="../media/image-13-1.png"/><Relationship Id="rId7" Type="http://schemas.openxmlformats.org/officeDocument/2006/relationships/slideLayout" Target="../slideLayouts/slideLayout3.xml"/><Relationship Id="rId8" Type="http://schemas.openxmlformats.org/officeDocument/2006/relationships/notesSlide" Target="../notesSlides/notesSlide13.xml"/><Relationship Id="rId9" Type="http://schemas.openxmlformats.org/officeDocument/2006/relationships/slide" Target="slide2.xml"/><Relationship Id="rId10" Type="http://schemas.openxmlformats.org/officeDocument/2006/relationships/slide" Target="slide19.xml"/><Relationship Id="rId11" Type="http://schemas.openxmlformats.org/officeDocument/2006/relationships/slide" Target="slide10.xml"/><Relationship Id="rId12" Type="http://schemas.openxmlformats.org/officeDocument/2006/relationships/slide" Target="slide12.xml"/><Relationship Id="rId13" Type="http://schemas.openxmlformats.org/officeDocument/2006/relationships/slide" Target="slide13.xml"/><Relationship Id="rId14" Type="http://schemas.openxmlformats.org/officeDocument/2006/relationships/slide" Target="slide7.xml"/><Relationship Id="rId15" Type="http://schemas.openxmlformats.org/officeDocument/2006/relationships/slide" Target="slide9.xml"/><Relationship Id="rId16" Type="http://schemas.openxmlformats.org/officeDocument/2006/relationships/slide" Target="slide16.xml"/><Relationship Id="rId17" Type="http://schemas.openxmlformats.org/officeDocument/2006/relationships/slide" Target="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 Id="rId4" Type="http://schemas.openxmlformats.org/officeDocument/2006/relationships/slide" Target="slide2.xml"/><Relationship Id="rId5" Type="http://schemas.openxmlformats.org/officeDocument/2006/relationships/slide" Target="slide7.xml"/><Relationship Id="rId6" Type="http://schemas.openxmlformats.org/officeDocument/2006/relationships/slide" Target="slide9.xml"/><Relationship Id="rId7" Type="http://schemas.openxmlformats.org/officeDocument/2006/relationships/slide" Target="slide13.xml"/><Relationship Id="rId8" Type="http://schemas.openxmlformats.org/officeDocument/2006/relationships/slide" Target="slide16.xml"/><Relationship Id="rId9" Type="http://schemas.openxmlformats.org/officeDocument/2006/relationships/slide" Target="slide17.xml"/><Relationship Id="rId10" Type="http://schemas.openxmlformats.org/officeDocument/2006/relationships/image" Target="../media/image3.gif"/></Relationships>
</file>

<file path=ppt/slides/_rels/slide19.xml.rels><?xml version='1.0' encoding='UTF-8' standalone='yes'?>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3.xml"/><Relationship Id="rId3" Type="http://schemas.openxmlformats.org/officeDocument/2006/relationships/notesSlide" Target="../notesSlides/notesSlide15.xml"/><Relationship Id="rId4" Type="http://schemas.openxmlformats.org/officeDocument/2006/relationships/slide" Target="slide2.xml"/><Relationship Id="rId5" Type="http://schemas.openxmlformats.org/officeDocument/2006/relationships/slide" Target="slide7.xml"/><Relationship Id="rId6" Type="http://schemas.openxmlformats.org/officeDocument/2006/relationships/slide" Target="slide9.xml"/><Relationship Id="rId7" Type="http://schemas.openxmlformats.org/officeDocument/2006/relationships/slide" Target="slide13.xml"/><Relationship Id="rId8" Type="http://schemas.openxmlformats.org/officeDocument/2006/relationships/slide" Target="slide16.xml"/><Relationship Id="rId9" Type="http://schemas.openxmlformats.org/officeDocument/2006/relationships/slide" Target="slide17.xml"/></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3.xml"/><Relationship Id="rId6" Type="http://schemas.openxmlformats.org/officeDocument/2006/relationships/slide" Target="slide3.xml"/><Relationship Id="rId7" Type="http://schemas.openxmlformats.org/officeDocument/2006/relationships/slide" Target="slide7.xml"/><Relationship Id="rId8" Type="http://schemas.openxmlformats.org/officeDocument/2006/relationships/slide" Target="slide10.xml"/><Relationship Id="rId9" Type="http://schemas.openxmlformats.org/officeDocument/2006/relationships/slide" Target="slide2.xml"/><Relationship Id="rId10" Type="http://schemas.openxmlformats.org/officeDocument/2006/relationships/slide" Target="slide9.xml"/><Relationship Id="rId11" Type="http://schemas.openxmlformats.org/officeDocument/2006/relationships/slide" Target="slide13.xml"/><Relationship Id="rId12" Type="http://schemas.openxmlformats.org/officeDocument/2006/relationships/slide" Target="slide16.xml"/><Relationship Id="rId13" Type="http://schemas.openxmlformats.org/officeDocument/2006/relationships/slide" Target="slide17.xml"/><Relationship Id="rId20" Type="http://schemas.openxmlformats.org/officeDocument/2006/relationships/image" Target="../media/image4.gif"/><Relationship Id="rId21" Type="http://schemas.openxmlformats.org/officeDocument/2006/relationships/image" Target="../media/image-4-4.png"/><Relationship Id="rId22" Type="http://schemas.openxmlformats.org/officeDocument/2006/relationships/image" Target="../media/image-4-1.png"/><Relationship Id="rId23" Type="http://schemas.openxmlformats.org/officeDocument/2006/relationships/image" Target="../media/image-4-2.png"/><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3.xml"/><Relationship Id="rId6" Type="http://schemas.openxmlformats.org/officeDocument/2006/relationships/slide" Target="slide3.xml"/><Relationship Id="rId7" Type="http://schemas.openxmlformats.org/officeDocument/2006/relationships/slide" Target="slide7.xml"/><Relationship Id="rId8" Type="http://schemas.openxmlformats.org/officeDocument/2006/relationships/slide" Target="slide10.xml"/><Relationship Id="rId9" Type="http://schemas.openxmlformats.org/officeDocument/2006/relationships/slide" Target="slide2.xml"/><Relationship Id="rId10" Type="http://schemas.openxmlformats.org/officeDocument/2006/relationships/slide" Target="slide9.xml"/><Relationship Id="rId11" Type="http://schemas.openxmlformats.org/officeDocument/2006/relationships/slide" Target="slide13.xml"/><Relationship Id="rId12" Type="http://schemas.openxmlformats.org/officeDocument/2006/relationships/slide" Target="slide16.xml"/><Relationship Id="rId13" Type="http://schemas.openxmlformats.org/officeDocument/2006/relationships/slide" Target="slide17.xml"/><Relationship Id="rId20" Type="http://schemas.openxmlformats.org/officeDocument/2006/relationships/image" Target="../media/image5.gif"/><Relationship Id="rId21" Type="http://schemas.openxmlformats.org/officeDocument/2006/relationships/image" Target="../media/image-5-4.png"/><Relationship Id="rId22" Type="http://schemas.openxmlformats.org/officeDocument/2006/relationships/image" Target="../media/image-4-3.png"/><Relationship Id="rId23" Type="http://schemas.openxmlformats.org/officeDocument/2006/relationships/image" Target="../media/image-10-2.png"/><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3.xml"/><Relationship Id="rId6" Type="http://schemas.openxmlformats.org/officeDocument/2006/relationships/slide" Target="slide3.xml"/><Relationship Id="rId7" Type="http://schemas.openxmlformats.org/officeDocument/2006/relationships/slide" Target="slide7.xml"/><Relationship Id="rId8" Type="http://schemas.openxmlformats.org/officeDocument/2006/relationships/slide" Target="slide10.xml"/><Relationship Id="rId9" Type="http://schemas.openxmlformats.org/officeDocument/2006/relationships/slide" Target="slide2.xml"/><Relationship Id="rId10" Type="http://schemas.openxmlformats.org/officeDocument/2006/relationships/slide" Target="slide9.xml"/><Relationship Id="rId11" Type="http://schemas.openxmlformats.org/officeDocument/2006/relationships/slide" Target="slide13.xml"/><Relationship Id="rId12" Type="http://schemas.openxmlformats.org/officeDocument/2006/relationships/slide" Target="slide16.xml"/><Relationship Id="rId13" Type="http://schemas.openxmlformats.org/officeDocument/2006/relationships/slide" Target="slide17.xml"/><Relationship Id="rId30" Type="http://schemas.openxmlformats.org/officeDocument/2006/relationships/image" Target="../media/thumb-tpl-1.png"/><Relationship Id="rId31" Type="http://schemas.openxmlformats.org/officeDocument/2006/relationships/image" Target="../media/thumb-tpl-2.png"/><Relationship Id="rId32" Type="http://schemas.openxmlformats.org/officeDocument/2006/relationships/image" Target="../media/thumb-tpl-3.png"/><Relationship Id="rId33" Type="http://schemas.openxmlformats.org/officeDocument/2006/relationships/image" Target="../media/thumb-tpl-4.png"/><Relationship Id="rId34" Type="http://schemas.openxmlformats.org/officeDocument/2006/relationships/image" Target="../media/thumb-tpl-5.png"/><Relationship Id="rId35" Type="http://schemas.openxmlformats.org/officeDocument/2006/relationships/image" Target="../media/thumb-tpl-6.png"/><Relationship Id="rId36"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6" Type="http://schemas.openxmlformats.org/officeDocument/2006/relationships/slideLayout" Target="../slideLayouts/slideLayout3.xml"/><Relationship Id="rId8" Type="http://schemas.openxmlformats.org/officeDocument/2006/relationships/slide" Target="slide2.xml"/><Relationship Id="rId9" Type="http://schemas.openxmlformats.org/officeDocument/2006/relationships/slide" Target="slide7.xml"/><Relationship Id="rId10" Type="http://schemas.openxmlformats.org/officeDocument/2006/relationships/slide" Target="slide9.xml"/><Relationship Id="rId11" Type="http://schemas.openxmlformats.org/officeDocument/2006/relationships/slide" Target="slide13.xml"/><Relationship Id="rId12" Type="http://schemas.openxmlformats.org/officeDocument/2006/relationships/slide" Target="slide16.xml"/><Relationship Id="rId13" Type="http://schemas.openxmlformats.org/officeDocument/2006/relationships/slide" Target="slide17.xml"/><Relationship Id="rId1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3.xml"/><Relationship Id="rId6" Type="http://schemas.openxmlformats.org/officeDocument/2006/relationships/slide" Target="slide3.xml"/><Relationship Id="rId7" Type="http://schemas.openxmlformats.org/officeDocument/2006/relationships/slide" Target="slide7.xml"/><Relationship Id="rId8" Type="http://schemas.openxmlformats.org/officeDocument/2006/relationships/slide" Target="slide10.xml"/><Relationship Id="rId9" Type="http://schemas.openxmlformats.org/officeDocument/2006/relationships/slide" Target="slide2.xml"/><Relationship Id="rId10" Type="http://schemas.openxmlformats.org/officeDocument/2006/relationships/slide" Target="slide9.xml"/><Relationship Id="rId11" Type="http://schemas.openxmlformats.org/officeDocument/2006/relationships/slide" Target="slide13.xml"/><Relationship Id="rId12" Type="http://schemas.openxmlformats.org/officeDocument/2006/relationships/slide" Target="slide16.xml"/><Relationship Id="rId13" Type="http://schemas.openxmlformats.org/officeDocument/2006/relationships/slide" Target="slide17.xml"/><Relationship Id="rId1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3.xml"/><Relationship Id="rId6" Type="http://schemas.openxmlformats.org/officeDocument/2006/relationships/slide" Target="slide3.xml"/><Relationship Id="rId7" Type="http://schemas.openxmlformats.org/officeDocument/2006/relationships/slide" Target="slide7.xml"/><Relationship Id="rId8" Type="http://schemas.openxmlformats.org/officeDocument/2006/relationships/slide" Target="slide10.xml"/><Relationship Id="rId9" Type="http://schemas.openxmlformats.org/officeDocument/2006/relationships/slide" Target="slide2.xml"/><Relationship Id="rId10" Type="http://schemas.openxmlformats.org/officeDocument/2006/relationships/slide" Target="slide9.xml"/><Relationship Id="rId11" Type="http://schemas.openxmlformats.org/officeDocument/2006/relationships/slide" Target="slide13.xml"/><Relationship Id="rId12" Type="http://schemas.openxmlformats.org/officeDocument/2006/relationships/slide" Target="slide16.xml"/><Relationship Id="rId13" Type="http://schemas.openxmlformats.org/officeDocument/2006/relationships/slide" Target="slide17.xml"/><Relationship Id="rId1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3.xml"/><Relationship Id="rId6" Type="http://schemas.openxmlformats.org/officeDocument/2006/relationships/slide" Target="slide3.xml"/><Relationship Id="rId7" Type="http://schemas.openxmlformats.org/officeDocument/2006/relationships/slide" Target="slide7.xml"/><Relationship Id="rId8" Type="http://schemas.openxmlformats.org/officeDocument/2006/relationships/slide" Target="slide10.xml"/><Relationship Id="rId9" Type="http://schemas.openxmlformats.org/officeDocument/2006/relationships/slide" Target="slide2.xml"/><Relationship Id="rId10" Type="http://schemas.openxmlformats.org/officeDocument/2006/relationships/slide" Target="slide9.xml"/><Relationship Id="rId11" Type="http://schemas.openxmlformats.org/officeDocument/2006/relationships/slide" Target="slide13.xml"/><Relationship Id="rId12" Type="http://schemas.openxmlformats.org/officeDocument/2006/relationships/slide" Target="slide16.xml"/><Relationship Id="rId13" Type="http://schemas.openxmlformats.org/officeDocument/2006/relationships/slide" Target="slide17.xml"/><Relationship Id="rId14"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3" name="Цифровой фон три плана" descr="title.gif"/>
          <p:cNvPicPr>
            <a:picLocks noChangeAspect="1"/>
          </p:cNvPicPr>
          <p:nvPr/>
        </p:nvPicPr>
        <p:blipFill>
          <a:blip r:embed="rId3"/>
          <a:stretch>
            <a:fillRect/>
          </a:stretch>
        </p:blipFill>
        <p:spPr>
          <a:xfrm>
            <a:off x="0" y="0"/>
            <a:ext cx="12192000" cy="6858000"/>
          </a:xfrm>
          <a:prstGeom prst="rect">
            <a:avLst/>
          </a:prstGeom>
        </p:spPr>
      </p:pic>
      <p:sp>
        <p:nvSpPr>
          <p:cNvPr id="2" name="Text 0"/>
          <p:cNvSpPr/>
          <p:nvPr>
            <p:ph idx="100" type="body" hasCustomPrompt="1"/>
          </p:nvPr>
        </p:nvSpPr>
        <p:spPr>
          <a:xfrm>
            <a:off x="731520" y="731520"/>
            <a:ext cx="7315200" cy="365760"/>
          </a:xfrm>
          <a:prstGeom prst="rect">
            <a:avLst/>
          </a:prstGeom>
          <a:noFill/>
          <a:ln/>
        </p:spPr>
        <p:txBody>
          <a:bodyPr wrap="square" lIns="0" tIns="0" rIns="0" bIns="0" rtlCol="0"/>
          <a:lstStyle/>
          <a:p>
            <a:pPr indent="0" marL="0">
              <a:buNone/>
            </a:pPr>
            <a:r>
              <a:rPr lang="en-US" sz="1200" b="1" spc="400" kern="0" dirty="0">
                <a:solidFill>
                  <a:schemeClr val="accent2"/>
                </a:solidFill>
              </a:rPr>
              <a:t>ПРЕДЛОЖЕНИЕ ДЛЯ РУКОВОДСТВА</a:t>
            </a:r>
            <a:endParaRPr lang="en-US" sz="1200" dirty="0"/>
          </a:p>
        </p:txBody>
      </p:sp>
      <p:sp>
        <p:nvSpPr>
          <p:cNvPr id="3" name="Text 0"/>
          <p:cNvSpPr/>
          <p:nvPr>
            <p:ph idx="101" type="title" hasCustomPrompt="1"/>
          </p:nvPr>
        </p:nvSpPr>
        <p:spPr>
          <a:xfrm>
            <a:off x="731520" y="1234440"/>
            <a:ext cx="7498080" cy="2011680"/>
          </a:xfrm>
          <a:prstGeom prst="rect">
            <a:avLst/>
          </a:prstGeom>
          <a:noFill/>
          <a:ln/>
        </p:spPr>
        <p:txBody>
          <a:bodyPr wrap="square" lIns="0" tIns="0" rIns="0" bIns="0" rtlCol="0" anchor="t"/>
          <a:lstStyle/>
          <a:p>
            <a:pPr algn="l" indent="0" marL="0">
              <a:buNone/>
            </a:pPr>
            <a:r>
              <a:rPr lang="en-US" sz="4200" b="1" dirty="0">
                <a:solidFill>
                  <a:schemeClr val="bg1"/>
                </a:solidFill>
              </a:rPr>
              <a:t>Один план вместо трех</a:t>
            </a:r>
            <a:endParaRPr lang="en-US" sz="4200" dirty="0"/>
          </a:p>
        </p:txBody>
      </p:sp>
      <p:sp>
        <p:nvSpPr>
          <p:cNvPr id="4" name="Text 0"/>
          <p:cNvSpPr/>
          <p:nvPr>
            <p:ph idx="102" type="body" hasCustomPrompt="1"/>
          </p:nvPr>
        </p:nvSpPr>
        <p:spPr>
          <a:xfrm>
            <a:off x="731520" y="2606040"/>
            <a:ext cx="6949440" cy="1463040"/>
          </a:xfrm>
          <a:prstGeom prst="rect">
            <a:avLst/>
          </a:prstGeom>
          <a:noFill/>
          <a:ln/>
        </p:spPr>
        <p:txBody>
          <a:bodyPr wrap="square" lIns="0" tIns="0" rIns="0" bIns="0" rtlCol="0" anchor="t"/>
          <a:lstStyle/>
          <a:p>
            <a:pPr indent="0" marL="0">
              <a:buNone/>
            </a:pPr>
            <a:r>
              <a:rPr lang="en-US" sz="1800" dirty="0">
                <a:solidFill>
                  <a:schemeClr val="bg2"/>
                </a:solidFill>
              </a:rPr>
              <a:t>Совместное планирование продаж, производства и закупок (S&amp;OP). Три встречи по 60 минут. На выходе решение по пилоту</a:t>
            </a:r>
            <a:endParaRPr lang="en-US" sz="1800" dirty="0"/>
          </a:p>
        </p:txBody>
      </p:sp>
      <p:sp>
        <p:nvSpPr>
          <p:cNvPr id="5" name="Text 3"/>
          <p:cNvSpPr txBox="1"/>
          <p:nvPr/>
        </p:nvSpPr>
        <p:spPr>
          <a:xfrm>
            <a:off x="731520" y="5989320"/>
            <a:ext cx="5486400" cy="320040"/>
          </a:xfrm>
          <a:prstGeom prst="rect">
            <a:avLst/>
          </a:prstGeom>
          <a:noFill/>
          <a:ln/>
        </p:spPr>
        <p:txBody>
          <a:bodyPr wrap="square" lIns="0" tIns="0" rIns="0" bIns="0" rtlCol="0" anchor="ctr"/>
          <a:lstStyle/>
          <a:p>
            <a:pPr indent="0" marL="0">
              <a:buNone/>
            </a:pPr>
            <a:r>
              <a:rPr lang="en-US" sz="1300" dirty="0">
                <a:solidFill>
                  <a:schemeClr val="accent2"/>
                </a:solidFill>
              </a:rPr>
              <a:t>Лисак Е.Ф.  ·  Закупщица с Урала  ·  lisak.pro</a:t>
            </a:r>
            <a:endParaRPr lang="en-US" sz="1300" dirty="0"/>
          </a:p>
        </p:txBody>
      </p:sp>
      <p:sp>
        <p:nvSpPr>
          <p:cNvPr id="6" name="Цена вопроса"/>
          <p:cNvSpPr/>
          <p:nvPr/>
        </p:nvSpPr>
        <p:spPr>
          <a:xfrm>
            <a:off x="8503920" y="1600200"/>
            <a:ext cx="3017520" cy="3291840"/>
          </a:xfrm>
          <a:prstGeom prst="roundRect">
            <a:avLst>
              <a:gd name="adj" fmla="val 4848"/>
            </a:avLst>
          </a:prstGeom>
          <a:solidFill>
            <a:schemeClr val="bg1">
              <a:alpha val="92000"/>
            </a:schemeClr>
          </a:solidFill>
          <a:ln w="12700">
            <a:solidFill>
              <a:schemeClr val="accent2"/>
            </a:solidFill>
            <a:prstDash val="solid"/>
          </a:ln>
          <a:effectLst>
            <a:outerShdw sx="100000" sy="100000" kx="0" ky="0" algn="bl" rotWithShape="0" blurRad="101600" dist="25400" dir="5400000">
              <a:srgbClr val="3D434A">
                <a:alpha val="10000"/>
              </a:srgbClr>
            </a:outerShdw>
          </a:effectLst>
        </p:spPr>
      </p:sp>
      <p:sp>
        <p:nvSpPr>
          <p:cNvPr id="7" name="Text 5"/>
          <p:cNvSpPr txBox="1"/>
          <p:nvPr/>
        </p:nvSpPr>
        <p:spPr>
          <a:xfrm>
            <a:off x="8503920" y="1828800"/>
            <a:ext cx="3017520" cy="1005840"/>
          </a:xfrm>
          <a:prstGeom prst="rect">
            <a:avLst/>
          </a:prstGeom>
          <a:noFill/>
          <a:ln/>
        </p:spPr>
        <p:txBody>
          <a:bodyPr wrap="square" lIns="0" tIns="0" rIns="0" bIns="0" rtlCol="0" anchor="ctr"/>
          <a:lstStyle/>
          <a:p>
            <a:pPr algn="ctr" indent="0" marL="0">
              <a:buNone/>
            </a:pPr>
            <a:r>
              <a:rPr lang="en-US" sz="6000" b="1" dirty="0">
                <a:solidFill>
                  <a:schemeClr val="accent1"/>
                </a:solidFill>
                <a:latin typeface="Cambria" pitchFamily="34" charset="0"/>
                <a:ea typeface="Cambria" pitchFamily="34" charset="-122"/>
                <a:cs typeface="Cambria" pitchFamily="34" charset="-120"/>
              </a:rPr>
              <a:t>3 × 60</a:t>
            </a:r>
            <a:endParaRPr lang="en-US" sz="6000" dirty="0"/>
          </a:p>
        </p:txBody>
      </p:sp>
      <p:sp>
        <p:nvSpPr>
          <p:cNvPr id="8" name="Text 6"/>
          <p:cNvSpPr txBox="1"/>
          <p:nvPr/>
        </p:nvSpPr>
        <p:spPr>
          <a:xfrm>
            <a:off x="8503920" y="2788920"/>
            <a:ext cx="3017520" cy="320040"/>
          </a:xfrm>
          <a:prstGeom prst="rect">
            <a:avLst/>
          </a:prstGeom>
          <a:noFill/>
          <a:ln/>
        </p:spPr>
        <p:txBody>
          <a:bodyPr wrap="square" lIns="0" tIns="0" rIns="0" bIns="0" rtlCol="0" anchor="ctr"/>
          <a:lstStyle/>
          <a:p>
            <a:pPr algn="ctr" indent="0" marL="0">
              <a:buNone/>
            </a:pPr>
            <a:r>
              <a:rPr lang="en-US" sz="1400" dirty="0">
                <a:solidFill>
                  <a:schemeClr val="tx1"/>
                </a:solidFill>
              </a:rPr>
              <a:t>минут на участника</a:t>
            </a:r>
            <a:endParaRPr lang="en-US" sz="1400" dirty="0"/>
          </a:p>
        </p:txBody>
      </p:sp>
      <p:sp>
        <p:nvSpPr>
          <p:cNvPr id="9" name="Shape 7"/>
          <p:cNvSpPr/>
          <p:nvPr/>
        </p:nvSpPr>
        <p:spPr>
          <a:xfrm>
            <a:off x="9235440" y="3291840"/>
            <a:ext cx="1554480" cy="0"/>
          </a:xfrm>
          <a:prstGeom prst="line">
            <a:avLst/>
          </a:prstGeom>
          <a:noFill/>
          <a:ln w="12700">
            <a:solidFill>
              <a:schemeClr val="accent2"/>
            </a:solidFill>
            <a:prstDash val="solid"/>
          </a:ln>
        </p:spPr>
      </p:sp>
      <p:sp>
        <p:nvSpPr>
          <p:cNvPr id="10" name="Text 8"/>
          <p:cNvSpPr txBox="1"/>
          <p:nvPr/>
        </p:nvSpPr>
        <p:spPr>
          <a:xfrm>
            <a:off x="8503920" y="3429000"/>
            <a:ext cx="3017520" cy="640080"/>
          </a:xfrm>
          <a:prstGeom prst="rect">
            <a:avLst/>
          </a:prstGeom>
          <a:noFill/>
          <a:ln/>
        </p:spPr>
        <p:txBody>
          <a:bodyPr wrap="square" lIns="0" tIns="0" rIns="0" bIns="0" rtlCol="0" anchor="ctr"/>
          <a:lstStyle/>
          <a:p>
            <a:pPr algn="ctr" indent="0" marL="0">
              <a:buNone/>
            </a:pPr>
            <a:r>
              <a:rPr lang="en-US" sz="3600" b="1" dirty="0">
                <a:solidFill>
                  <a:schemeClr val="accent2"/>
                </a:solidFill>
                <a:latin typeface="Cambria" pitchFamily="34" charset="0"/>
                <a:ea typeface="Cambria" pitchFamily="34" charset="-122"/>
                <a:cs typeface="Cambria" pitchFamily="34" charset="-120"/>
              </a:rPr>
              <a:t>0 ₽</a:t>
            </a:r>
            <a:endParaRPr lang="en-US" sz="3600" dirty="0"/>
          </a:p>
        </p:txBody>
      </p:sp>
      <p:sp>
        <p:nvSpPr>
          <p:cNvPr id="11" name="Text 9"/>
          <p:cNvSpPr txBox="1"/>
          <p:nvPr/>
        </p:nvSpPr>
        <p:spPr>
          <a:xfrm>
            <a:off x="8503920" y="4069080"/>
            <a:ext cx="3017520" cy="320040"/>
          </a:xfrm>
          <a:prstGeom prst="rect">
            <a:avLst/>
          </a:prstGeom>
          <a:noFill/>
          <a:ln/>
        </p:spPr>
        <p:txBody>
          <a:bodyPr wrap="square" lIns="0" tIns="0" rIns="0" bIns="0" rtlCol="0" anchor="ctr"/>
          <a:lstStyle/>
          <a:p>
            <a:pPr algn="ctr" indent="0" marL="0">
              <a:buNone/>
            </a:pPr>
            <a:r>
              <a:rPr lang="en-US" sz="1300" dirty="0">
                <a:solidFill>
                  <a:schemeClr val="tx1"/>
                </a:solidFill>
              </a:rPr>
              <a:t>без бюджета и новых систем</a:t>
            </a:r>
            <a:endParaRPr lang="en-US" sz="1300" dirty="0"/>
          </a:p>
        </p:txBody>
      </p:sp>
      <p:sp>
        <p:nvSpPr>
          <p:cNvPr id="34" name="Подпись линии ПРОДАЖИ"/>
          <p:cNvSpPr txBox="1"/>
          <p:nvPr/>
        </p:nvSpPr>
        <p:spPr>
          <a:xfrm>
            <a:off x="411480" y="3931920"/>
            <a:ext cx="1234440" cy="274320"/>
          </a:xfrm>
          <a:prstGeom prst="rect">
            <a:avLst/>
          </a:prstGeom>
          <a:noFill/>
        </p:spPr>
        <p:txBody>
          <a:bodyPr wrap="none" lIns="0" rIns="0" tIns="0" bIns="0" anchor="ctr">
            <a:spAutoFit/>
          </a:bodyPr>
          <a:lstStyle/>
          <a:p>
            <a:pPr algn="r"/>
            <a:r>
              <a:rPr sz="900" b="1" spc="100">
                <a:solidFill>
                  <a:srgbClr val="C98BA0"/>
                </a:solidFill>
                <a:latin typeface="Calibri"/>
              </a:rPr>
              <a:t>ПРОДАЖИ</a:t>
            </a:r>
          </a:p>
        </p:txBody>
      </p:sp>
      <p:sp>
        <p:nvSpPr>
          <p:cNvPr id="35" name="Подпись линии ПРОИЗВОДСТВО"/>
          <p:cNvSpPr txBox="1"/>
          <p:nvPr/>
        </p:nvSpPr>
        <p:spPr>
          <a:xfrm>
            <a:off x="411480" y="4480559"/>
            <a:ext cx="1234440" cy="274320"/>
          </a:xfrm>
          <a:prstGeom prst="rect">
            <a:avLst/>
          </a:prstGeom>
          <a:noFill/>
        </p:spPr>
        <p:txBody>
          <a:bodyPr wrap="none" lIns="0" rIns="0" tIns="0" bIns="0" anchor="ctr">
            <a:spAutoFit/>
          </a:bodyPr>
          <a:lstStyle/>
          <a:p>
            <a:pPr algn="r"/>
            <a:r>
              <a:rPr sz="900" b="1" spc="100">
                <a:solidFill>
                  <a:srgbClr val="F5ECE2"/>
                </a:solidFill>
                <a:latin typeface="Calibri"/>
              </a:rPr>
              <a:t>ПРОИЗВОДСТВО</a:t>
            </a:r>
          </a:p>
        </p:txBody>
      </p:sp>
      <p:sp>
        <p:nvSpPr>
          <p:cNvPr id="36" name="Подпись линии ЗАКУПКИ"/>
          <p:cNvSpPr txBox="1"/>
          <p:nvPr/>
        </p:nvSpPr>
        <p:spPr>
          <a:xfrm>
            <a:off x="411480" y="5029200"/>
            <a:ext cx="1234440" cy="274320"/>
          </a:xfrm>
          <a:prstGeom prst="rect">
            <a:avLst/>
          </a:prstGeom>
          <a:noFill/>
        </p:spPr>
        <p:txBody>
          <a:bodyPr wrap="none" lIns="0" rIns="0" tIns="0" bIns="0" anchor="ctr">
            <a:spAutoFit/>
          </a:bodyPr>
          <a:lstStyle/>
          <a:p>
            <a:pPr algn="r"/>
            <a:r>
              <a:rPr sz="900" b="1" spc="100">
                <a:solidFill>
                  <a:srgbClr val="96EBC8"/>
                </a:solidFill>
                <a:latin typeface="Calibri"/>
              </a:rPr>
              <a:t>ЗАКУПКИ</a:t>
            </a:r>
          </a:p>
        </p:txBody>
      </p:sp>
      <p:sp>
        <p:nvSpPr>
          <p:cNvPr id="37" name="Подпись линии ОДИН ПЛАН"/>
          <p:cNvSpPr txBox="1"/>
          <p:nvPr/>
        </p:nvSpPr>
        <p:spPr>
          <a:xfrm>
            <a:off x="9784080" y="5559552"/>
            <a:ext cx="1828800" cy="274320"/>
          </a:xfrm>
          <a:prstGeom prst="rect">
            <a:avLst/>
          </a:prstGeom>
          <a:noFill/>
        </p:spPr>
        <p:txBody>
          <a:bodyPr wrap="none" lIns="0" rIns="0" tIns="0" bIns="0" anchor="ctr">
            <a:spAutoFit/>
          </a:bodyPr>
          <a:lstStyle/>
          <a:p>
            <a:pPr algn="r"/>
            <a:r>
              <a:rPr sz="900" b="1" spc="100">
                <a:solidFill>
                  <a:srgbClr val="D7FFEE"/>
                </a:solidFill>
                <a:latin typeface="Calibri"/>
              </a:rPr>
              <a:t>ОДИН ПЛАН</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1" fill="hold">
                      <p:stCondLst>
                        <p:cond delay="indefinite"/>
                        <p:cond evt="onBegin" delay="0">
                          <p:tn val="2"/>
                        </p:cond>
                      </p:stCondLst>
                      <p:childTnLst>
                        <p:par>
                          <p:cTn id="32" fill="hold">
                            <p:stCondLst>
                              <p:cond delay="0"/>
                            </p:stCondLst>
                            <p:childTnLst>
                              <p:par>
                                <p:cTn id="3" presetID="42" presetClass="entr" presetSubtype="0" fill="hold" grpId="0" nodeType="withEffect">
                                  <p:stCondLst>
                                    <p:cond delay="250"/>
                                  </p:stCondLst>
                                  <p:childTnLst>
                                    <p:set>
                                      <p:cBhvr>
                                        <p:cTn id="4" dur="1" fill="hold">
                                          <p:stCondLst>
                                            <p:cond delay="0"/>
                                          </p:stCondLst>
                                        </p:cTn>
                                        <p:tgtEl>
                                          <p:spTgt spid="6"/>
                                        </p:tgtEl>
                                        <p:attrNameLst>
                                          <p:attrName>style.visibility</p:attrName>
                                        </p:attrNameLst>
                                      </p:cBhvr>
                                      <p:to>
                                        <p:strVal val="visible"/>
                                      </p:to>
                                    </p:set>
                                    <p:anim calcmode="lin" valueType="num">
                                      <p:cBhvr additive="base">
                                        <p:cTn id="5" dur="550" decel="100000" fill="hold"/>
                                        <p:tgtEl>
                                          <p:spTgt spid="6"/>
                                        </p:tgtEl>
                                        <p:attrNameLst>
                                          <p:attrName>ppt_y</p:attrName>
                                        </p:attrNameLst>
                                      </p:cBhvr>
                                      <p:tavLst>
                                        <p:tav tm="0">
                                          <p:val>
                                            <p:strVal val="#ppt_y+0.05"/>
                                          </p:val>
                                        </p:tav>
                                        <p:tav tm="100000">
                                          <p:val>
                                            <p:strVal val="#ppt_y"/>
                                          </p:val>
                                        </p:tav>
                                      </p:tavLst>
                                    </p:anim>
                                    <p:animEffect transition="in" filter="fade">
                                      <p:cBhvr>
                                        <p:cTn id="6" dur="550"/>
                                        <p:tgtEl>
                                          <p:spTgt spid="6"/>
                                        </p:tgtEl>
                                      </p:cBhvr>
                                    </p:animEffect>
                                  </p:childTnLst>
                                </p:cTn>
                              </p:par>
                              <p:par>
                                <p:cTn id="7" presetID="42" presetClass="entr" presetSubtype="0" fill="hold" grpId="0" nodeType="withEffect">
                                  <p:stCondLst>
                                    <p:cond delay="250"/>
                                  </p:stCondLst>
                                  <p:childTnLst>
                                    <p:set>
                                      <p:cBhvr>
                                        <p:cTn id="8" dur="1" fill="hold">
                                          <p:stCondLst>
                                            <p:cond delay="0"/>
                                          </p:stCondLst>
                                        </p:cTn>
                                        <p:tgtEl>
                                          <p:spTgt spid="7"/>
                                        </p:tgtEl>
                                        <p:attrNameLst>
                                          <p:attrName>style.visibility</p:attrName>
                                        </p:attrNameLst>
                                      </p:cBhvr>
                                      <p:to>
                                        <p:strVal val="visible"/>
                                      </p:to>
                                    </p:set>
                                    <p:anim calcmode="lin" valueType="num">
                                      <p:cBhvr additive="base">
                                        <p:cTn id="9" dur="550" decel="100000" fill="hold"/>
                                        <p:tgtEl>
                                          <p:spTgt spid="7"/>
                                        </p:tgtEl>
                                        <p:attrNameLst>
                                          <p:attrName>ppt_y</p:attrName>
                                        </p:attrNameLst>
                                      </p:cBhvr>
                                      <p:tavLst>
                                        <p:tav tm="0">
                                          <p:val>
                                            <p:strVal val="#ppt_y+0.05"/>
                                          </p:val>
                                        </p:tav>
                                        <p:tav tm="100000">
                                          <p:val>
                                            <p:strVal val="#ppt_y"/>
                                          </p:val>
                                        </p:tav>
                                      </p:tavLst>
                                    </p:anim>
                                    <p:animEffect transition="in" filter="fade">
                                      <p:cBhvr>
                                        <p:cTn id="10" dur="550"/>
                                        <p:tgtEl>
                                          <p:spTgt spid="7"/>
                                        </p:tgtEl>
                                      </p:cBhvr>
                                    </p:animEffect>
                                  </p:childTnLst>
                                </p:cTn>
                              </p:par>
                              <p:par>
                                <p:cTn id="11" presetID="42" presetClass="entr" presetSubtype="0" fill="hold" grpId="0" nodeType="withEffect">
                                  <p:stCondLst>
                                    <p:cond delay="25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50" decel="100000" fill="hold"/>
                                        <p:tgtEl>
                                          <p:spTgt spid="8"/>
                                        </p:tgtEl>
                                        <p:attrNameLst>
                                          <p:attrName>ppt_y</p:attrName>
                                        </p:attrNameLst>
                                      </p:cBhvr>
                                      <p:tavLst>
                                        <p:tav tm="0">
                                          <p:val>
                                            <p:strVal val="#ppt_y+0.05"/>
                                          </p:val>
                                        </p:tav>
                                        <p:tav tm="100000">
                                          <p:val>
                                            <p:strVal val="#ppt_y"/>
                                          </p:val>
                                        </p:tav>
                                      </p:tavLst>
                                    </p:anim>
                                    <p:animEffect transition="in" filter="fade">
                                      <p:cBhvr>
                                        <p:cTn id="14" dur="550"/>
                                        <p:tgtEl>
                                          <p:spTgt spid="8"/>
                                        </p:tgtEl>
                                      </p:cBhvr>
                                    </p:animEffect>
                                  </p:childTnLst>
                                </p:cTn>
                              </p:par>
                              <p:par>
                                <p:cTn id="15" presetID="42" presetClass="entr" presetSubtype="0" fill="hold" grpId="0" nodeType="withEffect">
                                  <p:stCondLst>
                                    <p:cond delay="25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50" decel="100000" fill="hold"/>
                                        <p:tgtEl>
                                          <p:spTgt spid="9"/>
                                        </p:tgtEl>
                                        <p:attrNameLst>
                                          <p:attrName>ppt_y</p:attrName>
                                        </p:attrNameLst>
                                      </p:cBhvr>
                                      <p:tavLst>
                                        <p:tav tm="0">
                                          <p:val>
                                            <p:strVal val="#ppt_y+0.05"/>
                                          </p:val>
                                        </p:tav>
                                        <p:tav tm="100000">
                                          <p:val>
                                            <p:strVal val="#ppt_y"/>
                                          </p:val>
                                        </p:tav>
                                      </p:tavLst>
                                    </p:anim>
                                    <p:animEffect transition="in" filter="fade">
                                      <p:cBhvr>
                                        <p:cTn id="18" dur="550"/>
                                        <p:tgtEl>
                                          <p:spTgt spid="9"/>
                                        </p:tgtEl>
                                      </p:cBhvr>
                                    </p:animEffect>
                                  </p:childTnLst>
                                </p:cTn>
                              </p:par>
                              <p:par>
                                <p:cTn id="19" presetID="42" presetClass="entr" presetSubtype="0" fill="hold" grpId="0" nodeType="withEffect">
                                  <p:stCondLst>
                                    <p:cond delay="25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50" decel="100000" fill="hold"/>
                                        <p:tgtEl>
                                          <p:spTgt spid="10"/>
                                        </p:tgtEl>
                                        <p:attrNameLst>
                                          <p:attrName>ppt_y</p:attrName>
                                        </p:attrNameLst>
                                      </p:cBhvr>
                                      <p:tavLst>
                                        <p:tav tm="0">
                                          <p:val>
                                            <p:strVal val="#ppt_y+0.05"/>
                                          </p:val>
                                        </p:tav>
                                        <p:tav tm="100000">
                                          <p:val>
                                            <p:strVal val="#ppt_y"/>
                                          </p:val>
                                        </p:tav>
                                      </p:tavLst>
                                    </p:anim>
                                    <p:animEffect transition="in" filter="fade">
                                      <p:cBhvr>
                                        <p:cTn id="22" dur="550"/>
                                        <p:tgtEl>
                                          <p:spTgt spid="10"/>
                                        </p:tgtEl>
                                      </p:cBhvr>
                                    </p:animEffect>
                                  </p:childTnLst>
                                </p:cTn>
                              </p:par>
                              <p:par>
                                <p:cTn id="23" presetID="42" presetClass="entr" presetSubtype="0" fill="hold" grpId="0" nodeType="withEffect">
                                  <p:stCondLst>
                                    <p:cond delay="25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50" decel="100000" fill="hold"/>
                                        <p:tgtEl>
                                          <p:spTgt spid="11"/>
                                        </p:tgtEl>
                                        <p:attrNameLst>
                                          <p:attrName>ppt_y</p:attrName>
                                        </p:attrNameLst>
                                      </p:cBhvr>
                                      <p:tavLst>
                                        <p:tav tm="0">
                                          <p:val>
                                            <p:strVal val="#ppt_y+0.05"/>
                                          </p:val>
                                        </p:tav>
                                        <p:tav tm="100000">
                                          <p:val>
                                            <p:strVal val="#ppt_y"/>
                                          </p:val>
                                        </p:tav>
                                      </p:tavLst>
                                    </p:anim>
                                    <p:animEffect transition="in" filter="fade">
                                      <p:cBhvr>
                                        <p:cTn id="26" dur="550"/>
                                        <p:tgtEl>
                                          <p:spTgt spid="11"/>
                                        </p:tgtEl>
                                      </p:cBhvr>
                                    </p:animEffect>
                                  </p:childTnLst>
                                </p:cTn>
                              </p:par>
                              <p:par>
                                <p:cTn id="27" presetID="42" presetClass="entr" presetSubtype="0" fill="hold" grpId="0" nodeType="withEffect">
                                  <p:stCondLst>
                                    <p:cond delay="41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50" decel="100000" fill="hold"/>
                                        <p:tgtEl>
                                          <p:spTgt spid="5"/>
                                        </p:tgtEl>
                                        <p:attrNameLst>
                                          <p:attrName>ppt_y</p:attrName>
                                        </p:attrNameLst>
                                      </p:cBhvr>
                                      <p:tavLst>
                                        <p:tav tm="0">
                                          <p:val>
                                            <p:strVal val="#ppt_y+0.05"/>
                                          </p:val>
                                        </p:tav>
                                        <p:tav tm="100000">
                                          <p:val>
                                            <p:strVal val="#ppt_y"/>
                                          </p:val>
                                        </p:tav>
                                      </p:tavLst>
                                    </p:anim>
                                    <p:animEffect transition="in" filter="fade">
                                      <p:cBhvr>
                                        <p:cTn id="30" dur="5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t"/>
          <a:lstStyle/>
          <a:p>
            <a:pPr algn="l" indent="0" marL="0">
              <a:buNone/>
            </a:pPr>
            <a:r>
              <a:rPr lang="en-US" sz="2600" b="1" dirty="0">
                <a:solidFill>
                  <a:schemeClr val="accent1"/>
                </a:solidFill>
              </a:rPr>
              <a:t>Три плана встречаются только в момент конфликта</a:t>
            </a:r>
            <a:endParaRPr lang="en-US" sz="2600" dirty="0"/>
          </a:p>
        </p:txBody>
      </p:sp>
      <p:sp>
        <p:nvSpPr>
          <p:cNvPr id="3" name="Text 0"/>
          <p:cNvSpPr/>
          <p:nvPr>
            <p:ph idx="101" type="body" hasCustomPrompt="1"/>
          </p:nvPr>
        </p:nvSpPr>
        <p:spPr>
          <a:xfrm>
            <a:off x="548640" y="1024128"/>
            <a:ext cx="11064240" cy="411480"/>
          </a:xfrm>
          <a:prstGeom prst="rect">
            <a:avLst/>
          </a:prstGeom>
          <a:noFill/>
          <a:ln/>
        </p:spPr>
        <p:txBody>
          <a:bodyPr wrap="square" lIns="0" tIns="0" rIns="0" bIns="0" rtlCol="0" anchor="t"/>
          <a:lstStyle/>
          <a:p>
            <a:pPr indent="0" marL="0">
              <a:buNone/>
            </a:pPr>
            <a:r>
              <a:rPr lang="en-US" sz="1500" dirty="0">
                <a:solidFill>
                  <a:schemeClr val="accent5"/>
                </a:solidFill>
              </a:rPr>
              <a:t>Если у руководства одна минута, достаточно этого слайда и плана встреч</a:t>
            </a:r>
            <a:endParaRPr lang="en-US" sz="1500" dirty="0"/>
          </a:p>
        </p:txBody>
      </p:sp>
      <p:sp>
        <p:nvSpPr>
          <p:cNvPr id="4" name="Генеральному директору"/>
          <p:cNvSpPr/>
          <p:nvPr/>
        </p:nvSpPr>
        <p:spPr>
          <a:xfrm>
            <a:off x="548640" y="1645920"/>
            <a:ext cx="4206240" cy="4480560"/>
          </a:xfrm>
          <a:prstGeom prst="roundRect">
            <a:avLst>
              <a:gd name="adj" fmla="val 2609"/>
            </a:avLst>
          </a:prstGeom>
          <a:solidFill>
            <a:schemeClr val="accent1"/>
          </a:solidFill>
          <a:ln w="6350">
            <a:solidFill>
              <a:schemeClr val="accent1"/>
            </a:solidFill>
            <a:prstDash val="solid"/>
          </a:ln>
          <a:effectLst>
            <a:outerShdw sx="100000" sy="100000" kx="0" ky="0" algn="bl" rotWithShape="0" blurRad="101600" dist="25400" dir="5400000">
              <a:srgbClr val="3D434A">
                <a:alpha val="10000"/>
              </a:srgbClr>
            </a:outerShdw>
          </a:effectLst>
        </p:spPr>
      </p:sp>
      <p:sp>
        <p:nvSpPr>
          <p:cNvPr id="5" name="Text 3"/>
          <p:cNvSpPr txBox="1"/>
          <p:nvPr/>
        </p:nvSpPr>
        <p:spPr>
          <a:xfrm>
            <a:off x="868680" y="1920240"/>
            <a:ext cx="3657600" cy="274320"/>
          </a:xfrm>
          <a:prstGeom prst="rect">
            <a:avLst/>
          </a:prstGeom>
          <a:noFill/>
          <a:ln/>
        </p:spPr>
        <p:txBody>
          <a:bodyPr wrap="square" lIns="0" tIns="0" rIns="0" bIns="0" rtlCol="0" anchor="t"/>
          <a:lstStyle/>
          <a:p>
            <a:pPr algn="l" indent="0" marL="0">
              <a:buNone/>
            </a:pPr>
            <a:r>
              <a:rPr lang="en-US" sz="1100" b="1" spc="200" kern="0" dirty="0">
                <a:solidFill>
                  <a:schemeClr val="accent2"/>
                </a:solidFill>
              </a:rPr>
              <a:t>ГЕНЕРАЛЬНОМУ ДИРЕКТОРУ</a:t>
            </a:r>
            <a:endParaRPr lang="en-US" sz="1100" dirty="0"/>
          </a:p>
        </p:txBody>
      </p:sp>
      <p:sp>
        <p:nvSpPr>
          <p:cNvPr id="6" name="Text 4"/>
          <p:cNvSpPr txBox="1"/>
          <p:nvPr/>
        </p:nvSpPr>
        <p:spPr>
          <a:xfrm>
            <a:off x="868680" y="2240280"/>
            <a:ext cx="3566160" cy="914400"/>
          </a:xfrm>
          <a:prstGeom prst="rect">
            <a:avLst/>
          </a:prstGeom>
          <a:noFill/>
          <a:ln/>
        </p:spPr>
        <p:txBody>
          <a:bodyPr wrap="square" lIns="0" tIns="0" rIns="0" bIns="0" rtlCol="0" anchor="t"/>
          <a:lstStyle/>
          <a:p>
            <a:pPr algn="l" indent="0" marL="0">
              <a:buNone/>
            </a:pPr>
            <a:r>
              <a:rPr lang="en-US" sz="2400" b="1" dirty="0">
                <a:solidFill>
                  <a:schemeClr val="bg1"/>
                </a:solidFill>
                <a:latin typeface="Cambria" pitchFamily="34" charset="0"/>
                <a:ea typeface="Cambria" pitchFamily="34" charset="-122"/>
                <a:cs typeface="Cambria" pitchFamily="34" charset="-120"/>
              </a:rPr>
              <a:t>Одна версия плана для решений</a:t>
            </a:r>
            <a:endParaRPr lang="en-US" sz="2400" dirty="0"/>
          </a:p>
        </p:txBody>
      </p:sp>
      <p:pic>
        <p:nvPicPr>
          <p:cNvPr id="7" name="Значок clock" descr="img/ic_clock_white.png">    </p:cNvPr>
          <p:cNvPicPr>
            <a:picLocks noChangeAspect="1"/>
          </p:cNvPicPr>
          <p:nvPr/>
        </p:nvPicPr>
        <p:blipFill>
          <a:blip r:embed="rId1"/>
          <a:stretch>
            <a:fillRect/>
          </a:stretch>
        </p:blipFill>
        <p:spPr>
          <a:xfrm>
            <a:off x="868680" y="3337560"/>
            <a:ext cx="457200" cy="457200"/>
          </a:xfrm>
          <a:prstGeom prst="rect">
            <a:avLst/>
          </a:prstGeom>
        </p:spPr>
      </p:pic>
      <p:sp>
        <p:nvSpPr>
          <p:cNvPr id="8" name="Text 5"/>
          <p:cNvSpPr txBox="1"/>
          <p:nvPr/>
        </p:nvSpPr>
        <p:spPr>
          <a:xfrm>
            <a:off x="1463040" y="3364992"/>
            <a:ext cx="3108960" cy="548640"/>
          </a:xfrm>
          <a:prstGeom prst="rect">
            <a:avLst/>
          </a:prstGeom>
          <a:noFill/>
          <a:ln/>
        </p:spPr>
        <p:txBody>
          <a:bodyPr wrap="square" lIns="0" tIns="0" rIns="0" bIns="0" rtlCol="0" anchor="ctr"/>
          <a:lstStyle/>
          <a:p>
            <a:pPr algn="l" indent="0" marL="0">
              <a:buNone/>
            </a:pPr>
            <a:r>
              <a:rPr lang="en-US" sz="1400" dirty="0">
                <a:solidFill>
                  <a:schemeClr val="bg1"/>
                </a:solidFill>
              </a:rPr>
              <a:t>Срок, загрузка и расходы видны заранее</a:t>
            </a:r>
            <a:endParaRPr lang="en-US" sz="1400" dirty="0"/>
          </a:p>
        </p:txBody>
      </p:sp>
      <p:pic>
        <p:nvPicPr>
          <p:cNvPr id="9" name="Значок coins" descr="img/ic_coins_white.png">    </p:cNvPr>
          <p:cNvPicPr>
            <a:picLocks noChangeAspect="1"/>
          </p:cNvPicPr>
          <p:nvPr/>
        </p:nvPicPr>
        <p:blipFill>
          <a:blip r:embed="rId2"/>
          <a:stretch>
            <a:fillRect/>
          </a:stretch>
        </p:blipFill>
        <p:spPr>
          <a:xfrm>
            <a:off x="868680" y="4206240"/>
            <a:ext cx="457200" cy="457200"/>
          </a:xfrm>
          <a:prstGeom prst="rect">
            <a:avLst/>
          </a:prstGeom>
        </p:spPr>
      </p:pic>
      <p:sp>
        <p:nvSpPr>
          <p:cNvPr id="10" name="Text 6"/>
          <p:cNvSpPr txBox="1"/>
          <p:nvPr/>
        </p:nvSpPr>
        <p:spPr>
          <a:xfrm>
            <a:off x="1463040" y="4233672"/>
            <a:ext cx="3108960" cy="548640"/>
          </a:xfrm>
          <a:prstGeom prst="rect">
            <a:avLst/>
          </a:prstGeom>
          <a:noFill/>
          <a:ln/>
        </p:spPr>
        <p:txBody>
          <a:bodyPr wrap="square" lIns="0" tIns="0" rIns="0" bIns="0" rtlCol="0" anchor="ctr"/>
          <a:lstStyle/>
          <a:p>
            <a:pPr algn="l" indent="0" marL="0">
              <a:buNone/>
            </a:pPr>
            <a:r>
              <a:rPr lang="en-US" sz="1400" dirty="0">
                <a:solidFill>
                  <a:schemeClr val="bg1"/>
                </a:solidFill>
              </a:rPr>
              <a:t>Меньше денег заморожено в запасе</a:t>
            </a:r>
            <a:endParaRPr lang="en-US" sz="1400" dirty="0"/>
          </a:p>
        </p:txBody>
      </p:sp>
      <p:pic>
        <p:nvPicPr>
          <p:cNvPr id="11" name="Значок handshake" descr="img/ic_handshake_white.png">    </p:cNvPr>
          <p:cNvPicPr>
            <a:picLocks noChangeAspect="1"/>
          </p:cNvPicPr>
          <p:nvPr/>
        </p:nvPicPr>
        <p:blipFill>
          <a:blip r:embed="rId3"/>
          <a:stretch>
            <a:fillRect/>
          </a:stretch>
        </p:blipFill>
        <p:spPr>
          <a:xfrm>
            <a:off x="868680" y="5074920"/>
            <a:ext cx="457200" cy="457200"/>
          </a:xfrm>
          <a:prstGeom prst="rect">
            <a:avLst/>
          </a:prstGeom>
        </p:spPr>
      </p:pic>
      <p:sp>
        <p:nvSpPr>
          <p:cNvPr id="12" name="Text 7"/>
          <p:cNvSpPr txBox="1"/>
          <p:nvPr/>
        </p:nvSpPr>
        <p:spPr>
          <a:xfrm>
            <a:off x="1463040" y="5102352"/>
            <a:ext cx="3108960" cy="548640"/>
          </a:xfrm>
          <a:prstGeom prst="rect">
            <a:avLst/>
          </a:prstGeom>
          <a:noFill/>
          <a:ln/>
        </p:spPr>
        <p:txBody>
          <a:bodyPr wrap="square" lIns="0" tIns="0" rIns="0" bIns="0" rtlCol="0" anchor="ctr"/>
          <a:lstStyle/>
          <a:p>
            <a:pPr algn="l" indent="0" marL="0">
              <a:buNone/>
            </a:pPr>
            <a:r>
              <a:rPr lang="en-US" sz="1400" dirty="0">
                <a:solidFill>
                  <a:schemeClr val="bg1"/>
                </a:solidFill>
              </a:rPr>
              <a:t>Обещания клиентам подтверждены мощностью и материалами</a:t>
            </a:r>
            <a:endParaRPr lang="en-US" sz="1400" dirty="0"/>
          </a:p>
        </p:txBody>
      </p:sp>
      <p:sp>
        <p:nvSpPr>
          <p:cNvPr id="13" name="Карточка">
            <a:hlinkClick action="ppaction://hlinksldjump" r:id="rId6"/>
          </p:cNvPr>
          <p:cNvSpPr/>
          <p:nvPr/>
        </p:nvSpPr>
        <p:spPr>
          <a:xfrm>
            <a:off x="5120640" y="1645920"/>
            <a:ext cx="6492240" cy="1325880"/>
          </a:xfrm>
          <a:prstGeom prst="roundRect">
            <a:avLst>
              <a:gd name="adj" fmla="val 8276"/>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txBody>
          <a:bodyPr/>
          <a:p/>
        </p:txBody>
      </p:sp>
      <p:sp>
        <p:nvSpPr>
          <p:cNvPr id="14" name="Номер С">
            <a:hlinkClick action="ppaction://hlinksldjump" r:id="rId6"/>
          </p:cNvPr>
          <p:cNvSpPr/>
          <p:nvPr/>
        </p:nvSpPr>
        <p:spPr>
          <a:xfrm>
            <a:off x="5394960" y="1947672"/>
            <a:ext cx="548640" cy="548640"/>
          </a:xfrm>
          <a:prstGeom prst="ellipse">
            <a:avLst/>
          </a:prstGeom>
          <a:solidFill>
            <a:schemeClr val="accent2"/>
          </a:solidFill>
          <a:ln w="6350">
            <a:solidFill>
              <a:schemeClr val="accent2"/>
            </a:solidFill>
            <a:prstDash val="solid"/>
          </a:ln>
        </p:spPr>
        <p:txBody>
          <a:bodyPr/>
          <a:p/>
        </p:txBody>
      </p:sp>
      <p:sp>
        <p:nvSpPr>
          <p:cNvPr id="15" name="Text 10">
            <a:hlinkClick action="ppaction://hlinksldjump" r:id="rId6"/>
          </p:cNvPr>
          <p:cNvSpPr txBox="1"/>
          <p:nvPr/>
        </p:nvSpPr>
        <p:spPr>
          <a:xfrm>
            <a:off x="5394960" y="1947672"/>
            <a:ext cx="548640" cy="548640"/>
          </a:xfrm>
          <a:prstGeom prst="rect">
            <a:avLst/>
          </a:prstGeom>
          <a:noFill/>
          <a:ln/>
        </p:spPr>
        <p:txBody>
          <a:bodyPr wrap="square" lIns="0" tIns="0" rIns="0" bIns="0" rtlCol="0" anchor="ctr"/>
          <a:lstStyle/>
          <a:p>
            <a:pPr algn="ctr" indent="0" marL="0">
              <a:buNone/>
            </a:pPr>
            <a:r>
              <a:rPr lang="en-US" sz="1600" b="1" dirty="0">
                <a:solidFill>
                  <a:schemeClr val="bg1"/>
                </a:solidFill>
                <a:latin typeface="Cambria" pitchFamily="34" charset="0"/>
                <a:ea typeface="Cambria" pitchFamily="34" charset="-122"/>
                <a:cs typeface="Cambria" pitchFamily="34" charset="-120"/>
              </a:rPr>
              <a:t>С</a:t>
            </a:r>
            <a:endParaRPr lang="en-US" sz="1600" dirty="0"/>
          </a:p>
        </p:txBody>
      </p:sp>
      <p:sp>
        <p:nvSpPr>
          <p:cNvPr id="16" name="Text 11">
            <a:hlinkClick action="ppaction://hlinksldjump" r:id="rId6"/>
          </p:cNvPr>
          <p:cNvSpPr txBox="1"/>
          <p:nvPr/>
        </p:nvSpPr>
        <p:spPr>
          <a:xfrm>
            <a:off x="6172200" y="1828800"/>
            <a:ext cx="5212080" cy="320040"/>
          </a:xfrm>
          <a:prstGeom prst="rect">
            <a:avLst/>
          </a:prstGeom>
          <a:noFill/>
          <a:ln/>
        </p:spPr>
        <p:txBody>
          <a:bodyPr wrap="square" lIns="0" tIns="0" rIns="0" bIns="0" rtlCol="0" anchor="t"/>
          <a:lstStyle/>
          <a:p>
            <a:pPr algn="l" indent="0" marL="0">
              <a:buNone/>
            </a:pPr>
            <a:r>
              <a:rPr lang="en-US" sz="1600" b="1" dirty="0">
                <a:solidFill>
                  <a:schemeClr val="accent1"/>
                </a:solidFill>
                <a:latin typeface="Cambria" pitchFamily="34" charset="0"/>
                <a:ea typeface="Cambria" pitchFamily="34" charset="-122"/>
                <a:cs typeface="Cambria" pitchFamily="34" charset="-120"/>
              </a:rPr>
              <a:t>Ситуация</a:t>
            </a:r>
            <a:endParaRPr lang="en-US" sz="1600" dirty="0"/>
          </a:p>
        </p:txBody>
      </p:sp>
      <p:sp>
        <p:nvSpPr>
          <p:cNvPr id="17" name="Text 12">
            <a:hlinkClick action="ppaction://hlinksldjump" r:id="rId6"/>
          </p:cNvPr>
          <p:cNvSpPr txBox="1"/>
          <p:nvPr/>
        </p:nvSpPr>
        <p:spPr>
          <a:xfrm>
            <a:off x="6172200" y="2148840"/>
            <a:ext cx="5212080" cy="777240"/>
          </a:xfrm>
          <a:prstGeom prst="rect">
            <a:avLst/>
          </a:prstGeom>
          <a:noFill/>
          <a:ln/>
        </p:spPr>
        <p:txBody>
          <a:bodyPr wrap="square" lIns="0" tIns="0" rIns="0" bIns="0" rtlCol="0" anchor="t"/>
          <a:lstStyle/>
          <a:p>
            <a:pPr algn="l" indent="0" marL="0">
              <a:buNone/>
            </a:pPr>
            <a:r>
              <a:rPr lang="en-US" sz="1300" dirty="0">
                <a:solidFill>
                  <a:schemeClr val="tx1"/>
                </a:solidFill>
              </a:rPr>
              <a:t>Продажи, производство и закупки планируют каждый в своем ритме и в своих таблицах</a:t>
            </a:r>
            <a:endParaRPr lang="en-US" sz="1300" dirty="0"/>
          </a:p>
        </p:txBody>
      </p:sp>
      <p:sp>
        <p:nvSpPr>
          <p:cNvPr id="18" name="Карточка">
            <a:hlinkClick action="ppaction://hlinksldjump" r:id="rId7"/>
          </p:cNvPr>
          <p:cNvSpPr/>
          <p:nvPr/>
        </p:nvSpPr>
        <p:spPr>
          <a:xfrm>
            <a:off x="5120640" y="3154680"/>
            <a:ext cx="6492240" cy="1325880"/>
          </a:xfrm>
          <a:prstGeom prst="roundRect">
            <a:avLst>
              <a:gd name="adj" fmla="val 8276"/>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txBody>
          <a:bodyPr/>
          <a:p/>
        </p:txBody>
      </p:sp>
      <p:sp>
        <p:nvSpPr>
          <p:cNvPr id="19" name="Номер О">
            <a:hlinkClick action="ppaction://hlinksldjump" r:id="rId7"/>
          </p:cNvPr>
          <p:cNvSpPr/>
          <p:nvPr/>
        </p:nvSpPr>
        <p:spPr>
          <a:xfrm>
            <a:off x="5394960" y="3456432"/>
            <a:ext cx="548640" cy="548640"/>
          </a:xfrm>
          <a:prstGeom prst="ellipse">
            <a:avLst/>
          </a:prstGeom>
          <a:solidFill>
            <a:schemeClr val="accent2"/>
          </a:solidFill>
          <a:ln w="6350">
            <a:solidFill>
              <a:schemeClr val="accent2"/>
            </a:solidFill>
            <a:prstDash val="solid"/>
          </a:ln>
        </p:spPr>
        <p:txBody>
          <a:bodyPr/>
          <a:p/>
        </p:txBody>
      </p:sp>
      <p:sp>
        <p:nvSpPr>
          <p:cNvPr id="20" name="Text 15">
            <a:hlinkClick action="ppaction://hlinksldjump" r:id="rId7"/>
          </p:cNvPr>
          <p:cNvSpPr txBox="1"/>
          <p:nvPr/>
        </p:nvSpPr>
        <p:spPr>
          <a:xfrm>
            <a:off x="5394960" y="3456432"/>
            <a:ext cx="548640" cy="548640"/>
          </a:xfrm>
          <a:prstGeom prst="rect">
            <a:avLst/>
          </a:prstGeom>
          <a:noFill/>
          <a:ln/>
        </p:spPr>
        <p:txBody>
          <a:bodyPr wrap="square" lIns="0" tIns="0" rIns="0" bIns="0" rtlCol="0" anchor="ctr"/>
          <a:lstStyle/>
          <a:p>
            <a:pPr algn="ctr" indent="0" marL="0">
              <a:buNone/>
            </a:pPr>
            <a:r>
              <a:rPr lang="en-US" sz="1600" b="1" dirty="0">
                <a:solidFill>
                  <a:schemeClr val="bg1"/>
                </a:solidFill>
                <a:latin typeface="Cambria" pitchFamily="34" charset="0"/>
                <a:ea typeface="Cambria" pitchFamily="34" charset="-122"/>
                <a:cs typeface="Cambria" pitchFamily="34" charset="-120"/>
              </a:rPr>
              <a:t>О</a:t>
            </a:r>
            <a:endParaRPr lang="en-US" sz="1600" dirty="0"/>
          </a:p>
        </p:txBody>
      </p:sp>
      <p:sp>
        <p:nvSpPr>
          <p:cNvPr id="21" name="Text 16">
            <a:hlinkClick action="ppaction://hlinksldjump" r:id="rId7"/>
          </p:cNvPr>
          <p:cNvSpPr txBox="1"/>
          <p:nvPr/>
        </p:nvSpPr>
        <p:spPr>
          <a:xfrm>
            <a:off x="6172200" y="3337560"/>
            <a:ext cx="5212080" cy="320040"/>
          </a:xfrm>
          <a:prstGeom prst="rect">
            <a:avLst/>
          </a:prstGeom>
          <a:noFill/>
          <a:ln/>
        </p:spPr>
        <p:txBody>
          <a:bodyPr wrap="square" lIns="0" tIns="0" rIns="0" bIns="0" rtlCol="0" anchor="t"/>
          <a:lstStyle/>
          <a:p>
            <a:pPr algn="l" indent="0" marL="0">
              <a:buNone/>
            </a:pPr>
            <a:r>
              <a:rPr lang="en-US" sz="1600" b="1" dirty="0">
                <a:solidFill>
                  <a:schemeClr val="accent1"/>
                </a:solidFill>
                <a:latin typeface="Cambria" pitchFamily="34" charset="0"/>
                <a:ea typeface="Cambria" pitchFamily="34" charset="-122"/>
                <a:cs typeface="Cambria" pitchFamily="34" charset="-120"/>
              </a:rPr>
              <a:t>Осложнение</a:t>
            </a:r>
            <a:endParaRPr lang="en-US" sz="1600" dirty="0"/>
          </a:p>
        </p:txBody>
      </p:sp>
      <p:sp>
        <p:nvSpPr>
          <p:cNvPr id="22" name="Text 17">
            <a:hlinkClick action="ppaction://hlinksldjump" r:id="rId7"/>
          </p:cNvPr>
          <p:cNvSpPr txBox="1"/>
          <p:nvPr/>
        </p:nvSpPr>
        <p:spPr>
          <a:xfrm>
            <a:off x="6172200" y="3657600"/>
            <a:ext cx="5212080" cy="777240"/>
          </a:xfrm>
          <a:prstGeom prst="rect">
            <a:avLst/>
          </a:prstGeom>
          <a:noFill/>
          <a:ln/>
        </p:spPr>
        <p:txBody>
          <a:bodyPr wrap="square" lIns="0" tIns="0" rIns="0" bIns="0" rtlCol="0" anchor="t"/>
          <a:lstStyle/>
          <a:p>
            <a:pPr algn="l" indent="0" marL="0">
              <a:buNone/>
            </a:pPr>
            <a:r>
              <a:rPr lang="en-US" sz="1300" dirty="0">
                <a:solidFill>
                  <a:schemeClr val="tx1"/>
                </a:solidFill>
              </a:rPr>
              <a:t>Изменение спроса доходит до закупок последним, а срок поставки материалов не сокращается. Разницу компания закрывает запасом, срочной доставкой или простоем</a:t>
            </a:r>
            <a:endParaRPr lang="en-US" sz="1300" dirty="0"/>
          </a:p>
        </p:txBody>
      </p:sp>
      <p:sp>
        <p:nvSpPr>
          <p:cNvPr id="23" name="Карточка">
            <a:hlinkClick action="ppaction://hlinksldjump" r:id="rId8"/>
          </p:cNvPr>
          <p:cNvSpPr/>
          <p:nvPr/>
        </p:nvSpPr>
        <p:spPr>
          <a:xfrm>
            <a:off x="5120640" y="4663440"/>
            <a:ext cx="6492240" cy="1325880"/>
          </a:xfrm>
          <a:prstGeom prst="roundRect">
            <a:avLst>
              <a:gd name="adj" fmla="val 8276"/>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txBody>
          <a:bodyPr/>
          <a:p/>
        </p:txBody>
      </p:sp>
      <p:sp>
        <p:nvSpPr>
          <p:cNvPr id="24" name="Номер Р">
            <a:hlinkClick action="ppaction://hlinksldjump" r:id="rId8"/>
          </p:cNvPr>
          <p:cNvSpPr/>
          <p:nvPr/>
        </p:nvSpPr>
        <p:spPr>
          <a:xfrm>
            <a:off x="5394960" y="4965192"/>
            <a:ext cx="548640" cy="548640"/>
          </a:xfrm>
          <a:prstGeom prst="ellipse">
            <a:avLst/>
          </a:prstGeom>
          <a:solidFill>
            <a:schemeClr val="accent1"/>
          </a:solidFill>
          <a:ln w="6350">
            <a:solidFill>
              <a:schemeClr val="accent1"/>
            </a:solidFill>
            <a:prstDash val="solid"/>
          </a:ln>
        </p:spPr>
        <p:txBody>
          <a:bodyPr/>
          <a:p/>
        </p:txBody>
      </p:sp>
      <p:sp>
        <p:nvSpPr>
          <p:cNvPr id="25" name="Text 20">
            <a:hlinkClick action="ppaction://hlinksldjump" r:id="rId8"/>
          </p:cNvPr>
          <p:cNvSpPr txBox="1"/>
          <p:nvPr/>
        </p:nvSpPr>
        <p:spPr>
          <a:xfrm>
            <a:off x="5394960" y="4965192"/>
            <a:ext cx="548640" cy="548640"/>
          </a:xfrm>
          <a:prstGeom prst="rect">
            <a:avLst/>
          </a:prstGeom>
          <a:noFill/>
          <a:ln/>
        </p:spPr>
        <p:txBody>
          <a:bodyPr wrap="square" lIns="0" tIns="0" rIns="0" bIns="0" rtlCol="0" anchor="ctr"/>
          <a:lstStyle/>
          <a:p>
            <a:pPr algn="ctr" indent="0" marL="0">
              <a:buNone/>
            </a:pPr>
            <a:r>
              <a:rPr lang="en-US" sz="1600" b="1" dirty="0">
                <a:solidFill>
                  <a:schemeClr val="bg1"/>
                </a:solidFill>
                <a:latin typeface="Cambria" pitchFamily="34" charset="0"/>
                <a:ea typeface="Cambria" pitchFamily="34" charset="-122"/>
                <a:cs typeface="Cambria" pitchFamily="34" charset="-120"/>
              </a:rPr>
              <a:t>Р</a:t>
            </a:r>
            <a:endParaRPr lang="en-US" sz="1600" dirty="0"/>
          </a:p>
        </p:txBody>
      </p:sp>
      <p:sp>
        <p:nvSpPr>
          <p:cNvPr id="26" name="Text 21">
            <a:hlinkClick action="ppaction://hlinksldjump" r:id="rId8"/>
          </p:cNvPr>
          <p:cNvSpPr txBox="1"/>
          <p:nvPr/>
        </p:nvSpPr>
        <p:spPr>
          <a:xfrm>
            <a:off x="6172200" y="4846320"/>
            <a:ext cx="5212080" cy="320040"/>
          </a:xfrm>
          <a:prstGeom prst="rect">
            <a:avLst/>
          </a:prstGeom>
          <a:noFill/>
          <a:ln/>
        </p:spPr>
        <p:txBody>
          <a:bodyPr wrap="square" lIns="0" tIns="0" rIns="0" bIns="0" rtlCol="0" anchor="t"/>
          <a:lstStyle/>
          <a:p>
            <a:pPr algn="l" indent="0" marL="0">
              <a:buNone/>
            </a:pPr>
            <a:r>
              <a:rPr lang="en-US" sz="1600" b="1" dirty="0">
                <a:solidFill>
                  <a:schemeClr val="accent1"/>
                </a:solidFill>
                <a:latin typeface="Cambria" pitchFamily="34" charset="0"/>
                <a:ea typeface="Cambria" pitchFamily="34" charset="-122"/>
                <a:cs typeface="Cambria" pitchFamily="34" charset="-120"/>
              </a:rPr>
              <a:t>Решение</a:t>
            </a:r>
            <a:endParaRPr lang="en-US" sz="1600" dirty="0"/>
          </a:p>
        </p:txBody>
      </p:sp>
      <p:sp>
        <p:nvSpPr>
          <p:cNvPr id="27" name="Text 22">
            <a:hlinkClick action="ppaction://hlinksldjump" r:id="rId8"/>
          </p:cNvPr>
          <p:cNvSpPr txBox="1"/>
          <p:nvPr/>
        </p:nvSpPr>
        <p:spPr>
          <a:xfrm>
            <a:off x="6172200" y="5166360"/>
            <a:ext cx="5212080" cy="777240"/>
          </a:xfrm>
          <a:prstGeom prst="rect">
            <a:avLst/>
          </a:prstGeom>
          <a:noFill/>
          <a:ln/>
        </p:spPr>
        <p:txBody>
          <a:bodyPr wrap="square" lIns="0" tIns="0" rIns="0" bIns="0" rtlCol="0" anchor="t"/>
          <a:lstStyle/>
          <a:p>
            <a:pPr algn="l" indent="0" marL="0">
              <a:buNone/>
            </a:pPr>
            <a:r>
              <a:rPr lang="en-US" sz="1300" dirty="0">
                <a:solidFill>
                  <a:schemeClr val="tx1"/>
                </a:solidFill>
              </a:rPr>
              <a:t>Короткий цикл совместного решения на одной группе продукции. Сначала процесс и данные, система потом</a:t>
            </a:r>
            <a:endParaRPr lang="en-US" sz="1300" dirty="0"/>
          </a:p>
        </p:txBody>
      </p:sp>
      <p:sp>
        <p:nvSpPr>
          <p:cNvPr id="28"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r>
              <a:rPr b="0" lang="en-US"/>
              <a:t>3</a:t>
            </a:r>
            <a:endParaRPr lang="en-US"/>
          </a:p>
        </p:txBody>
      </p:sp>
      <p:sp>
        <p:nvSpPr>
          <p:cNvPr id="29" name="Навигация Суть">
            <a:hlinkClick action="ppaction://hlinksldjump" r:id="rId9"/>
          </p:cNvPr>
          <p:cNvSpPr/>
          <p:nvPr/>
        </p:nvSpPr>
        <p:spPr>
          <a:xfrm>
            <a:off x="6898233" y="6428232"/>
            <a:ext cx="395020" cy="219456"/>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1" i="0">
                <a:solidFill>
                  <a:srgbClr val="FFFFFF"/>
                </a:solidFill>
                <a:latin typeface="Calibri"/>
              </a:rPr>
              <a:t>Суть</a:t>
            </a:r>
          </a:p>
        </p:txBody>
      </p:sp>
      <p:sp>
        <p:nvSpPr>
          <p:cNvPr id="30" name="Навигация Финансы">
            <a:hlinkClick action="ppaction://hlinksldjump" r:id="rId7"/>
          </p:cNvPr>
          <p:cNvSpPr/>
          <p:nvPr/>
        </p:nvSpPr>
        <p:spPr>
          <a:xfrm>
            <a:off x="7348118"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Финансы</a:t>
            </a:r>
          </a:p>
        </p:txBody>
      </p:sp>
      <p:sp>
        <p:nvSpPr>
          <p:cNvPr id="31" name="Навигация Порядок работы">
            <a:hlinkClick action="ppaction://hlinksldjump" r:id="rId10"/>
          </p:cNvPr>
          <p:cNvSpPr/>
          <p:nvPr/>
        </p:nvSpPr>
        <p:spPr>
          <a:xfrm>
            <a:off x="7984540" y="6428232"/>
            <a:ext cx="1016812"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Порядок работы</a:t>
            </a:r>
          </a:p>
        </p:txBody>
      </p:sp>
      <p:sp>
        <p:nvSpPr>
          <p:cNvPr id="32" name="Навигация Пилот">
            <a:hlinkClick action="ppaction://hlinksldjump" r:id="rId11"/>
          </p:cNvPr>
          <p:cNvSpPr/>
          <p:nvPr/>
        </p:nvSpPr>
        <p:spPr>
          <a:xfrm>
            <a:off x="9056217" y="6428232"/>
            <a:ext cx="45720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Пилот</a:t>
            </a:r>
          </a:p>
        </p:txBody>
      </p:sp>
      <p:sp>
        <p:nvSpPr>
          <p:cNvPr id="33" name="Навигация Решение">
            <a:hlinkClick action="ppaction://hlinksldjump" r:id="rId12"/>
          </p:cNvPr>
          <p:cNvSpPr/>
          <p:nvPr/>
        </p:nvSpPr>
        <p:spPr>
          <a:xfrm>
            <a:off x="9568281"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Решение</a:t>
            </a:r>
          </a:p>
        </p:txBody>
      </p:sp>
      <p:sp>
        <p:nvSpPr>
          <p:cNvPr id="34" name="Навигация Приложения">
            <a:hlinkClick action="ppaction://hlinksldjump" r:id="rId13"/>
          </p:cNvPr>
          <p:cNvSpPr/>
          <p:nvPr/>
        </p:nvSpPr>
        <p:spPr>
          <a:xfrm>
            <a:off x="10204704" y="6428232"/>
            <a:ext cx="768096"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Приложения</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99" fill="hold">
                      <p:stCondLst>
                        <p:cond delay="indefinite"/>
                        <p:cond evt="onBegin" delay="0">
                          <p:tn val="2"/>
                        </p:cond>
                      </p:stCondLst>
                      <p:childTnLst>
                        <p:par>
                          <p:cTn id="100" fill="hold">
                            <p:stCondLst>
                              <p:cond delay="0"/>
                            </p:stCondLst>
                            <p:childTnLst>
                              <p:par>
                                <p:cTn id="3" presetID="42" presetClass="entr" presetSubtype="0" fill="hold" grpId="0" nodeType="withEffect">
                                  <p:stCondLst>
                                    <p:cond delay="250"/>
                                  </p:stCondLst>
                                  <p:childTnLst>
                                    <p:set>
                                      <p:cBhvr>
                                        <p:cTn id="4" dur="1" fill="hold">
                                          <p:stCondLst>
                                            <p:cond delay="0"/>
                                          </p:stCondLst>
                                        </p:cTn>
                                        <p:tgtEl>
                                          <p:spTgt spid="4"/>
                                        </p:tgtEl>
                                        <p:attrNameLst>
                                          <p:attrName>style.visibility</p:attrName>
                                        </p:attrNameLst>
                                      </p:cBhvr>
                                      <p:to>
                                        <p:strVal val="visible"/>
                                      </p:to>
                                    </p:set>
                                    <p:anim calcmode="lin" valueType="num">
                                      <p:cBhvr additive="base">
                                        <p:cTn id="5" dur="550" decel="100000" fill="hold"/>
                                        <p:tgtEl>
                                          <p:spTgt spid="4"/>
                                        </p:tgtEl>
                                        <p:attrNameLst>
                                          <p:attrName>ppt_y</p:attrName>
                                        </p:attrNameLst>
                                      </p:cBhvr>
                                      <p:tavLst>
                                        <p:tav tm="0">
                                          <p:val>
                                            <p:strVal val="#ppt_y+0.05"/>
                                          </p:val>
                                        </p:tav>
                                        <p:tav tm="100000">
                                          <p:val>
                                            <p:strVal val="#ppt_y"/>
                                          </p:val>
                                        </p:tav>
                                      </p:tavLst>
                                    </p:anim>
                                    <p:animEffect transition="in" filter="fade">
                                      <p:cBhvr>
                                        <p:cTn id="6" dur="550"/>
                                        <p:tgtEl>
                                          <p:spTgt spid="4"/>
                                        </p:tgtEl>
                                      </p:cBhvr>
                                    </p:animEffect>
                                  </p:childTnLst>
                                </p:cTn>
                              </p:par>
                              <p:par>
                                <p:cTn id="7" presetID="42" presetClass="entr" presetSubtype="0" fill="hold" grpId="0" nodeType="withEffect">
                                  <p:stCondLst>
                                    <p:cond delay="250"/>
                                  </p:stCondLst>
                                  <p:childTnLst>
                                    <p:set>
                                      <p:cBhvr>
                                        <p:cTn id="8" dur="1" fill="hold">
                                          <p:stCondLst>
                                            <p:cond delay="0"/>
                                          </p:stCondLst>
                                        </p:cTn>
                                        <p:tgtEl>
                                          <p:spTgt spid="5"/>
                                        </p:tgtEl>
                                        <p:attrNameLst>
                                          <p:attrName>style.visibility</p:attrName>
                                        </p:attrNameLst>
                                      </p:cBhvr>
                                      <p:to>
                                        <p:strVal val="visible"/>
                                      </p:to>
                                    </p:set>
                                    <p:anim calcmode="lin" valueType="num">
                                      <p:cBhvr additive="base">
                                        <p:cTn id="9" dur="550" decel="100000" fill="hold"/>
                                        <p:tgtEl>
                                          <p:spTgt spid="5"/>
                                        </p:tgtEl>
                                        <p:attrNameLst>
                                          <p:attrName>ppt_y</p:attrName>
                                        </p:attrNameLst>
                                      </p:cBhvr>
                                      <p:tavLst>
                                        <p:tav tm="0">
                                          <p:val>
                                            <p:strVal val="#ppt_y+0.05"/>
                                          </p:val>
                                        </p:tav>
                                        <p:tav tm="100000">
                                          <p:val>
                                            <p:strVal val="#ppt_y"/>
                                          </p:val>
                                        </p:tav>
                                      </p:tavLst>
                                    </p:anim>
                                    <p:animEffect transition="in" filter="fade">
                                      <p:cBhvr>
                                        <p:cTn id="10" dur="550"/>
                                        <p:tgtEl>
                                          <p:spTgt spid="5"/>
                                        </p:tgtEl>
                                      </p:cBhvr>
                                    </p:animEffect>
                                  </p:childTnLst>
                                </p:cTn>
                              </p:par>
                              <p:par>
                                <p:cTn id="11" presetID="42" presetClass="entr" presetSubtype="0" fill="hold" grpId="0" nodeType="withEffect">
                                  <p:stCondLst>
                                    <p:cond delay="25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50" decel="100000" fill="hold"/>
                                        <p:tgtEl>
                                          <p:spTgt spid="6"/>
                                        </p:tgtEl>
                                        <p:attrNameLst>
                                          <p:attrName>ppt_y</p:attrName>
                                        </p:attrNameLst>
                                      </p:cBhvr>
                                      <p:tavLst>
                                        <p:tav tm="0">
                                          <p:val>
                                            <p:strVal val="#ppt_y+0.05"/>
                                          </p:val>
                                        </p:tav>
                                        <p:tav tm="100000">
                                          <p:val>
                                            <p:strVal val="#ppt_y"/>
                                          </p:val>
                                        </p:tav>
                                      </p:tavLst>
                                    </p:anim>
                                    <p:animEffect transition="in" filter="fade">
                                      <p:cBhvr>
                                        <p:cTn id="14" dur="550"/>
                                        <p:tgtEl>
                                          <p:spTgt spid="6"/>
                                        </p:tgtEl>
                                      </p:cBhvr>
                                    </p:animEffect>
                                  </p:childTnLst>
                                </p:cTn>
                              </p:par>
                              <p:par>
                                <p:cTn id="15" presetID="42" presetClass="entr" presetSubtype="0" fill="hold" grpId="0" nodeType="withEffect">
                                  <p:stCondLst>
                                    <p:cond delay="25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50" decel="100000" fill="hold"/>
                                        <p:tgtEl>
                                          <p:spTgt spid="7"/>
                                        </p:tgtEl>
                                        <p:attrNameLst>
                                          <p:attrName>ppt_y</p:attrName>
                                        </p:attrNameLst>
                                      </p:cBhvr>
                                      <p:tavLst>
                                        <p:tav tm="0">
                                          <p:val>
                                            <p:strVal val="#ppt_y+0.05"/>
                                          </p:val>
                                        </p:tav>
                                        <p:tav tm="100000">
                                          <p:val>
                                            <p:strVal val="#ppt_y"/>
                                          </p:val>
                                        </p:tav>
                                      </p:tavLst>
                                    </p:anim>
                                    <p:animEffect transition="in" filter="fade">
                                      <p:cBhvr>
                                        <p:cTn id="18" dur="550"/>
                                        <p:tgtEl>
                                          <p:spTgt spid="7"/>
                                        </p:tgtEl>
                                      </p:cBhvr>
                                    </p:animEffect>
                                  </p:childTnLst>
                                </p:cTn>
                              </p:par>
                              <p:par>
                                <p:cTn id="19" presetID="42" presetClass="entr" presetSubtype="0" fill="hold" grpId="0" nodeType="withEffect">
                                  <p:stCondLst>
                                    <p:cond delay="25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50" decel="100000" fill="hold"/>
                                        <p:tgtEl>
                                          <p:spTgt spid="8"/>
                                        </p:tgtEl>
                                        <p:attrNameLst>
                                          <p:attrName>ppt_y</p:attrName>
                                        </p:attrNameLst>
                                      </p:cBhvr>
                                      <p:tavLst>
                                        <p:tav tm="0">
                                          <p:val>
                                            <p:strVal val="#ppt_y+0.05"/>
                                          </p:val>
                                        </p:tav>
                                        <p:tav tm="100000">
                                          <p:val>
                                            <p:strVal val="#ppt_y"/>
                                          </p:val>
                                        </p:tav>
                                      </p:tavLst>
                                    </p:anim>
                                    <p:animEffect transition="in" filter="fade">
                                      <p:cBhvr>
                                        <p:cTn id="22" dur="550"/>
                                        <p:tgtEl>
                                          <p:spTgt spid="8"/>
                                        </p:tgtEl>
                                      </p:cBhvr>
                                    </p:animEffect>
                                  </p:childTnLst>
                                </p:cTn>
                              </p:par>
                              <p:par>
                                <p:cTn id="23" presetID="42" presetClass="entr" presetSubtype="0" fill="hold" grpId="0"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50" decel="100000" fill="hold"/>
                                        <p:tgtEl>
                                          <p:spTgt spid="9"/>
                                        </p:tgtEl>
                                        <p:attrNameLst>
                                          <p:attrName>ppt_y</p:attrName>
                                        </p:attrNameLst>
                                      </p:cBhvr>
                                      <p:tavLst>
                                        <p:tav tm="0">
                                          <p:val>
                                            <p:strVal val="#ppt_y+0.05"/>
                                          </p:val>
                                        </p:tav>
                                        <p:tav tm="100000">
                                          <p:val>
                                            <p:strVal val="#ppt_y"/>
                                          </p:val>
                                        </p:tav>
                                      </p:tavLst>
                                    </p:anim>
                                    <p:animEffect transition="in" filter="fade">
                                      <p:cBhvr>
                                        <p:cTn id="26" dur="550"/>
                                        <p:tgtEl>
                                          <p:spTgt spid="9"/>
                                        </p:tgtEl>
                                      </p:cBhvr>
                                    </p:animEffect>
                                  </p:childTnLst>
                                </p:cTn>
                              </p:par>
                              <p:par>
                                <p:cTn id="27" presetID="42" presetClass="entr" presetSubtype="0" fill="hold" grpId="0" nodeType="withEffect">
                                  <p:stCondLst>
                                    <p:cond delay="25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50" decel="100000" fill="hold"/>
                                        <p:tgtEl>
                                          <p:spTgt spid="10"/>
                                        </p:tgtEl>
                                        <p:attrNameLst>
                                          <p:attrName>ppt_y</p:attrName>
                                        </p:attrNameLst>
                                      </p:cBhvr>
                                      <p:tavLst>
                                        <p:tav tm="0">
                                          <p:val>
                                            <p:strVal val="#ppt_y+0.05"/>
                                          </p:val>
                                        </p:tav>
                                        <p:tav tm="100000">
                                          <p:val>
                                            <p:strVal val="#ppt_y"/>
                                          </p:val>
                                        </p:tav>
                                      </p:tavLst>
                                    </p:anim>
                                    <p:animEffect transition="in" filter="fade">
                                      <p:cBhvr>
                                        <p:cTn id="30" dur="550"/>
                                        <p:tgtEl>
                                          <p:spTgt spid="10"/>
                                        </p:tgtEl>
                                      </p:cBhvr>
                                    </p:animEffect>
                                  </p:childTnLst>
                                </p:cTn>
                              </p:par>
                              <p:par>
                                <p:cTn id="31" presetID="42" presetClass="entr" presetSubtype="0" fill="hold" grpId="0" nodeType="withEffect">
                                  <p:stCondLst>
                                    <p:cond delay="25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50" decel="100000" fill="hold"/>
                                        <p:tgtEl>
                                          <p:spTgt spid="11"/>
                                        </p:tgtEl>
                                        <p:attrNameLst>
                                          <p:attrName>ppt_y</p:attrName>
                                        </p:attrNameLst>
                                      </p:cBhvr>
                                      <p:tavLst>
                                        <p:tav tm="0">
                                          <p:val>
                                            <p:strVal val="#ppt_y+0.05"/>
                                          </p:val>
                                        </p:tav>
                                        <p:tav tm="100000">
                                          <p:val>
                                            <p:strVal val="#ppt_y"/>
                                          </p:val>
                                        </p:tav>
                                      </p:tavLst>
                                    </p:anim>
                                    <p:animEffect transition="in" filter="fade">
                                      <p:cBhvr>
                                        <p:cTn id="34" dur="550"/>
                                        <p:tgtEl>
                                          <p:spTgt spid="11"/>
                                        </p:tgtEl>
                                      </p:cBhvr>
                                    </p:animEffect>
                                  </p:childTnLst>
                                </p:cTn>
                              </p:par>
                              <p:par>
                                <p:cTn id="35" presetID="42" presetClass="entr" presetSubtype="0" fill="hold" grpId="0" nodeType="withEffect">
                                  <p:stCondLst>
                                    <p:cond delay="25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50" decel="100000" fill="hold"/>
                                        <p:tgtEl>
                                          <p:spTgt spid="12"/>
                                        </p:tgtEl>
                                        <p:attrNameLst>
                                          <p:attrName>ppt_y</p:attrName>
                                        </p:attrNameLst>
                                      </p:cBhvr>
                                      <p:tavLst>
                                        <p:tav tm="0">
                                          <p:val>
                                            <p:strVal val="#ppt_y+0.05"/>
                                          </p:val>
                                        </p:tav>
                                        <p:tav tm="100000">
                                          <p:val>
                                            <p:strVal val="#ppt_y"/>
                                          </p:val>
                                        </p:tav>
                                      </p:tavLst>
                                    </p:anim>
                                    <p:animEffect transition="in" filter="fade">
                                      <p:cBhvr>
                                        <p:cTn id="38" dur="550"/>
                                        <p:tgtEl>
                                          <p:spTgt spid="12"/>
                                        </p:tgtEl>
                                      </p:cBhvr>
                                    </p:animEffect>
                                  </p:childTnLst>
                                </p:cTn>
                              </p:par>
                              <p:par>
                                <p:cTn id="39" presetID="42" presetClass="entr" presetSubtype="0" fill="hold" grpId="0" nodeType="withEffect">
                                  <p:stCondLst>
                                    <p:cond delay="41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50" decel="100000" fill="hold"/>
                                        <p:tgtEl>
                                          <p:spTgt spid="13"/>
                                        </p:tgtEl>
                                        <p:attrNameLst>
                                          <p:attrName>ppt_y</p:attrName>
                                        </p:attrNameLst>
                                      </p:cBhvr>
                                      <p:tavLst>
                                        <p:tav tm="0">
                                          <p:val>
                                            <p:strVal val="#ppt_y+0.05"/>
                                          </p:val>
                                        </p:tav>
                                        <p:tav tm="100000">
                                          <p:val>
                                            <p:strVal val="#ppt_y"/>
                                          </p:val>
                                        </p:tav>
                                      </p:tavLst>
                                    </p:anim>
                                    <p:animEffect transition="in" filter="fade">
                                      <p:cBhvr>
                                        <p:cTn id="42" dur="550"/>
                                        <p:tgtEl>
                                          <p:spTgt spid="13"/>
                                        </p:tgtEl>
                                      </p:cBhvr>
                                    </p:animEffect>
                                  </p:childTnLst>
                                </p:cTn>
                              </p:par>
                              <p:par>
                                <p:cTn id="43" presetID="42" presetClass="entr" presetSubtype="0" fill="hold" grpId="0" nodeType="withEffect">
                                  <p:stCondLst>
                                    <p:cond delay="41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50" decel="100000" fill="hold"/>
                                        <p:tgtEl>
                                          <p:spTgt spid="14"/>
                                        </p:tgtEl>
                                        <p:attrNameLst>
                                          <p:attrName>ppt_y</p:attrName>
                                        </p:attrNameLst>
                                      </p:cBhvr>
                                      <p:tavLst>
                                        <p:tav tm="0">
                                          <p:val>
                                            <p:strVal val="#ppt_y+0.05"/>
                                          </p:val>
                                        </p:tav>
                                        <p:tav tm="100000">
                                          <p:val>
                                            <p:strVal val="#ppt_y"/>
                                          </p:val>
                                        </p:tav>
                                      </p:tavLst>
                                    </p:anim>
                                    <p:animEffect transition="in" filter="fade">
                                      <p:cBhvr>
                                        <p:cTn id="46" dur="550"/>
                                        <p:tgtEl>
                                          <p:spTgt spid="14"/>
                                        </p:tgtEl>
                                      </p:cBhvr>
                                    </p:animEffect>
                                  </p:childTnLst>
                                </p:cTn>
                              </p:par>
                              <p:par>
                                <p:cTn id="47" presetID="42" presetClass="entr" presetSubtype="0" fill="hold" grpId="0" nodeType="withEffect">
                                  <p:stCondLst>
                                    <p:cond delay="41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50" decel="100000" fill="hold"/>
                                        <p:tgtEl>
                                          <p:spTgt spid="15"/>
                                        </p:tgtEl>
                                        <p:attrNameLst>
                                          <p:attrName>ppt_y</p:attrName>
                                        </p:attrNameLst>
                                      </p:cBhvr>
                                      <p:tavLst>
                                        <p:tav tm="0">
                                          <p:val>
                                            <p:strVal val="#ppt_y+0.05"/>
                                          </p:val>
                                        </p:tav>
                                        <p:tav tm="100000">
                                          <p:val>
                                            <p:strVal val="#ppt_y"/>
                                          </p:val>
                                        </p:tav>
                                      </p:tavLst>
                                    </p:anim>
                                    <p:animEffect transition="in" filter="fade">
                                      <p:cBhvr>
                                        <p:cTn id="50" dur="550"/>
                                        <p:tgtEl>
                                          <p:spTgt spid="15"/>
                                        </p:tgtEl>
                                      </p:cBhvr>
                                    </p:animEffect>
                                  </p:childTnLst>
                                </p:cTn>
                              </p:par>
                              <p:par>
                                <p:cTn id="51" presetID="42" presetClass="entr" presetSubtype="0" fill="hold" grpId="0" nodeType="withEffect">
                                  <p:stCondLst>
                                    <p:cond delay="41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50" decel="100000" fill="hold"/>
                                        <p:tgtEl>
                                          <p:spTgt spid="16"/>
                                        </p:tgtEl>
                                        <p:attrNameLst>
                                          <p:attrName>ppt_y</p:attrName>
                                        </p:attrNameLst>
                                      </p:cBhvr>
                                      <p:tavLst>
                                        <p:tav tm="0">
                                          <p:val>
                                            <p:strVal val="#ppt_y+0.05"/>
                                          </p:val>
                                        </p:tav>
                                        <p:tav tm="100000">
                                          <p:val>
                                            <p:strVal val="#ppt_y"/>
                                          </p:val>
                                        </p:tav>
                                      </p:tavLst>
                                    </p:anim>
                                    <p:animEffect transition="in" filter="fade">
                                      <p:cBhvr>
                                        <p:cTn id="54" dur="550"/>
                                        <p:tgtEl>
                                          <p:spTgt spid="16"/>
                                        </p:tgtEl>
                                      </p:cBhvr>
                                    </p:animEffect>
                                  </p:childTnLst>
                                </p:cTn>
                              </p:par>
                              <p:par>
                                <p:cTn id="55" presetID="42" presetClass="entr" presetSubtype="0" fill="hold" grpId="0" nodeType="withEffect">
                                  <p:stCondLst>
                                    <p:cond delay="41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50" decel="100000" fill="hold"/>
                                        <p:tgtEl>
                                          <p:spTgt spid="17"/>
                                        </p:tgtEl>
                                        <p:attrNameLst>
                                          <p:attrName>ppt_y</p:attrName>
                                        </p:attrNameLst>
                                      </p:cBhvr>
                                      <p:tavLst>
                                        <p:tav tm="0">
                                          <p:val>
                                            <p:strVal val="#ppt_y+0.05"/>
                                          </p:val>
                                        </p:tav>
                                        <p:tav tm="100000">
                                          <p:val>
                                            <p:strVal val="#ppt_y"/>
                                          </p:val>
                                        </p:tav>
                                      </p:tavLst>
                                    </p:anim>
                                    <p:animEffect transition="in" filter="fade">
                                      <p:cBhvr>
                                        <p:cTn id="58" dur="550"/>
                                        <p:tgtEl>
                                          <p:spTgt spid="17"/>
                                        </p:tgtEl>
                                      </p:cBhvr>
                                    </p:animEffect>
                                  </p:childTnLst>
                                </p:cTn>
                              </p:par>
                              <p:par>
                                <p:cTn id="59" presetID="42" presetClass="entr" presetSubtype="0" fill="hold" grpId="0" nodeType="withEffect">
                                  <p:stCondLst>
                                    <p:cond delay="57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50" decel="100000" fill="hold"/>
                                        <p:tgtEl>
                                          <p:spTgt spid="18"/>
                                        </p:tgtEl>
                                        <p:attrNameLst>
                                          <p:attrName>ppt_y</p:attrName>
                                        </p:attrNameLst>
                                      </p:cBhvr>
                                      <p:tavLst>
                                        <p:tav tm="0">
                                          <p:val>
                                            <p:strVal val="#ppt_y+0.05"/>
                                          </p:val>
                                        </p:tav>
                                        <p:tav tm="100000">
                                          <p:val>
                                            <p:strVal val="#ppt_y"/>
                                          </p:val>
                                        </p:tav>
                                      </p:tavLst>
                                    </p:anim>
                                    <p:animEffect transition="in" filter="fade">
                                      <p:cBhvr>
                                        <p:cTn id="62" dur="550"/>
                                        <p:tgtEl>
                                          <p:spTgt spid="18"/>
                                        </p:tgtEl>
                                      </p:cBhvr>
                                    </p:animEffect>
                                  </p:childTnLst>
                                </p:cTn>
                              </p:par>
                              <p:par>
                                <p:cTn id="63" presetID="42" presetClass="entr" presetSubtype="0" fill="hold" grpId="0" nodeType="withEffect">
                                  <p:stCondLst>
                                    <p:cond delay="570"/>
                                  </p:stCondLst>
                                  <p:childTnLst>
                                    <p:set>
                                      <p:cBhvr>
                                        <p:cTn id="64" dur="1" fill="hold">
                                          <p:stCondLst>
                                            <p:cond delay="0"/>
                                          </p:stCondLst>
                                        </p:cTn>
                                        <p:tgtEl>
                                          <p:spTgt spid="19"/>
                                        </p:tgtEl>
                                        <p:attrNameLst>
                                          <p:attrName>style.visibility</p:attrName>
                                        </p:attrNameLst>
                                      </p:cBhvr>
                                      <p:to>
                                        <p:strVal val="visible"/>
                                      </p:to>
                                    </p:set>
                                    <p:anim calcmode="lin" valueType="num">
                                      <p:cBhvr additive="base">
                                        <p:cTn id="65" dur="550" decel="100000" fill="hold"/>
                                        <p:tgtEl>
                                          <p:spTgt spid="19"/>
                                        </p:tgtEl>
                                        <p:attrNameLst>
                                          <p:attrName>ppt_y</p:attrName>
                                        </p:attrNameLst>
                                      </p:cBhvr>
                                      <p:tavLst>
                                        <p:tav tm="0">
                                          <p:val>
                                            <p:strVal val="#ppt_y+0.05"/>
                                          </p:val>
                                        </p:tav>
                                        <p:tav tm="100000">
                                          <p:val>
                                            <p:strVal val="#ppt_y"/>
                                          </p:val>
                                        </p:tav>
                                      </p:tavLst>
                                    </p:anim>
                                    <p:animEffect transition="in" filter="fade">
                                      <p:cBhvr>
                                        <p:cTn id="66" dur="550"/>
                                        <p:tgtEl>
                                          <p:spTgt spid="19"/>
                                        </p:tgtEl>
                                      </p:cBhvr>
                                    </p:animEffect>
                                  </p:childTnLst>
                                </p:cTn>
                              </p:par>
                              <p:par>
                                <p:cTn id="67" presetID="42" presetClass="entr" presetSubtype="0" fill="hold" grpId="0" nodeType="withEffect">
                                  <p:stCondLst>
                                    <p:cond delay="570"/>
                                  </p:stCondLst>
                                  <p:childTnLst>
                                    <p:set>
                                      <p:cBhvr>
                                        <p:cTn id="68" dur="1" fill="hold">
                                          <p:stCondLst>
                                            <p:cond delay="0"/>
                                          </p:stCondLst>
                                        </p:cTn>
                                        <p:tgtEl>
                                          <p:spTgt spid="20"/>
                                        </p:tgtEl>
                                        <p:attrNameLst>
                                          <p:attrName>style.visibility</p:attrName>
                                        </p:attrNameLst>
                                      </p:cBhvr>
                                      <p:to>
                                        <p:strVal val="visible"/>
                                      </p:to>
                                    </p:set>
                                    <p:anim calcmode="lin" valueType="num">
                                      <p:cBhvr additive="base">
                                        <p:cTn id="69" dur="550" decel="100000" fill="hold"/>
                                        <p:tgtEl>
                                          <p:spTgt spid="20"/>
                                        </p:tgtEl>
                                        <p:attrNameLst>
                                          <p:attrName>ppt_y</p:attrName>
                                        </p:attrNameLst>
                                      </p:cBhvr>
                                      <p:tavLst>
                                        <p:tav tm="0">
                                          <p:val>
                                            <p:strVal val="#ppt_y+0.05"/>
                                          </p:val>
                                        </p:tav>
                                        <p:tav tm="100000">
                                          <p:val>
                                            <p:strVal val="#ppt_y"/>
                                          </p:val>
                                        </p:tav>
                                      </p:tavLst>
                                    </p:anim>
                                    <p:animEffect transition="in" filter="fade">
                                      <p:cBhvr>
                                        <p:cTn id="70" dur="550"/>
                                        <p:tgtEl>
                                          <p:spTgt spid="20"/>
                                        </p:tgtEl>
                                      </p:cBhvr>
                                    </p:animEffect>
                                  </p:childTnLst>
                                </p:cTn>
                              </p:par>
                              <p:par>
                                <p:cTn id="71" presetID="42" presetClass="entr" presetSubtype="0" fill="hold" grpId="0" nodeType="withEffect">
                                  <p:stCondLst>
                                    <p:cond delay="570"/>
                                  </p:stCondLst>
                                  <p:childTnLst>
                                    <p:set>
                                      <p:cBhvr>
                                        <p:cTn id="72" dur="1" fill="hold">
                                          <p:stCondLst>
                                            <p:cond delay="0"/>
                                          </p:stCondLst>
                                        </p:cTn>
                                        <p:tgtEl>
                                          <p:spTgt spid="21"/>
                                        </p:tgtEl>
                                        <p:attrNameLst>
                                          <p:attrName>style.visibility</p:attrName>
                                        </p:attrNameLst>
                                      </p:cBhvr>
                                      <p:to>
                                        <p:strVal val="visible"/>
                                      </p:to>
                                    </p:set>
                                    <p:anim calcmode="lin" valueType="num">
                                      <p:cBhvr additive="base">
                                        <p:cTn id="73" dur="550" decel="100000" fill="hold"/>
                                        <p:tgtEl>
                                          <p:spTgt spid="21"/>
                                        </p:tgtEl>
                                        <p:attrNameLst>
                                          <p:attrName>ppt_y</p:attrName>
                                        </p:attrNameLst>
                                      </p:cBhvr>
                                      <p:tavLst>
                                        <p:tav tm="0">
                                          <p:val>
                                            <p:strVal val="#ppt_y+0.05"/>
                                          </p:val>
                                        </p:tav>
                                        <p:tav tm="100000">
                                          <p:val>
                                            <p:strVal val="#ppt_y"/>
                                          </p:val>
                                        </p:tav>
                                      </p:tavLst>
                                    </p:anim>
                                    <p:animEffect transition="in" filter="fade">
                                      <p:cBhvr>
                                        <p:cTn id="74" dur="550"/>
                                        <p:tgtEl>
                                          <p:spTgt spid="21"/>
                                        </p:tgtEl>
                                      </p:cBhvr>
                                    </p:animEffect>
                                  </p:childTnLst>
                                </p:cTn>
                              </p:par>
                              <p:par>
                                <p:cTn id="75" presetID="42" presetClass="entr" presetSubtype="0" fill="hold" grpId="0" nodeType="withEffect">
                                  <p:stCondLst>
                                    <p:cond delay="570"/>
                                  </p:stCondLst>
                                  <p:childTnLst>
                                    <p:set>
                                      <p:cBhvr>
                                        <p:cTn id="76" dur="1" fill="hold">
                                          <p:stCondLst>
                                            <p:cond delay="0"/>
                                          </p:stCondLst>
                                        </p:cTn>
                                        <p:tgtEl>
                                          <p:spTgt spid="22"/>
                                        </p:tgtEl>
                                        <p:attrNameLst>
                                          <p:attrName>style.visibility</p:attrName>
                                        </p:attrNameLst>
                                      </p:cBhvr>
                                      <p:to>
                                        <p:strVal val="visible"/>
                                      </p:to>
                                    </p:set>
                                    <p:anim calcmode="lin" valueType="num">
                                      <p:cBhvr additive="base">
                                        <p:cTn id="77" dur="550" decel="100000" fill="hold"/>
                                        <p:tgtEl>
                                          <p:spTgt spid="22"/>
                                        </p:tgtEl>
                                        <p:attrNameLst>
                                          <p:attrName>ppt_y</p:attrName>
                                        </p:attrNameLst>
                                      </p:cBhvr>
                                      <p:tavLst>
                                        <p:tav tm="0">
                                          <p:val>
                                            <p:strVal val="#ppt_y+0.05"/>
                                          </p:val>
                                        </p:tav>
                                        <p:tav tm="100000">
                                          <p:val>
                                            <p:strVal val="#ppt_y"/>
                                          </p:val>
                                        </p:tav>
                                      </p:tavLst>
                                    </p:anim>
                                    <p:animEffect transition="in" filter="fade">
                                      <p:cBhvr>
                                        <p:cTn id="78" dur="550"/>
                                        <p:tgtEl>
                                          <p:spTgt spid="22"/>
                                        </p:tgtEl>
                                      </p:cBhvr>
                                    </p:animEffect>
                                  </p:childTnLst>
                                </p:cTn>
                              </p:par>
                              <p:par>
                                <p:cTn id="79" presetID="42" presetClass="entr" presetSubtype="0" fill="hold" grpId="0" nodeType="withEffect">
                                  <p:stCondLst>
                                    <p:cond delay="730"/>
                                  </p:stCondLst>
                                  <p:childTnLst>
                                    <p:set>
                                      <p:cBhvr>
                                        <p:cTn id="80" dur="1" fill="hold">
                                          <p:stCondLst>
                                            <p:cond delay="0"/>
                                          </p:stCondLst>
                                        </p:cTn>
                                        <p:tgtEl>
                                          <p:spTgt spid="23"/>
                                        </p:tgtEl>
                                        <p:attrNameLst>
                                          <p:attrName>style.visibility</p:attrName>
                                        </p:attrNameLst>
                                      </p:cBhvr>
                                      <p:to>
                                        <p:strVal val="visible"/>
                                      </p:to>
                                    </p:set>
                                    <p:anim calcmode="lin" valueType="num">
                                      <p:cBhvr additive="base">
                                        <p:cTn id="81" dur="550" decel="100000" fill="hold"/>
                                        <p:tgtEl>
                                          <p:spTgt spid="23"/>
                                        </p:tgtEl>
                                        <p:attrNameLst>
                                          <p:attrName>ppt_y</p:attrName>
                                        </p:attrNameLst>
                                      </p:cBhvr>
                                      <p:tavLst>
                                        <p:tav tm="0">
                                          <p:val>
                                            <p:strVal val="#ppt_y+0.05"/>
                                          </p:val>
                                        </p:tav>
                                        <p:tav tm="100000">
                                          <p:val>
                                            <p:strVal val="#ppt_y"/>
                                          </p:val>
                                        </p:tav>
                                      </p:tavLst>
                                    </p:anim>
                                    <p:animEffect transition="in" filter="fade">
                                      <p:cBhvr>
                                        <p:cTn id="82" dur="550"/>
                                        <p:tgtEl>
                                          <p:spTgt spid="23"/>
                                        </p:tgtEl>
                                      </p:cBhvr>
                                    </p:animEffect>
                                  </p:childTnLst>
                                </p:cTn>
                              </p:par>
                              <p:par>
                                <p:cTn id="83" presetID="42" presetClass="entr" presetSubtype="0" fill="hold" grpId="0" nodeType="withEffect">
                                  <p:stCondLst>
                                    <p:cond delay="730"/>
                                  </p:stCondLst>
                                  <p:childTnLst>
                                    <p:set>
                                      <p:cBhvr>
                                        <p:cTn id="84" dur="1" fill="hold">
                                          <p:stCondLst>
                                            <p:cond delay="0"/>
                                          </p:stCondLst>
                                        </p:cTn>
                                        <p:tgtEl>
                                          <p:spTgt spid="24"/>
                                        </p:tgtEl>
                                        <p:attrNameLst>
                                          <p:attrName>style.visibility</p:attrName>
                                        </p:attrNameLst>
                                      </p:cBhvr>
                                      <p:to>
                                        <p:strVal val="visible"/>
                                      </p:to>
                                    </p:set>
                                    <p:anim calcmode="lin" valueType="num">
                                      <p:cBhvr additive="base">
                                        <p:cTn id="85" dur="550" decel="100000" fill="hold"/>
                                        <p:tgtEl>
                                          <p:spTgt spid="24"/>
                                        </p:tgtEl>
                                        <p:attrNameLst>
                                          <p:attrName>ppt_y</p:attrName>
                                        </p:attrNameLst>
                                      </p:cBhvr>
                                      <p:tavLst>
                                        <p:tav tm="0">
                                          <p:val>
                                            <p:strVal val="#ppt_y+0.05"/>
                                          </p:val>
                                        </p:tav>
                                        <p:tav tm="100000">
                                          <p:val>
                                            <p:strVal val="#ppt_y"/>
                                          </p:val>
                                        </p:tav>
                                      </p:tavLst>
                                    </p:anim>
                                    <p:animEffect transition="in" filter="fade">
                                      <p:cBhvr>
                                        <p:cTn id="86" dur="550"/>
                                        <p:tgtEl>
                                          <p:spTgt spid="24"/>
                                        </p:tgtEl>
                                      </p:cBhvr>
                                    </p:animEffect>
                                  </p:childTnLst>
                                </p:cTn>
                              </p:par>
                              <p:par>
                                <p:cTn id="87" presetID="42" presetClass="entr" presetSubtype="0" fill="hold" grpId="0" nodeType="withEffect">
                                  <p:stCondLst>
                                    <p:cond delay="730"/>
                                  </p:stCondLst>
                                  <p:childTnLst>
                                    <p:set>
                                      <p:cBhvr>
                                        <p:cTn id="88" dur="1" fill="hold">
                                          <p:stCondLst>
                                            <p:cond delay="0"/>
                                          </p:stCondLst>
                                        </p:cTn>
                                        <p:tgtEl>
                                          <p:spTgt spid="25"/>
                                        </p:tgtEl>
                                        <p:attrNameLst>
                                          <p:attrName>style.visibility</p:attrName>
                                        </p:attrNameLst>
                                      </p:cBhvr>
                                      <p:to>
                                        <p:strVal val="visible"/>
                                      </p:to>
                                    </p:set>
                                    <p:anim calcmode="lin" valueType="num">
                                      <p:cBhvr additive="base">
                                        <p:cTn id="89" dur="550" decel="100000" fill="hold"/>
                                        <p:tgtEl>
                                          <p:spTgt spid="25"/>
                                        </p:tgtEl>
                                        <p:attrNameLst>
                                          <p:attrName>ppt_y</p:attrName>
                                        </p:attrNameLst>
                                      </p:cBhvr>
                                      <p:tavLst>
                                        <p:tav tm="0">
                                          <p:val>
                                            <p:strVal val="#ppt_y+0.05"/>
                                          </p:val>
                                        </p:tav>
                                        <p:tav tm="100000">
                                          <p:val>
                                            <p:strVal val="#ppt_y"/>
                                          </p:val>
                                        </p:tav>
                                      </p:tavLst>
                                    </p:anim>
                                    <p:animEffect transition="in" filter="fade">
                                      <p:cBhvr>
                                        <p:cTn id="90" dur="550"/>
                                        <p:tgtEl>
                                          <p:spTgt spid="25"/>
                                        </p:tgtEl>
                                      </p:cBhvr>
                                    </p:animEffect>
                                  </p:childTnLst>
                                </p:cTn>
                              </p:par>
                              <p:par>
                                <p:cTn id="91" presetID="42" presetClass="entr" presetSubtype="0" fill="hold" grpId="0" nodeType="withEffect">
                                  <p:stCondLst>
                                    <p:cond delay="730"/>
                                  </p:stCondLst>
                                  <p:childTnLst>
                                    <p:set>
                                      <p:cBhvr>
                                        <p:cTn id="92" dur="1" fill="hold">
                                          <p:stCondLst>
                                            <p:cond delay="0"/>
                                          </p:stCondLst>
                                        </p:cTn>
                                        <p:tgtEl>
                                          <p:spTgt spid="26"/>
                                        </p:tgtEl>
                                        <p:attrNameLst>
                                          <p:attrName>style.visibility</p:attrName>
                                        </p:attrNameLst>
                                      </p:cBhvr>
                                      <p:to>
                                        <p:strVal val="visible"/>
                                      </p:to>
                                    </p:set>
                                    <p:anim calcmode="lin" valueType="num">
                                      <p:cBhvr additive="base">
                                        <p:cTn id="93" dur="550" decel="100000" fill="hold"/>
                                        <p:tgtEl>
                                          <p:spTgt spid="26"/>
                                        </p:tgtEl>
                                        <p:attrNameLst>
                                          <p:attrName>ppt_y</p:attrName>
                                        </p:attrNameLst>
                                      </p:cBhvr>
                                      <p:tavLst>
                                        <p:tav tm="0">
                                          <p:val>
                                            <p:strVal val="#ppt_y+0.05"/>
                                          </p:val>
                                        </p:tav>
                                        <p:tav tm="100000">
                                          <p:val>
                                            <p:strVal val="#ppt_y"/>
                                          </p:val>
                                        </p:tav>
                                      </p:tavLst>
                                    </p:anim>
                                    <p:animEffect transition="in" filter="fade">
                                      <p:cBhvr>
                                        <p:cTn id="94" dur="550"/>
                                        <p:tgtEl>
                                          <p:spTgt spid="26"/>
                                        </p:tgtEl>
                                      </p:cBhvr>
                                    </p:animEffect>
                                  </p:childTnLst>
                                </p:cTn>
                              </p:par>
                              <p:par>
                                <p:cTn id="95" presetID="42" presetClass="entr" presetSubtype="0" fill="hold" grpId="0" nodeType="withEffect">
                                  <p:stCondLst>
                                    <p:cond delay="730"/>
                                  </p:stCondLst>
                                  <p:childTnLst>
                                    <p:set>
                                      <p:cBhvr>
                                        <p:cTn id="96" dur="1" fill="hold">
                                          <p:stCondLst>
                                            <p:cond delay="0"/>
                                          </p:stCondLst>
                                        </p:cTn>
                                        <p:tgtEl>
                                          <p:spTgt spid="27"/>
                                        </p:tgtEl>
                                        <p:attrNameLst>
                                          <p:attrName>style.visibility</p:attrName>
                                        </p:attrNameLst>
                                      </p:cBhvr>
                                      <p:to>
                                        <p:strVal val="visible"/>
                                      </p:to>
                                    </p:set>
                                    <p:anim calcmode="lin" valueType="num">
                                      <p:cBhvr additive="base">
                                        <p:cTn id="97" dur="550" decel="100000" fill="hold"/>
                                        <p:tgtEl>
                                          <p:spTgt spid="27"/>
                                        </p:tgtEl>
                                        <p:attrNameLst>
                                          <p:attrName>ppt_y</p:attrName>
                                        </p:attrNameLst>
                                      </p:cBhvr>
                                      <p:tavLst>
                                        <p:tav tm="0">
                                          <p:val>
                                            <p:strVal val="#ppt_y+0.05"/>
                                          </p:val>
                                        </p:tav>
                                        <p:tav tm="100000">
                                          <p:val>
                                            <p:strVal val="#ppt_y"/>
                                          </p:val>
                                        </p:tav>
                                      </p:tavLst>
                                    </p:anim>
                                    <p:animEffect transition="in" filter="fade">
                                      <p:cBhvr>
                                        <p:cTn id="98" dur="5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10"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t"/>
          <a:lstStyle/>
          <a:p>
            <a:pPr algn="l" indent="0" marL="0">
              <a:buNone/>
            </a:pPr>
            <a:r>
              <a:rPr lang="en-US" sz="2600" b="1" dirty="0">
                <a:solidFill>
                  <a:schemeClr val="accent1"/>
                </a:solidFill>
              </a:rPr>
              <a:t>Задержка информации съедает окно реакции</a:t>
            </a:r>
            <a:endParaRPr lang="en-US" sz="2600" dirty="0"/>
          </a:p>
        </p:txBody>
      </p:sp>
      <p:sp>
        <p:nvSpPr>
          <p:cNvPr id="3" name="Text 0"/>
          <p:cNvSpPr/>
          <p:nvPr>
            <p:ph idx="101" type="body" hasCustomPrompt="1"/>
          </p:nvPr>
        </p:nvSpPr>
        <p:spPr>
          <a:xfrm>
            <a:off x="548640" y="1024128"/>
            <a:ext cx="11064240" cy="411480"/>
          </a:xfrm>
          <a:prstGeom prst="rect">
            <a:avLst/>
          </a:prstGeom>
          <a:noFill/>
          <a:ln/>
        </p:spPr>
        <p:txBody>
          <a:bodyPr wrap="square" lIns="0" tIns="0" rIns="0" bIns="0" rtlCol="0" anchor="t"/>
          <a:lstStyle/>
          <a:p>
            <a:pPr indent="0" marL="0">
              <a:buNone/>
            </a:pPr>
            <a:r>
              <a:rPr lang="en-US" sz="1500" dirty="0">
                <a:solidFill>
                  <a:schemeClr val="accent5"/>
                </a:solidFill>
              </a:rPr>
              <a:t>Окно реакции = дни до выпуска − задержка информации − срок поставки. Сегодня 35 − 10 − 30 = −5 дней</a:t>
            </a:r>
            <a:endParaRPr lang="en-US" sz="1500" dirty="0"/>
          </a:p>
        </p:txBody>
      </p:sp>
      <p:sp>
        <p:nvSpPr>
          <p:cNvPr id="4" name="Shape 2"/>
          <p:cNvSpPr/>
          <p:nvPr/>
        </p:nvSpPr>
        <p:spPr>
          <a:xfrm>
            <a:off x="9989820" y="1783080"/>
            <a:ext cx="0" cy="2743200"/>
          </a:xfrm>
          <a:prstGeom prst="line">
            <a:avLst/>
          </a:prstGeom>
          <a:noFill/>
          <a:ln w="15875">
            <a:solidFill>
              <a:srgbClr val="3D434A"/>
            </a:solidFill>
            <a:prstDash val="dash"/>
          </a:ln>
        </p:spPr>
        <p:txBody>
          <a:bodyPr/>
          <a:p/>
        </p:txBody>
      </p:sp>
      <p:sp>
        <p:nvSpPr>
          <p:cNvPr id="5" name="Text 3"/>
          <p:cNvSpPr txBox="1"/>
          <p:nvPr/>
        </p:nvSpPr>
        <p:spPr>
          <a:xfrm>
            <a:off x="9075420" y="1508760"/>
            <a:ext cx="1828800" cy="274320"/>
          </a:xfrm>
          <a:prstGeom prst="rect">
            <a:avLst/>
          </a:prstGeom>
          <a:noFill/>
          <a:ln/>
        </p:spPr>
        <p:txBody>
          <a:bodyPr wrap="square" lIns="0" tIns="0" rIns="0" bIns="0" rtlCol="0" anchor="t"/>
          <a:lstStyle/>
          <a:p>
            <a:pPr algn="ctr" indent="0" marL="0">
              <a:buNone/>
            </a:pPr>
            <a:r>
              <a:rPr lang="en-US" sz="1200" b="1" dirty="0">
                <a:solidFill>
                  <a:schemeClr val="tx1"/>
                </a:solidFill>
              </a:rPr>
              <a:t>Дата выпуска</a:t>
            </a:r>
            <a:endParaRPr lang="en-US" sz="1200" dirty="0"/>
          </a:p>
        </p:txBody>
      </p:sp>
      <p:sp>
        <p:nvSpPr>
          <p:cNvPr id="6" name="Text 4"/>
          <p:cNvSpPr txBox="1"/>
          <p:nvPr/>
        </p:nvSpPr>
        <p:spPr>
          <a:xfrm>
            <a:off x="548640" y="2148840"/>
            <a:ext cx="1828800" cy="640080"/>
          </a:xfrm>
          <a:prstGeom prst="rect">
            <a:avLst/>
          </a:prstGeom>
          <a:noFill/>
          <a:ln/>
        </p:spPr>
        <p:txBody>
          <a:bodyPr wrap="square" lIns="0" tIns="0" rIns="0" bIns="0" rtlCol="0" anchor="ctr"/>
          <a:lstStyle/>
          <a:p>
            <a:pPr algn="l" indent="0" marL="0">
              <a:buNone/>
            </a:pPr>
            <a:r>
              <a:rPr lang="en-US" sz="1600" b="1" dirty="0">
                <a:solidFill>
                  <a:schemeClr val="accent1"/>
                </a:solidFill>
                <a:latin typeface="Cambria" pitchFamily="34" charset="0"/>
                <a:ea typeface="Cambria" pitchFamily="34" charset="-122"/>
                <a:cs typeface="Cambria" pitchFamily="34" charset="-120"/>
              </a:rPr>
              <a:t>Сегодня</a:t>
            </a:r>
            <a:endParaRPr lang="en-US" sz="1600" dirty="0"/>
          </a:p>
        </p:txBody>
      </p:sp>
      <p:sp>
        <p:nvSpPr>
          <p:cNvPr id="7" name="!!Задержка"/>
          <p:cNvSpPr/>
          <p:nvPr/>
        </p:nvSpPr>
        <p:spPr>
          <a:xfrm>
            <a:off x="2468880" y="2148840"/>
            <a:ext cx="2148840" cy="640080"/>
          </a:xfrm>
          <a:prstGeom prst="rect">
            <a:avLst/>
          </a:prstGeom>
          <a:solidFill>
            <a:schemeClr val="accent5"/>
          </a:solidFill>
          <a:ln w="12700">
            <a:solidFill>
              <a:schemeClr val="accent5"/>
            </a:solidFill>
            <a:prstDash val="solid"/>
          </a:ln>
        </p:spPr>
        <p:txBody>
          <a:bodyPr/>
          <a:p/>
        </p:txBody>
      </p:sp>
      <p:sp>
        <p:nvSpPr>
          <p:cNvPr id="8" name="!!Задержка подпись"/>
          <p:cNvSpPr txBox="1"/>
          <p:nvPr/>
        </p:nvSpPr>
        <p:spPr>
          <a:xfrm>
            <a:off x="2468880" y="2148840"/>
            <a:ext cx="2148840" cy="640080"/>
          </a:xfrm>
          <a:prstGeom prst="rect">
            <a:avLst/>
          </a:prstGeom>
          <a:noFill/>
          <a:ln/>
        </p:spPr>
        <p:txBody>
          <a:bodyPr wrap="square" lIns="0" tIns="0" rIns="0" bIns="0" rtlCol="0" anchor="ctr"/>
          <a:lstStyle/>
          <a:p>
            <a:pPr algn="ctr" indent="0" marL="0">
              <a:buNone/>
            </a:pPr>
            <a:r>
              <a:rPr lang="en-US" sz="1200" b="1" dirty="0">
                <a:solidFill>
                  <a:schemeClr val="bg1"/>
                </a:solidFill>
              </a:rPr>
              <a:t>10 дн.</a:t>
            </a:r>
            <a:endParaRPr lang="en-US" sz="1200" dirty="0"/>
          </a:p>
        </p:txBody>
      </p:sp>
      <p:sp>
        <p:nvSpPr>
          <p:cNvPr id="9" name="!!Срок верх"/>
          <p:cNvSpPr/>
          <p:nvPr/>
        </p:nvSpPr>
        <p:spPr>
          <a:xfrm>
            <a:off x="4617720" y="2148840"/>
            <a:ext cx="5372100" cy="640080"/>
          </a:xfrm>
          <a:prstGeom prst="rect">
            <a:avLst/>
          </a:prstGeom>
          <a:solidFill>
            <a:schemeClr val="accent1"/>
          </a:solidFill>
          <a:ln w="12700">
            <a:solidFill>
              <a:schemeClr val="accent1"/>
            </a:solidFill>
            <a:prstDash val="solid"/>
          </a:ln>
        </p:spPr>
        <p:txBody>
          <a:bodyPr/>
          <a:p/>
        </p:txBody>
      </p:sp>
      <p:sp>
        <p:nvSpPr>
          <p:cNvPr id="10" name="!!Срок верх подпись"/>
          <p:cNvSpPr txBox="1"/>
          <p:nvPr/>
        </p:nvSpPr>
        <p:spPr>
          <a:xfrm>
            <a:off x="4617720" y="2148840"/>
            <a:ext cx="6446520" cy="640080"/>
          </a:xfrm>
          <a:prstGeom prst="rect">
            <a:avLst/>
          </a:prstGeom>
          <a:noFill/>
          <a:ln/>
        </p:spPr>
        <p:txBody>
          <a:bodyPr wrap="square" lIns="0" tIns="0" rIns="0" bIns="0" rtlCol="0" anchor="ctr"/>
          <a:lstStyle/>
          <a:p>
            <a:pPr algn="ctr" indent="0" marL="0">
              <a:buNone/>
            </a:pPr>
            <a:r>
              <a:rPr lang="en-US" sz="1300" b="1" dirty="0">
                <a:solidFill>
                  <a:schemeClr val="bg1"/>
                </a:solidFill>
              </a:rPr>
              <a:t>Срок поставки материала 30 дней</a:t>
            </a:r>
            <a:endParaRPr lang="en-US" sz="1300" dirty="0"/>
          </a:p>
        </p:txBody>
      </p:sp>
      <p:sp>
        <p:nvSpPr>
          <p:cNvPr id="11" name="!!Дефицит верх"/>
          <p:cNvSpPr/>
          <p:nvPr/>
        </p:nvSpPr>
        <p:spPr>
          <a:xfrm>
            <a:off x="9989820" y="2148840"/>
            <a:ext cx="1074420" cy="640080"/>
          </a:xfrm>
          <a:prstGeom prst="rect">
            <a:avLst/>
          </a:prstGeom>
          <a:solidFill>
            <a:schemeClr val="accent2"/>
          </a:solidFill>
          <a:ln w="12700">
            <a:solidFill>
              <a:schemeClr val="accent2"/>
            </a:solidFill>
            <a:prstDash val="solid"/>
          </a:ln>
        </p:spPr>
        <p:txBody>
          <a:bodyPr/>
          <a:p/>
        </p:txBody>
      </p:sp>
      <p:sp>
        <p:nvSpPr>
          <p:cNvPr id="12" name="!!Дефицит верх подпись"/>
          <p:cNvSpPr txBox="1"/>
          <p:nvPr/>
        </p:nvSpPr>
        <p:spPr>
          <a:xfrm>
            <a:off x="10099548" y="2862072"/>
            <a:ext cx="2194560" cy="274320"/>
          </a:xfrm>
          <a:prstGeom prst="rect">
            <a:avLst/>
          </a:prstGeom>
          <a:noFill/>
          <a:ln/>
        </p:spPr>
        <p:txBody>
          <a:bodyPr wrap="square" lIns="0" tIns="0" rIns="0" bIns="0" rtlCol="0" anchor="t"/>
          <a:lstStyle/>
          <a:p>
            <a:pPr algn="l" indent="0" marL="0">
              <a:buNone/>
            </a:pPr>
            <a:r>
              <a:rPr lang="en-US" sz="1200" b="1" dirty="0">
                <a:solidFill>
                  <a:schemeClr val="accent2"/>
                </a:solidFill>
              </a:rPr>
              <a:t>Не хватает 5 дней</a:t>
            </a:r>
            <a:endParaRPr lang="en-US" sz="1200" dirty="0"/>
          </a:p>
        </p:txBody>
      </p:sp>
      <p:sp>
        <p:nvSpPr>
          <p:cNvPr id="13" name="Text 11"/>
          <p:cNvSpPr txBox="1"/>
          <p:nvPr/>
        </p:nvSpPr>
        <p:spPr>
          <a:xfrm>
            <a:off x="548640" y="3429000"/>
            <a:ext cx="1828800" cy="640080"/>
          </a:xfrm>
          <a:prstGeom prst="rect">
            <a:avLst/>
          </a:prstGeom>
          <a:noFill/>
          <a:ln/>
        </p:spPr>
        <p:txBody>
          <a:bodyPr wrap="square" lIns="0" tIns="0" rIns="0" bIns="0" rtlCol="0" anchor="ctr"/>
          <a:lstStyle/>
          <a:p>
            <a:pPr algn="l" indent="0" marL="0">
              <a:buNone/>
            </a:pPr>
            <a:r>
              <a:rPr lang="en-US" sz="1600" b="1" dirty="0">
                <a:solidFill>
                  <a:schemeClr val="accent1"/>
                </a:solidFill>
                <a:latin typeface="Cambria" pitchFamily="34" charset="0"/>
                <a:ea typeface="Cambria" pitchFamily="34" charset="-122"/>
                <a:cs typeface="Cambria" pitchFamily="34" charset="-120"/>
              </a:rPr>
              <a:t>С общим планом</a:t>
            </a:r>
            <a:endParaRPr lang="en-US" sz="1600" dirty="0"/>
          </a:p>
        </p:txBody>
      </p:sp>
      <p:sp>
        <p:nvSpPr>
          <p:cNvPr id="14" name="!!Задержка план"/>
          <p:cNvSpPr/>
          <p:nvPr/>
        </p:nvSpPr>
        <p:spPr>
          <a:xfrm>
            <a:off x="2468880" y="3429000"/>
            <a:ext cx="429768" cy="640080"/>
          </a:xfrm>
          <a:prstGeom prst="rect">
            <a:avLst/>
          </a:prstGeom>
          <a:solidFill>
            <a:schemeClr val="accent5"/>
          </a:solidFill>
          <a:ln w="12700">
            <a:solidFill>
              <a:schemeClr val="accent5"/>
            </a:solidFill>
            <a:prstDash val="solid"/>
          </a:ln>
        </p:spPr>
        <p:txBody>
          <a:bodyPr/>
          <a:p/>
        </p:txBody>
      </p:sp>
      <p:sp>
        <p:nvSpPr>
          <p:cNvPr id="15" name="!!Задержка план подпись"/>
          <p:cNvSpPr txBox="1"/>
          <p:nvPr/>
        </p:nvSpPr>
        <p:spPr>
          <a:xfrm>
            <a:off x="2468880" y="3429000"/>
            <a:ext cx="429768" cy="640080"/>
          </a:xfrm>
          <a:prstGeom prst="rect">
            <a:avLst/>
          </a:prstGeom>
          <a:noFill/>
          <a:ln/>
        </p:spPr>
        <p:txBody>
          <a:bodyPr wrap="square" lIns="0" tIns="0" rIns="0" bIns="0" rtlCol="0" anchor="ctr"/>
          <a:lstStyle/>
          <a:p>
            <a:pPr algn="ctr" indent="0" marL="0">
              <a:buNone/>
            </a:pPr>
            <a:r>
              <a:rPr lang="en-US" sz="1100" b="1" dirty="0">
                <a:solidFill>
                  <a:schemeClr val="bg1"/>
                </a:solidFill>
              </a:rPr>
              <a:t>2</a:t>
            </a:r>
            <a:endParaRPr lang="en-US" sz="1100" dirty="0"/>
          </a:p>
        </p:txBody>
      </p:sp>
      <p:sp>
        <p:nvSpPr>
          <p:cNvPr id="16" name="!!Срок план"/>
          <p:cNvSpPr/>
          <p:nvPr/>
        </p:nvSpPr>
        <p:spPr>
          <a:xfrm>
            <a:off x="2898648" y="3429000"/>
            <a:ext cx="6446520" cy="640080"/>
          </a:xfrm>
          <a:prstGeom prst="rect">
            <a:avLst/>
          </a:prstGeom>
          <a:solidFill>
            <a:schemeClr val="accent1"/>
          </a:solidFill>
          <a:ln w="12700">
            <a:solidFill>
              <a:schemeClr val="accent1"/>
            </a:solidFill>
            <a:prstDash val="solid"/>
          </a:ln>
        </p:spPr>
        <p:txBody>
          <a:bodyPr/>
          <a:p/>
        </p:txBody>
      </p:sp>
      <p:sp>
        <p:nvSpPr>
          <p:cNvPr id="17" name="!!Срок план подпись"/>
          <p:cNvSpPr txBox="1"/>
          <p:nvPr/>
        </p:nvSpPr>
        <p:spPr>
          <a:xfrm>
            <a:off x="2898648" y="3429000"/>
            <a:ext cx="6446520" cy="640080"/>
          </a:xfrm>
          <a:prstGeom prst="rect">
            <a:avLst/>
          </a:prstGeom>
          <a:noFill/>
          <a:ln/>
        </p:spPr>
        <p:txBody>
          <a:bodyPr wrap="square" lIns="0" tIns="0" rIns="0" bIns="0" rtlCol="0" anchor="ctr"/>
          <a:lstStyle/>
          <a:p>
            <a:pPr algn="ctr" indent="0" marL="0">
              <a:buNone/>
            </a:pPr>
            <a:r>
              <a:rPr lang="en-US" sz="1300" b="1" dirty="0">
                <a:solidFill>
                  <a:schemeClr val="bg1"/>
                </a:solidFill>
              </a:rPr>
              <a:t>Срок поставки материала 30 дней</a:t>
            </a:r>
            <a:endParaRPr lang="en-US" sz="1300" dirty="0"/>
          </a:p>
        </p:txBody>
      </p:sp>
      <p:sp>
        <p:nvSpPr>
          <p:cNvPr id="18" name="!!Хвост план"/>
          <p:cNvSpPr/>
          <p:nvPr/>
        </p:nvSpPr>
        <p:spPr>
          <a:xfrm>
            <a:off x="9345168" y="3429000"/>
            <a:ext cx="644652" cy="640080"/>
          </a:xfrm>
          <a:prstGeom prst="rect">
            <a:avLst/>
          </a:prstGeom>
          <a:solidFill>
            <a:srgbClr val="0E6B52"/>
          </a:solidFill>
          <a:ln w="12700">
            <a:noFill/>
            <a:prstDash val="solid"/>
          </a:ln>
        </p:spPr>
        <p:txBody>
          <a:bodyPr/>
          <a:p/>
        </p:txBody>
      </p:sp>
      <p:sp>
        <p:nvSpPr>
          <p:cNvPr id="19" name="!!Хвост план подпись"/>
          <p:cNvSpPr txBox="1"/>
          <p:nvPr/>
        </p:nvSpPr>
        <p:spPr>
          <a:xfrm>
            <a:off x="7882127" y="4142232"/>
            <a:ext cx="2011680" cy="274320"/>
          </a:xfrm>
          <a:prstGeom prst="rect">
            <a:avLst/>
          </a:prstGeom>
          <a:noFill/>
          <a:ln/>
        </p:spPr>
        <p:txBody>
          <a:bodyPr wrap="square" lIns="0" tIns="0" rIns="0" bIns="0" rtlCol="0" anchor="t"/>
          <a:lstStyle/>
          <a:p>
            <a:pPr algn="r" indent="0" marL="0">
              <a:buNone/>
            </a:pPr>
            <a:r>
              <a:rPr lang="en-US" sz="1200" b="1" dirty="0">
                <a:solidFill>
                  <a:srgbClr val="0E6B52"/>
                </a:solidFill>
              </a:rPr>
              <a:t>В резерве 3 дня</a:t>
            </a:r>
            <a:endParaRPr lang="en-US" sz="1200" dirty="0"/>
          </a:p>
        </p:txBody>
      </p:sp>
      <p:sp>
        <p:nvSpPr>
          <p:cNvPr id="20" name="Shape 18"/>
          <p:cNvSpPr/>
          <p:nvPr/>
        </p:nvSpPr>
        <p:spPr>
          <a:xfrm>
            <a:off x="2468880" y="4572000"/>
            <a:ext cx="8595360" cy="0"/>
          </a:xfrm>
          <a:prstGeom prst="line">
            <a:avLst/>
          </a:prstGeom>
          <a:noFill/>
          <a:ln w="9525">
            <a:solidFill>
              <a:srgbClr val="7A8088"/>
            </a:solidFill>
            <a:prstDash val="solid"/>
          </a:ln>
        </p:spPr>
        <p:txBody>
          <a:bodyPr/>
          <a:p/>
        </p:txBody>
      </p:sp>
      <p:sp>
        <p:nvSpPr>
          <p:cNvPr id="21" name="Text 19"/>
          <p:cNvSpPr txBox="1"/>
          <p:nvPr/>
        </p:nvSpPr>
        <p:spPr>
          <a:xfrm>
            <a:off x="2194560" y="4617720"/>
            <a:ext cx="548640" cy="274320"/>
          </a:xfrm>
          <a:prstGeom prst="rect">
            <a:avLst/>
          </a:prstGeom>
          <a:noFill/>
          <a:ln/>
        </p:spPr>
        <p:txBody>
          <a:bodyPr wrap="square" lIns="0" tIns="0" rIns="0" bIns="0" rtlCol="0" anchor="t"/>
          <a:lstStyle/>
          <a:p>
            <a:pPr algn="ctr" indent="0" marL="0">
              <a:buNone/>
            </a:pPr>
            <a:r>
              <a:rPr lang="en-US" sz="1100" dirty="0">
                <a:solidFill>
                  <a:schemeClr val="accent5"/>
                </a:solidFill>
              </a:rPr>
              <a:t>0</a:t>
            </a:r>
            <a:endParaRPr lang="en-US" sz="1100" dirty="0"/>
          </a:p>
        </p:txBody>
      </p:sp>
      <p:sp>
        <p:nvSpPr>
          <p:cNvPr id="22" name="Text 20"/>
          <p:cNvSpPr txBox="1"/>
          <p:nvPr/>
        </p:nvSpPr>
        <p:spPr>
          <a:xfrm>
            <a:off x="4343400" y="4617720"/>
            <a:ext cx="548640" cy="274320"/>
          </a:xfrm>
          <a:prstGeom prst="rect">
            <a:avLst/>
          </a:prstGeom>
          <a:noFill/>
          <a:ln/>
        </p:spPr>
        <p:txBody>
          <a:bodyPr wrap="square" lIns="0" tIns="0" rIns="0" bIns="0" rtlCol="0" anchor="t"/>
          <a:lstStyle/>
          <a:p>
            <a:pPr algn="ctr" indent="0" marL="0">
              <a:buNone/>
            </a:pPr>
            <a:r>
              <a:rPr lang="en-US" sz="1100" dirty="0">
                <a:solidFill>
                  <a:schemeClr val="accent5"/>
                </a:solidFill>
              </a:rPr>
              <a:t>10</a:t>
            </a:r>
            <a:endParaRPr lang="en-US" sz="1100" dirty="0"/>
          </a:p>
        </p:txBody>
      </p:sp>
      <p:sp>
        <p:nvSpPr>
          <p:cNvPr id="23" name="Text 21"/>
          <p:cNvSpPr txBox="1"/>
          <p:nvPr/>
        </p:nvSpPr>
        <p:spPr>
          <a:xfrm>
            <a:off x="6492240" y="4617720"/>
            <a:ext cx="548640" cy="274320"/>
          </a:xfrm>
          <a:prstGeom prst="rect">
            <a:avLst/>
          </a:prstGeom>
          <a:noFill/>
          <a:ln/>
        </p:spPr>
        <p:txBody>
          <a:bodyPr wrap="square" lIns="0" tIns="0" rIns="0" bIns="0" rtlCol="0" anchor="t"/>
          <a:lstStyle/>
          <a:p>
            <a:pPr algn="ctr" indent="0" marL="0">
              <a:buNone/>
            </a:pPr>
            <a:r>
              <a:rPr lang="en-US" sz="1100" dirty="0">
                <a:solidFill>
                  <a:schemeClr val="accent5"/>
                </a:solidFill>
              </a:rPr>
              <a:t>20</a:t>
            </a:r>
            <a:endParaRPr lang="en-US" sz="1100" dirty="0"/>
          </a:p>
        </p:txBody>
      </p:sp>
      <p:sp>
        <p:nvSpPr>
          <p:cNvPr id="24" name="Text 22"/>
          <p:cNvSpPr txBox="1"/>
          <p:nvPr/>
        </p:nvSpPr>
        <p:spPr>
          <a:xfrm>
            <a:off x="8641080" y="4617720"/>
            <a:ext cx="548640" cy="274320"/>
          </a:xfrm>
          <a:prstGeom prst="rect">
            <a:avLst/>
          </a:prstGeom>
          <a:noFill/>
          <a:ln/>
        </p:spPr>
        <p:txBody>
          <a:bodyPr wrap="square" lIns="0" tIns="0" rIns="0" bIns="0" rtlCol="0" anchor="t"/>
          <a:lstStyle/>
          <a:p>
            <a:pPr algn="ctr" indent="0" marL="0">
              <a:buNone/>
            </a:pPr>
            <a:r>
              <a:rPr lang="en-US" sz="1100" dirty="0">
                <a:solidFill>
                  <a:schemeClr val="accent5"/>
                </a:solidFill>
              </a:rPr>
              <a:t>30</a:t>
            </a:r>
            <a:endParaRPr lang="en-US" sz="1100" dirty="0"/>
          </a:p>
        </p:txBody>
      </p:sp>
      <p:sp>
        <p:nvSpPr>
          <p:cNvPr id="25" name="Text 23"/>
          <p:cNvSpPr txBox="1"/>
          <p:nvPr/>
        </p:nvSpPr>
        <p:spPr>
          <a:xfrm>
            <a:off x="10789920" y="4617720"/>
            <a:ext cx="548640" cy="274320"/>
          </a:xfrm>
          <a:prstGeom prst="rect">
            <a:avLst/>
          </a:prstGeom>
          <a:noFill/>
          <a:ln/>
        </p:spPr>
        <p:txBody>
          <a:bodyPr wrap="square" lIns="0" tIns="0" rIns="0" bIns="0" rtlCol="0" anchor="t"/>
          <a:lstStyle/>
          <a:p>
            <a:pPr algn="ctr" indent="0" marL="0">
              <a:buNone/>
            </a:pPr>
            <a:r>
              <a:rPr lang="en-US" sz="1100" dirty="0">
                <a:solidFill>
                  <a:schemeClr val="accent5"/>
                </a:solidFill>
              </a:rPr>
              <a:t>40</a:t>
            </a:r>
            <a:endParaRPr lang="en-US" sz="1100" dirty="0"/>
          </a:p>
        </p:txBody>
      </p:sp>
      <p:sp>
        <p:nvSpPr>
          <p:cNvPr id="26" name="Text 24"/>
          <p:cNvSpPr txBox="1"/>
          <p:nvPr/>
        </p:nvSpPr>
        <p:spPr>
          <a:xfrm>
            <a:off x="7863840" y="4864608"/>
            <a:ext cx="3200400" cy="274320"/>
          </a:xfrm>
          <a:prstGeom prst="rect">
            <a:avLst/>
          </a:prstGeom>
          <a:noFill/>
          <a:ln/>
        </p:spPr>
        <p:txBody>
          <a:bodyPr wrap="square" lIns="0" tIns="0" rIns="0" bIns="0" rtlCol="0" anchor="t"/>
          <a:lstStyle/>
          <a:p>
            <a:pPr algn="r" indent="0" marL="0">
              <a:buNone/>
            </a:pPr>
            <a:r>
              <a:rPr lang="en-US" sz="1100" i="1" dirty="0">
                <a:solidFill>
                  <a:schemeClr val="accent5"/>
                </a:solidFill>
              </a:rPr>
              <a:t>календарные дни от изменения спроса</a:t>
            </a:r>
            <a:endParaRPr lang="en-US" sz="1100" dirty="0"/>
          </a:p>
        </p:txBody>
      </p:sp>
      <p:sp>
        <p:nvSpPr>
          <p:cNvPr id="27" name="!!Карточка вывод"/>
          <p:cNvSpPr/>
          <p:nvPr/>
        </p:nvSpPr>
        <p:spPr>
          <a:xfrm>
            <a:off x="548640" y="5303520"/>
            <a:ext cx="5120640" cy="868680"/>
          </a:xfrm>
          <a:prstGeom prst="roundRect">
            <a:avLst>
              <a:gd name="adj" fmla="val 12632"/>
            </a:avLst>
          </a:prstGeom>
          <a:solidFill>
            <a:schemeClr val="accent6"/>
          </a:solidFill>
          <a:ln w="6350">
            <a:solidFill>
              <a:schemeClr val="accent6"/>
            </a:solidFill>
            <a:prstDash val="solid"/>
          </a:ln>
        </p:spPr>
        <p:txBody>
          <a:bodyPr/>
          <a:p/>
        </p:txBody>
      </p:sp>
      <p:sp>
        <p:nvSpPr>
          <p:cNvPr id="28" name="!!Вывод текст"/>
          <p:cNvSpPr txBox="1"/>
          <p:nvPr/>
        </p:nvSpPr>
        <p:spPr>
          <a:xfrm>
            <a:off x="822960" y="5413248"/>
            <a:ext cx="4572000" cy="685800"/>
          </a:xfrm>
          <a:prstGeom prst="rect">
            <a:avLst/>
          </a:prstGeom>
          <a:noFill/>
          <a:ln/>
        </p:spPr>
        <p:txBody>
          <a:bodyPr wrap="square" lIns="0" tIns="0" rIns="0" bIns="0" rtlCol="0" anchor="ctr"/>
          <a:lstStyle/>
          <a:p>
            <a:pPr algn="l" indent="0" marL="0">
              <a:buNone/>
            </a:pPr>
            <a:r>
              <a:rPr lang="en-US" sz="1400" dirty="0">
                <a:solidFill>
                  <a:schemeClr val="accent1"/>
                </a:solidFill>
              </a:rPr>
              <a:t>Срок поставки приказом не сокращается. Задержка новости сокращается одним правилом. Пять дней опоздания закрывают запасом, срочной доставкой или простоем</a:t>
            </a:r>
            <a:endParaRPr lang="en-US" sz="1400" dirty="0"/>
          </a:p>
        </p:txBody>
      </p:sp>
      <p:sp>
        <p:nvSpPr>
          <p:cNvPr id="29" name="!!Плашка модель"/>
          <p:cNvSpPr/>
          <p:nvPr/>
        </p:nvSpPr>
        <p:spPr>
          <a:xfrm>
            <a:off x="9509760" y="1069848"/>
            <a:ext cx="2103120" cy="310896"/>
          </a:xfrm>
          <a:prstGeom prst="roundRect">
            <a:avLst>
              <a:gd name="adj" fmla="val 50000"/>
            </a:avLst>
          </a:prstGeom>
          <a:solidFill>
            <a:schemeClr val="accent4"/>
          </a:solidFill>
          <a:ln w="6350">
            <a:solidFill>
              <a:schemeClr val="accent4"/>
            </a:solidFill>
            <a:prstDash val="solid"/>
          </a:ln>
        </p:spPr>
        <p:txBody>
          <a:bodyPr/>
          <a:p/>
        </p:txBody>
      </p:sp>
      <p:sp>
        <p:nvSpPr>
          <p:cNvPr id="30" name="!!Плашка модель текст"/>
          <p:cNvSpPr txBox="1"/>
          <p:nvPr/>
        </p:nvSpPr>
        <p:spPr>
          <a:xfrm>
            <a:off x="9509760" y="1069848"/>
            <a:ext cx="2103120" cy="310896"/>
          </a:xfrm>
          <a:prstGeom prst="rect">
            <a:avLst/>
          </a:prstGeom>
          <a:noFill/>
          <a:ln/>
        </p:spPr>
        <p:txBody>
          <a:bodyPr wrap="square" lIns="0" tIns="0" rIns="0" bIns="0" rtlCol="0" anchor="ctr"/>
          <a:lstStyle/>
          <a:p>
            <a:pPr algn="ctr" indent="0" marL="0">
              <a:buNone/>
            </a:pPr>
            <a:r>
              <a:rPr lang="en-US" sz="1100" b="1" dirty="0">
                <a:solidFill>
                  <a:schemeClr val="accent1"/>
                </a:solidFill>
              </a:rPr>
              <a:t>Модельный пример</a:t>
            </a:r>
            <a:endParaRPr lang="en-US" sz="1100" dirty="0"/>
          </a:p>
        </p:txBody>
      </p:sp>
      <p:sp>
        <p:nvSpPr>
          <p:cNvPr id="31"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r>
              <a:rPr b="0" lang="en-US"/>
              <a:t>4</a:t>
            </a:r>
            <a:endParaRPr lang="en-US"/>
          </a:p>
        </p:txBody>
      </p:sp>
      <p:sp>
        <p:nvSpPr>
          <p:cNvPr id="32" name="!!Сценарии панель"/>
          <p:cNvSpPr/>
          <p:nvPr/>
        </p:nvSpPr>
        <p:spPr>
          <a:xfrm>
            <a:off x="5852160" y="5303520"/>
            <a:ext cx="5760720" cy="868680"/>
          </a:xfrm>
          <a:prstGeom prst="roundRect">
            <a:avLst>
              <a:gd name="adj" fmla="val 12000"/>
            </a:avLst>
          </a:prstGeom>
          <a:solidFill>
            <a:srgbClr val="FFFFFF"/>
          </a:solidFill>
          <a:ln w="9525">
            <a:solidFill>
              <a:srgbClr val="EBD3D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3" name="!!Сценарии заголовок"/>
          <p:cNvSpPr/>
          <p:nvPr/>
        </p:nvSpPr>
        <p:spPr>
          <a:xfrm>
            <a:off x="6053328" y="5358384"/>
            <a:ext cx="2926080" cy="237744"/>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l"/>
            <a:r>
              <a:rPr sz="800" b="1" spc="150">
                <a:solidFill>
                  <a:srgbClr val="C98BA0"/>
                </a:solidFill>
                <a:latin typeface="Calibri"/>
              </a:rPr>
              <a:t>ЗАДЕРЖКА ПРИ ОБЩЕМ ПЛАНЕ</a:t>
            </a:r>
          </a:p>
        </p:txBody>
      </p:sp>
      <p:sp>
        <p:nvSpPr>
          <p:cNvPr id="34" name="!!Кнопка 0">
            <a:hlinkClick action="ppaction://hlinksldjump" r:id="rId3"/>
          </p:cNvPr>
          <p:cNvSpPr/>
          <p:nvPr/>
        </p:nvSpPr>
        <p:spPr>
          <a:xfrm>
            <a:off x="6053328" y="5669280"/>
            <a:ext cx="822960" cy="347472"/>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1200" b="1">
                <a:solidFill>
                  <a:srgbClr val="FFFFFF"/>
                </a:solidFill>
                <a:latin typeface="Calibri"/>
              </a:rPr>
              <a:t>2 дня</a:t>
            </a:r>
          </a:p>
        </p:txBody>
      </p:sp>
      <p:sp>
        <p:nvSpPr>
          <p:cNvPr id="35" name="!!Кнопка 1">
            <a:hlinkClick action="ppaction://hlinksldjump" r:id="rId4"/>
          </p:cNvPr>
          <p:cNvSpPr/>
          <p:nvPr/>
        </p:nvSpPr>
        <p:spPr>
          <a:xfrm>
            <a:off x="6967728" y="5669280"/>
            <a:ext cx="822960" cy="347472"/>
          </a:xfrm>
          <a:prstGeom prst="roundRect">
            <a:avLst>
              <a:gd name="adj" fmla="val 50000"/>
            </a:avLst>
          </a:prstGeom>
          <a:solidFill>
            <a:srgbClr val="DDE9E3"/>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1200" b="1">
                <a:solidFill>
                  <a:srgbClr val="005541"/>
                </a:solidFill>
                <a:latin typeface="Calibri"/>
              </a:rPr>
              <a:t>5 дней</a:t>
            </a:r>
          </a:p>
        </p:txBody>
      </p:sp>
      <p:sp>
        <p:nvSpPr>
          <p:cNvPr id="36" name="!!Кнопка 2">
            <a:hlinkClick action="ppaction://hlinksldjump" r:id="rId5"/>
          </p:cNvPr>
          <p:cNvSpPr/>
          <p:nvPr/>
        </p:nvSpPr>
        <p:spPr>
          <a:xfrm>
            <a:off x="7882127" y="5669280"/>
            <a:ext cx="822960" cy="347472"/>
          </a:xfrm>
          <a:prstGeom prst="roundRect">
            <a:avLst>
              <a:gd name="adj" fmla="val 50000"/>
            </a:avLst>
          </a:prstGeom>
          <a:solidFill>
            <a:srgbClr val="DDE9E3"/>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1200" b="1">
                <a:solidFill>
                  <a:srgbClr val="005541"/>
                </a:solidFill>
                <a:latin typeface="Calibri"/>
              </a:rPr>
              <a:t>8 дней</a:t>
            </a:r>
          </a:p>
        </p:txBody>
      </p:sp>
      <p:sp>
        <p:nvSpPr>
          <p:cNvPr id="37" name="!!Сценарий итог"/>
          <p:cNvSpPr/>
          <p:nvPr/>
        </p:nvSpPr>
        <p:spPr>
          <a:xfrm>
            <a:off x="8915400" y="5358384"/>
            <a:ext cx="2560320" cy="402336"/>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r"/>
            <a:r>
              <a:rPr sz="2000" b="1">
                <a:solidFill>
                  <a:srgbClr val="005541"/>
                </a:solidFill>
                <a:latin typeface="Cambria"/>
              </a:rPr>
              <a:t>≈ 2,5 млн ₽</a:t>
            </a:r>
          </a:p>
        </p:txBody>
      </p:sp>
      <p:sp>
        <p:nvSpPr>
          <p:cNvPr id="38" name="!!Сценарий пояснение"/>
          <p:cNvSpPr/>
          <p:nvPr/>
        </p:nvSpPr>
        <p:spPr>
          <a:xfrm>
            <a:off x="8595360" y="5733288"/>
            <a:ext cx="2880360" cy="384048"/>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r"/>
            <a:r>
              <a:rPr sz="900" b="0">
                <a:solidFill>
                  <a:srgbClr val="7A8088"/>
                </a:solidFill>
                <a:latin typeface="Calibri"/>
              </a:rPr>
              <a:t>высвобождается из запаса материала</a:t>
            </a:r>
          </a:p>
          <a:p>
            <a:pPr algn="r"/>
            <a:r>
              <a:rPr sz="900" b="0">
                <a:solidFill>
                  <a:srgbClr val="7A8088"/>
                </a:solidFill>
                <a:latin typeface="Calibri"/>
              </a:rPr>
              <a:t>финансирование дешевле на 1,2 тыс. ₽ в день</a:t>
            </a:r>
          </a:p>
        </p:txBody>
      </p:sp>
      <p:sp>
        <p:nvSpPr>
          <p:cNvPr id="39" name="Навигация Суть">
            <a:hlinkClick action="ppaction://hlinksldjump" r:id="rId6"/>
          </p:cNvPr>
          <p:cNvSpPr/>
          <p:nvPr/>
        </p:nvSpPr>
        <p:spPr>
          <a:xfrm>
            <a:off x="6898233" y="6428232"/>
            <a:ext cx="395020" cy="219456"/>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1" i="0">
                <a:solidFill>
                  <a:srgbClr val="FFFFFF"/>
                </a:solidFill>
                <a:latin typeface="Calibri"/>
              </a:rPr>
              <a:t>Суть</a:t>
            </a:r>
          </a:p>
        </p:txBody>
      </p:sp>
      <p:sp>
        <p:nvSpPr>
          <p:cNvPr id="40" name="Навигация Финансы">
            <a:hlinkClick action="ppaction://hlinksldjump" r:id="rId7"/>
          </p:cNvPr>
          <p:cNvSpPr/>
          <p:nvPr/>
        </p:nvSpPr>
        <p:spPr>
          <a:xfrm>
            <a:off x="7348118"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Финансы</a:t>
            </a:r>
          </a:p>
        </p:txBody>
      </p:sp>
      <p:sp>
        <p:nvSpPr>
          <p:cNvPr id="41" name="Навигация Порядок работы">
            <a:hlinkClick action="ppaction://hlinksldjump" r:id="rId8"/>
          </p:cNvPr>
          <p:cNvSpPr/>
          <p:nvPr/>
        </p:nvSpPr>
        <p:spPr>
          <a:xfrm>
            <a:off x="7984540" y="6428232"/>
            <a:ext cx="1016812"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Порядок работы</a:t>
            </a:r>
          </a:p>
        </p:txBody>
      </p:sp>
      <p:sp>
        <p:nvSpPr>
          <p:cNvPr id="42" name="Навигация Пилот">
            <a:hlinkClick action="ppaction://hlinksldjump" r:id="rId9"/>
          </p:cNvPr>
          <p:cNvSpPr/>
          <p:nvPr/>
        </p:nvSpPr>
        <p:spPr>
          <a:xfrm>
            <a:off x="9056217" y="6428232"/>
            <a:ext cx="45720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Пилот</a:t>
            </a:r>
          </a:p>
        </p:txBody>
      </p:sp>
      <p:sp>
        <p:nvSpPr>
          <p:cNvPr id="43" name="Навигация Решение">
            <a:hlinkClick action="ppaction://hlinksldjump" r:id="rId10"/>
          </p:cNvPr>
          <p:cNvSpPr/>
          <p:nvPr/>
        </p:nvSpPr>
        <p:spPr>
          <a:xfrm>
            <a:off x="9568281"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Решение</a:t>
            </a:r>
          </a:p>
        </p:txBody>
      </p:sp>
      <p:sp>
        <p:nvSpPr>
          <p:cNvPr id="44" name="Навигация Приложения">
            <a:hlinkClick action="ppaction://hlinksldjump" r:id="rId11"/>
          </p:cNvPr>
          <p:cNvSpPr/>
          <p:nvPr/>
        </p:nvSpPr>
        <p:spPr>
          <a:xfrm>
            <a:off x="10204704" y="6428232"/>
            <a:ext cx="768096"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Приложения</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135" fill="hold">
                      <p:stCondLst>
                        <p:cond delay="indefinite"/>
                        <p:cond evt="onBegin" delay="0">
                          <p:tn val="2"/>
                        </p:cond>
                      </p:stCondLst>
                      <p:childTnLst>
                        <p:par>
                          <p:cTn id="136" fill="hold">
                            <p:stCondLst>
                              <p:cond delay="0"/>
                            </p:stCondLst>
                            <p:childTnLst>
                              <p:par>
                                <p:cTn id="3" presetID="42" presetClass="entr" presetSubtype="0" fill="hold" grpId="0" nodeType="withEffect">
                                  <p:stCondLst>
                                    <p:cond delay="250"/>
                                  </p:stCondLst>
                                  <p:childTnLst>
                                    <p:set>
                                      <p:cBhvr>
                                        <p:cTn id="4" dur="1" fill="hold">
                                          <p:stCondLst>
                                            <p:cond delay="0"/>
                                          </p:stCondLst>
                                        </p:cTn>
                                        <p:tgtEl>
                                          <p:spTgt spid="29"/>
                                        </p:tgtEl>
                                        <p:attrNameLst>
                                          <p:attrName>style.visibility</p:attrName>
                                        </p:attrNameLst>
                                      </p:cBhvr>
                                      <p:to>
                                        <p:strVal val="visible"/>
                                      </p:to>
                                    </p:set>
                                    <p:anim calcmode="lin" valueType="num">
                                      <p:cBhvr additive="base">
                                        <p:cTn id="5" dur="550" decel="100000" fill="hold"/>
                                        <p:tgtEl>
                                          <p:spTgt spid="29"/>
                                        </p:tgtEl>
                                        <p:attrNameLst>
                                          <p:attrName>ppt_y</p:attrName>
                                        </p:attrNameLst>
                                      </p:cBhvr>
                                      <p:tavLst>
                                        <p:tav tm="0">
                                          <p:val>
                                            <p:strVal val="#ppt_y+0.05"/>
                                          </p:val>
                                        </p:tav>
                                        <p:tav tm="100000">
                                          <p:val>
                                            <p:strVal val="#ppt_y"/>
                                          </p:val>
                                        </p:tav>
                                      </p:tavLst>
                                    </p:anim>
                                    <p:animEffect transition="in" filter="fade">
                                      <p:cBhvr>
                                        <p:cTn id="6" dur="550"/>
                                        <p:tgtEl>
                                          <p:spTgt spid="29"/>
                                        </p:tgtEl>
                                      </p:cBhvr>
                                    </p:animEffect>
                                  </p:childTnLst>
                                </p:cTn>
                              </p:par>
                              <p:par>
                                <p:cTn id="7" presetID="42" presetClass="entr" presetSubtype="0" fill="hold" grpId="0" nodeType="withEffect">
                                  <p:stCondLst>
                                    <p:cond delay="365"/>
                                  </p:stCondLst>
                                  <p:childTnLst>
                                    <p:set>
                                      <p:cBhvr>
                                        <p:cTn id="8" dur="1" fill="hold">
                                          <p:stCondLst>
                                            <p:cond delay="0"/>
                                          </p:stCondLst>
                                        </p:cTn>
                                        <p:tgtEl>
                                          <p:spTgt spid="30"/>
                                        </p:tgtEl>
                                        <p:attrNameLst>
                                          <p:attrName>style.visibility</p:attrName>
                                        </p:attrNameLst>
                                      </p:cBhvr>
                                      <p:to>
                                        <p:strVal val="visible"/>
                                      </p:to>
                                    </p:set>
                                    <p:anim calcmode="lin" valueType="num">
                                      <p:cBhvr additive="base">
                                        <p:cTn id="9" dur="550" decel="100000" fill="hold"/>
                                        <p:tgtEl>
                                          <p:spTgt spid="30"/>
                                        </p:tgtEl>
                                        <p:attrNameLst>
                                          <p:attrName>ppt_y</p:attrName>
                                        </p:attrNameLst>
                                      </p:cBhvr>
                                      <p:tavLst>
                                        <p:tav tm="0">
                                          <p:val>
                                            <p:strVal val="#ppt_y+0.05"/>
                                          </p:val>
                                        </p:tav>
                                        <p:tav tm="100000">
                                          <p:val>
                                            <p:strVal val="#ppt_y"/>
                                          </p:val>
                                        </p:tav>
                                      </p:tavLst>
                                    </p:anim>
                                    <p:animEffect transition="in" filter="fade">
                                      <p:cBhvr>
                                        <p:cTn id="10" dur="550"/>
                                        <p:tgtEl>
                                          <p:spTgt spid="30"/>
                                        </p:tgtEl>
                                      </p:cBhvr>
                                    </p:animEffect>
                                  </p:childTnLst>
                                </p:cTn>
                              </p:par>
                              <p:par>
                                <p:cTn id="11" presetID="42" presetClass="entr" presetSubtype="0" fill="hold" grpId="0" nodeType="withEffect">
                                  <p:stCondLst>
                                    <p:cond delay="48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50" decel="100000" fill="hold"/>
                                        <p:tgtEl>
                                          <p:spTgt spid="5"/>
                                        </p:tgtEl>
                                        <p:attrNameLst>
                                          <p:attrName>ppt_y</p:attrName>
                                        </p:attrNameLst>
                                      </p:cBhvr>
                                      <p:tavLst>
                                        <p:tav tm="0">
                                          <p:val>
                                            <p:strVal val="#ppt_y+0.05"/>
                                          </p:val>
                                        </p:tav>
                                        <p:tav tm="100000">
                                          <p:val>
                                            <p:strVal val="#ppt_y"/>
                                          </p:val>
                                        </p:tav>
                                      </p:tavLst>
                                    </p:anim>
                                    <p:animEffect transition="in" filter="fade">
                                      <p:cBhvr>
                                        <p:cTn id="14" dur="550"/>
                                        <p:tgtEl>
                                          <p:spTgt spid="5"/>
                                        </p:tgtEl>
                                      </p:cBhvr>
                                    </p:animEffect>
                                  </p:childTnLst>
                                </p:cTn>
                              </p:par>
                              <p:par>
                                <p:cTn id="15" presetID="42" presetClass="entr" presetSubtype="0" fill="hold" grpId="0" nodeType="withEffect">
                                  <p:stCondLst>
                                    <p:cond delay="595"/>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50" decel="100000" fill="hold"/>
                                        <p:tgtEl>
                                          <p:spTgt spid="4"/>
                                        </p:tgtEl>
                                        <p:attrNameLst>
                                          <p:attrName>ppt_y</p:attrName>
                                        </p:attrNameLst>
                                      </p:cBhvr>
                                      <p:tavLst>
                                        <p:tav tm="0">
                                          <p:val>
                                            <p:strVal val="#ppt_y+0.05"/>
                                          </p:val>
                                        </p:tav>
                                        <p:tav tm="100000">
                                          <p:val>
                                            <p:strVal val="#ppt_y"/>
                                          </p:val>
                                        </p:tav>
                                      </p:tavLst>
                                    </p:anim>
                                    <p:animEffect transition="in" filter="fade">
                                      <p:cBhvr>
                                        <p:cTn id="18" dur="550"/>
                                        <p:tgtEl>
                                          <p:spTgt spid="4"/>
                                        </p:tgtEl>
                                      </p:cBhvr>
                                    </p:animEffect>
                                  </p:childTnLst>
                                </p:cTn>
                              </p:par>
                              <p:par>
                                <p:cTn id="19" presetID="42" presetClass="entr" presetSubtype="0" fill="hold" grpId="0" nodeType="withEffect">
                                  <p:stCondLst>
                                    <p:cond delay="71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50" decel="100000" fill="hold"/>
                                        <p:tgtEl>
                                          <p:spTgt spid="6"/>
                                        </p:tgtEl>
                                        <p:attrNameLst>
                                          <p:attrName>ppt_y</p:attrName>
                                        </p:attrNameLst>
                                      </p:cBhvr>
                                      <p:tavLst>
                                        <p:tav tm="0">
                                          <p:val>
                                            <p:strVal val="#ppt_y+0.05"/>
                                          </p:val>
                                        </p:tav>
                                        <p:tav tm="100000">
                                          <p:val>
                                            <p:strVal val="#ppt_y"/>
                                          </p:val>
                                        </p:tav>
                                      </p:tavLst>
                                    </p:anim>
                                    <p:animEffect transition="in" filter="fade">
                                      <p:cBhvr>
                                        <p:cTn id="22" dur="550"/>
                                        <p:tgtEl>
                                          <p:spTgt spid="6"/>
                                        </p:tgtEl>
                                      </p:cBhvr>
                                    </p:animEffect>
                                  </p:childTnLst>
                                </p:cTn>
                              </p:par>
                              <p:par>
                                <p:cTn id="23" presetID="42" presetClass="entr" presetSubtype="0" fill="hold" grpId="0" nodeType="withEffect">
                                  <p:stCondLst>
                                    <p:cond delay="71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50" decel="100000" fill="hold"/>
                                        <p:tgtEl>
                                          <p:spTgt spid="8"/>
                                        </p:tgtEl>
                                        <p:attrNameLst>
                                          <p:attrName>ppt_y</p:attrName>
                                        </p:attrNameLst>
                                      </p:cBhvr>
                                      <p:tavLst>
                                        <p:tav tm="0">
                                          <p:val>
                                            <p:strVal val="#ppt_y+0.05"/>
                                          </p:val>
                                        </p:tav>
                                        <p:tav tm="100000">
                                          <p:val>
                                            <p:strVal val="#ppt_y"/>
                                          </p:val>
                                        </p:tav>
                                      </p:tavLst>
                                    </p:anim>
                                    <p:animEffect transition="in" filter="fade">
                                      <p:cBhvr>
                                        <p:cTn id="26" dur="550"/>
                                        <p:tgtEl>
                                          <p:spTgt spid="8"/>
                                        </p:tgtEl>
                                      </p:cBhvr>
                                    </p:animEffect>
                                  </p:childTnLst>
                                </p:cTn>
                              </p:par>
                              <p:par>
                                <p:cTn id="27" presetID="42" presetClass="entr" presetSubtype="0" fill="hold" grpId="0" nodeType="withEffect">
                                  <p:stCondLst>
                                    <p:cond delay="71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50" decel="100000" fill="hold"/>
                                        <p:tgtEl>
                                          <p:spTgt spid="10"/>
                                        </p:tgtEl>
                                        <p:attrNameLst>
                                          <p:attrName>ppt_y</p:attrName>
                                        </p:attrNameLst>
                                      </p:cBhvr>
                                      <p:tavLst>
                                        <p:tav tm="0">
                                          <p:val>
                                            <p:strVal val="#ppt_y+0.05"/>
                                          </p:val>
                                        </p:tav>
                                        <p:tav tm="100000">
                                          <p:val>
                                            <p:strVal val="#ppt_y"/>
                                          </p:val>
                                        </p:tav>
                                      </p:tavLst>
                                    </p:anim>
                                    <p:animEffect transition="in" filter="fade">
                                      <p:cBhvr>
                                        <p:cTn id="30" dur="550"/>
                                        <p:tgtEl>
                                          <p:spTgt spid="10"/>
                                        </p:tgtEl>
                                      </p:cBhvr>
                                    </p:animEffect>
                                  </p:childTnLst>
                                </p:cTn>
                              </p:par>
                              <p:par>
                                <p:cTn id="31" presetID="22" presetClass="entr" presetSubtype="8" fill="hold" grpId="0" nodeType="withEffect">
                                  <p:stCondLst>
                                    <p:cond delay="825"/>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650"/>
                                        <p:tgtEl>
                                          <p:spTgt spid="7"/>
                                        </p:tgtEl>
                                      </p:cBhvr>
                                    </p:animEffect>
                                  </p:childTnLst>
                                </p:cTn>
                              </p:par>
                              <p:par>
                                <p:cTn id="34" presetID="22" presetClass="entr" presetSubtype="8" fill="hold" grpId="0" nodeType="withEffect">
                                  <p:stCondLst>
                                    <p:cond delay="940"/>
                                  </p:stCondLst>
                                  <p:childTnLst>
                                    <p:set>
                                      <p:cBhvr>
                                        <p:cTn id="35" dur="1" fill="hold">
                                          <p:stCondLst>
                                            <p:cond delay="0"/>
                                          </p:stCondLst>
                                        </p:cTn>
                                        <p:tgtEl>
                                          <p:spTgt spid="9"/>
                                        </p:tgtEl>
                                        <p:attrNameLst>
                                          <p:attrName>style.visibility</p:attrName>
                                        </p:attrNameLst>
                                      </p:cBhvr>
                                      <p:to>
                                        <p:strVal val="visible"/>
                                      </p:to>
                                    </p:set>
                                    <p:animEffect transition="in" filter="wipe(left)">
                                      <p:cBhvr>
                                        <p:cTn id="36" dur="650"/>
                                        <p:tgtEl>
                                          <p:spTgt spid="9"/>
                                        </p:tgtEl>
                                      </p:cBhvr>
                                    </p:animEffect>
                                  </p:childTnLst>
                                </p:cTn>
                              </p:par>
                              <p:par>
                                <p:cTn id="37" presetID="22" presetClass="entr" presetSubtype="8" fill="hold" grpId="0" nodeType="withEffect">
                                  <p:stCondLst>
                                    <p:cond delay="1055"/>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650"/>
                                        <p:tgtEl>
                                          <p:spTgt spid="11"/>
                                        </p:tgtEl>
                                      </p:cBhvr>
                                    </p:animEffect>
                                  </p:childTnLst>
                                </p:cTn>
                              </p:par>
                              <p:par>
                                <p:cTn id="40" presetID="42" presetClass="entr" presetSubtype="0" fill="hold" grpId="0" nodeType="withEffect">
                                  <p:stCondLst>
                                    <p:cond delay="117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50" decel="100000" fill="hold"/>
                                        <p:tgtEl>
                                          <p:spTgt spid="12"/>
                                        </p:tgtEl>
                                        <p:attrNameLst>
                                          <p:attrName>ppt_y</p:attrName>
                                        </p:attrNameLst>
                                      </p:cBhvr>
                                      <p:tavLst>
                                        <p:tav tm="0">
                                          <p:val>
                                            <p:strVal val="#ppt_y+0.05"/>
                                          </p:val>
                                        </p:tav>
                                        <p:tav tm="100000">
                                          <p:val>
                                            <p:strVal val="#ppt_y"/>
                                          </p:val>
                                        </p:tav>
                                      </p:tavLst>
                                    </p:anim>
                                    <p:animEffect transition="in" filter="fade">
                                      <p:cBhvr>
                                        <p:cTn id="43" dur="550"/>
                                        <p:tgtEl>
                                          <p:spTgt spid="12"/>
                                        </p:tgtEl>
                                      </p:cBhvr>
                                    </p:animEffect>
                                  </p:childTnLst>
                                </p:cTn>
                              </p:par>
                              <p:par>
                                <p:cTn id="44" presetID="42" presetClass="entr" presetSubtype="0" fill="hold" grpId="0" nodeType="withEffect">
                                  <p:stCondLst>
                                    <p:cond delay="1285"/>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50" decel="100000" fill="hold"/>
                                        <p:tgtEl>
                                          <p:spTgt spid="13"/>
                                        </p:tgtEl>
                                        <p:attrNameLst>
                                          <p:attrName>ppt_y</p:attrName>
                                        </p:attrNameLst>
                                      </p:cBhvr>
                                      <p:tavLst>
                                        <p:tav tm="0">
                                          <p:val>
                                            <p:strVal val="#ppt_y+0.05"/>
                                          </p:val>
                                        </p:tav>
                                        <p:tav tm="100000">
                                          <p:val>
                                            <p:strVal val="#ppt_y"/>
                                          </p:val>
                                        </p:tav>
                                      </p:tavLst>
                                    </p:anim>
                                    <p:animEffect transition="in" filter="fade">
                                      <p:cBhvr>
                                        <p:cTn id="47" dur="550"/>
                                        <p:tgtEl>
                                          <p:spTgt spid="13"/>
                                        </p:tgtEl>
                                      </p:cBhvr>
                                    </p:animEffect>
                                  </p:childTnLst>
                                </p:cTn>
                              </p:par>
                              <p:par>
                                <p:cTn id="48" presetID="42" presetClass="entr" presetSubtype="0" fill="hold" grpId="0" nodeType="withEffect">
                                  <p:stCondLst>
                                    <p:cond delay="1285"/>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50" decel="100000" fill="hold"/>
                                        <p:tgtEl>
                                          <p:spTgt spid="14"/>
                                        </p:tgtEl>
                                        <p:attrNameLst>
                                          <p:attrName>ppt_y</p:attrName>
                                        </p:attrNameLst>
                                      </p:cBhvr>
                                      <p:tavLst>
                                        <p:tav tm="0">
                                          <p:val>
                                            <p:strVal val="#ppt_y+0.05"/>
                                          </p:val>
                                        </p:tav>
                                        <p:tav tm="100000">
                                          <p:val>
                                            <p:strVal val="#ppt_y"/>
                                          </p:val>
                                        </p:tav>
                                      </p:tavLst>
                                    </p:anim>
                                    <p:animEffect transition="in" filter="fade">
                                      <p:cBhvr>
                                        <p:cTn id="51" dur="550"/>
                                        <p:tgtEl>
                                          <p:spTgt spid="14"/>
                                        </p:tgtEl>
                                      </p:cBhvr>
                                    </p:animEffect>
                                  </p:childTnLst>
                                </p:cTn>
                              </p:par>
                              <p:par>
                                <p:cTn id="52" presetID="42" presetClass="entr" presetSubtype="0" fill="hold" grpId="0" nodeType="withEffect">
                                  <p:stCondLst>
                                    <p:cond delay="1285"/>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50" decel="100000" fill="hold"/>
                                        <p:tgtEl>
                                          <p:spTgt spid="15"/>
                                        </p:tgtEl>
                                        <p:attrNameLst>
                                          <p:attrName>ppt_y</p:attrName>
                                        </p:attrNameLst>
                                      </p:cBhvr>
                                      <p:tavLst>
                                        <p:tav tm="0">
                                          <p:val>
                                            <p:strVal val="#ppt_y+0.05"/>
                                          </p:val>
                                        </p:tav>
                                        <p:tav tm="100000">
                                          <p:val>
                                            <p:strVal val="#ppt_y"/>
                                          </p:val>
                                        </p:tav>
                                      </p:tavLst>
                                    </p:anim>
                                    <p:animEffect transition="in" filter="fade">
                                      <p:cBhvr>
                                        <p:cTn id="55" dur="550"/>
                                        <p:tgtEl>
                                          <p:spTgt spid="15"/>
                                        </p:tgtEl>
                                      </p:cBhvr>
                                    </p:animEffect>
                                  </p:childTnLst>
                                </p:cTn>
                              </p:par>
                              <p:par>
                                <p:cTn id="56" presetID="42" presetClass="entr" presetSubtype="0" fill="hold" grpId="0" nodeType="withEffect">
                                  <p:stCondLst>
                                    <p:cond delay="1285"/>
                                  </p:stCondLst>
                                  <p:childTnLst>
                                    <p:set>
                                      <p:cBhvr>
                                        <p:cTn id="57" dur="1" fill="hold">
                                          <p:stCondLst>
                                            <p:cond delay="0"/>
                                          </p:stCondLst>
                                        </p:cTn>
                                        <p:tgtEl>
                                          <p:spTgt spid="17"/>
                                        </p:tgtEl>
                                        <p:attrNameLst>
                                          <p:attrName>style.visibility</p:attrName>
                                        </p:attrNameLst>
                                      </p:cBhvr>
                                      <p:to>
                                        <p:strVal val="visible"/>
                                      </p:to>
                                    </p:set>
                                    <p:anim calcmode="lin" valueType="num">
                                      <p:cBhvr additive="base">
                                        <p:cTn id="58" dur="550" decel="100000" fill="hold"/>
                                        <p:tgtEl>
                                          <p:spTgt spid="17"/>
                                        </p:tgtEl>
                                        <p:attrNameLst>
                                          <p:attrName>ppt_y</p:attrName>
                                        </p:attrNameLst>
                                      </p:cBhvr>
                                      <p:tavLst>
                                        <p:tav tm="0">
                                          <p:val>
                                            <p:strVal val="#ppt_y+0.05"/>
                                          </p:val>
                                        </p:tav>
                                        <p:tav tm="100000">
                                          <p:val>
                                            <p:strVal val="#ppt_y"/>
                                          </p:val>
                                        </p:tav>
                                      </p:tavLst>
                                    </p:anim>
                                    <p:animEffect transition="in" filter="fade">
                                      <p:cBhvr>
                                        <p:cTn id="59" dur="550"/>
                                        <p:tgtEl>
                                          <p:spTgt spid="17"/>
                                        </p:tgtEl>
                                      </p:cBhvr>
                                    </p:animEffect>
                                  </p:childTnLst>
                                </p:cTn>
                              </p:par>
                              <p:par>
                                <p:cTn id="60" presetID="42" presetClass="entr" presetSubtype="0" fill="hold" grpId="0" nodeType="withEffect">
                                  <p:stCondLst>
                                    <p:cond delay="1285"/>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50" decel="100000" fill="hold"/>
                                        <p:tgtEl>
                                          <p:spTgt spid="18"/>
                                        </p:tgtEl>
                                        <p:attrNameLst>
                                          <p:attrName>ppt_y</p:attrName>
                                        </p:attrNameLst>
                                      </p:cBhvr>
                                      <p:tavLst>
                                        <p:tav tm="0">
                                          <p:val>
                                            <p:strVal val="#ppt_y+0.05"/>
                                          </p:val>
                                        </p:tav>
                                        <p:tav tm="100000">
                                          <p:val>
                                            <p:strVal val="#ppt_y"/>
                                          </p:val>
                                        </p:tav>
                                      </p:tavLst>
                                    </p:anim>
                                    <p:animEffect transition="in" filter="fade">
                                      <p:cBhvr>
                                        <p:cTn id="63" dur="550"/>
                                        <p:tgtEl>
                                          <p:spTgt spid="18"/>
                                        </p:tgtEl>
                                      </p:cBhvr>
                                    </p:animEffect>
                                  </p:childTnLst>
                                </p:cTn>
                              </p:par>
                              <p:par>
                                <p:cTn id="64" presetID="22" presetClass="entr" presetSubtype="8" fill="hold" grpId="0" nodeType="withEffect">
                                  <p:stCondLst>
                                    <p:cond delay="1400"/>
                                  </p:stCondLst>
                                  <p:childTnLst>
                                    <p:set>
                                      <p:cBhvr>
                                        <p:cTn id="65" dur="1" fill="hold">
                                          <p:stCondLst>
                                            <p:cond delay="0"/>
                                          </p:stCondLst>
                                        </p:cTn>
                                        <p:tgtEl>
                                          <p:spTgt spid="16"/>
                                        </p:tgtEl>
                                        <p:attrNameLst>
                                          <p:attrName>style.visibility</p:attrName>
                                        </p:attrNameLst>
                                      </p:cBhvr>
                                      <p:to>
                                        <p:strVal val="visible"/>
                                      </p:to>
                                    </p:set>
                                    <p:animEffect transition="in" filter="wipe(left)">
                                      <p:cBhvr>
                                        <p:cTn id="66" dur="650"/>
                                        <p:tgtEl>
                                          <p:spTgt spid="16"/>
                                        </p:tgtEl>
                                      </p:cBhvr>
                                    </p:animEffect>
                                  </p:childTnLst>
                                </p:cTn>
                              </p:par>
                              <p:par>
                                <p:cTn id="67" presetID="42" presetClass="entr" presetSubtype="0" fill="hold" grpId="0" nodeType="withEffect">
                                  <p:stCondLst>
                                    <p:cond delay="1515"/>
                                  </p:stCondLst>
                                  <p:childTnLst>
                                    <p:set>
                                      <p:cBhvr>
                                        <p:cTn id="68" dur="1" fill="hold">
                                          <p:stCondLst>
                                            <p:cond delay="0"/>
                                          </p:stCondLst>
                                        </p:cTn>
                                        <p:tgtEl>
                                          <p:spTgt spid="19"/>
                                        </p:tgtEl>
                                        <p:attrNameLst>
                                          <p:attrName>style.visibility</p:attrName>
                                        </p:attrNameLst>
                                      </p:cBhvr>
                                      <p:to>
                                        <p:strVal val="visible"/>
                                      </p:to>
                                    </p:set>
                                    <p:anim calcmode="lin" valueType="num">
                                      <p:cBhvr additive="base">
                                        <p:cTn id="69" dur="550" decel="100000" fill="hold"/>
                                        <p:tgtEl>
                                          <p:spTgt spid="19"/>
                                        </p:tgtEl>
                                        <p:attrNameLst>
                                          <p:attrName>ppt_y</p:attrName>
                                        </p:attrNameLst>
                                      </p:cBhvr>
                                      <p:tavLst>
                                        <p:tav tm="0">
                                          <p:val>
                                            <p:strVal val="#ppt_y+0.05"/>
                                          </p:val>
                                        </p:tav>
                                        <p:tav tm="100000">
                                          <p:val>
                                            <p:strVal val="#ppt_y"/>
                                          </p:val>
                                        </p:tav>
                                      </p:tavLst>
                                    </p:anim>
                                    <p:animEffect transition="in" filter="fade">
                                      <p:cBhvr>
                                        <p:cTn id="70" dur="550"/>
                                        <p:tgtEl>
                                          <p:spTgt spid="19"/>
                                        </p:tgtEl>
                                      </p:cBhvr>
                                    </p:animEffect>
                                  </p:childTnLst>
                                </p:cTn>
                              </p:par>
                              <p:par>
                                <p:cTn id="71" presetID="42" presetClass="entr" presetSubtype="0" fill="hold" grpId="0" nodeType="withEffect">
                                  <p:stCondLst>
                                    <p:cond delay="1630"/>
                                  </p:stCondLst>
                                  <p:childTnLst>
                                    <p:set>
                                      <p:cBhvr>
                                        <p:cTn id="72" dur="1" fill="hold">
                                          <p:stCondLst>
                                            <p:cond delay="0"/>
                                          </p:stCondLst>
                                        </p:cTn>
                                        <p:tgtEl>
                                          <p:spTgt spid="20"/>
                                        </p:tgtEl>
                                        <p:attrNameLst>
                                          <p:attrName>style.visibility</p:attrName>
                                        </p:attrNameLst>
                                      </p:cBhvr>
                                      <p:to>
                                        <p:strVal val="visible"/>
                                      </p:to>
                                    </p:set>
                                    <p:anim calcmode="lin" valueType="num">
                                      <p:cBhvr additive="base">
                                        <p:cTn id="73" dur="550" decel="100000" fill="hold"/>
                                        <p:tgtEl>
                                          <p:spTgt spid="20"/>
                                        </p:tgtEl>
                                        <p:attrNameLst>
                                          <p:attrName>ppt_y</p:attrName>
                                        </p:attrNameLst>
                                      </p:cBhvr>
                                      <p:tavLst>
                                        <p:tav tm="0">
                                          <p:val>
                                            <p:strVal val="#ppt_y+0.05"/>
                                          </p:val>
                                        </p:tav>
                                        <p:tav tm="100000">
                                          <p:val>
                                            <p:strVal val="#ppt_y"/>
                                          </p:val>
                                        </p:tav>
                                      </p:tavLst>
                                    </p:anim>
                                    <p:animEffect transition="in" filter="fade">
                                      <p:cBhvr>
                                        <p:cTn id="74" dur="550"/>
                                        <p:tgtEl>
                                          <p:spTgt spid="20"/>
                                        </p:tgtEl>
                                      </p:cBhvr>
                                    </p:animEffect>
                                  </p:childTnLst>
                                </p:cTn>
                              </p:par>
                              <p:par>
                                <p:cTn id="75" presetID="42" presetClass="entr" presetSubtype="0" fill="hold" grpId="0" nodeType="withEffect">
                                  <p:stCondLst>
                                    <p:cond delay="1630"/>
                                  </p:stCondLst>
                                  <p:childTnLst>
                                    <p:set>
                                      <p:cBhvr>
                                        <p:cTn id="76" dur="1" fill="hold">
                                          <p:stCondLst>
                                            <p:cond delay="0"/>
                                          </p:stCondLst>
                                        </p:cTn>
                                        <p:tgtEl>
                                          <p:spTgt spid="21"/>
                                        </p:tgtEl>
                                        <p:attrNameLst>
                                          <p:attrName>style.visibility</p:attrName>
                                        </p:attrNameLst>
                                      </p:cBhvr>
                                      <p:to>
                                        <p:strVal val="visible"/>
                                      </p:to>
                                    </p:set>
                                    <p:anim calcmode="lin" valueType="num">
                                      <p:cBhvr additive="base">
                                        <p:cTn id="77" dur="550" decel="100000" fill="hold"/>
                                        <p:tgtEl>
                                          <p:spTgt spid="21"/>
                                        </p:tgtEl>
                                        <p:attrNameLst>
                                          <p:attrName>ppt_y</p:attrName>
                                        </p:attrNameLst>
                                      </p:cBhvr>
                                      <p:tavLst>
                                        <p:tav tm="0">
                                          <p:val>
                                            <p:strVal val="#ppt_y+0.05"/>
                                          </p:val>
                                        </p:tav>
                                        <p:tav tm="100000">
                                          <p:val>
                                            <p:strVal val="#ppt_y"/>
                                          </p:val>
                                        </p:tav>
                                      </p:tavLst>
                                    </p:anim>
                                    <p:animEffect transition="in" filter="fade">
                                      <p:cBhvr>
                                        <p:cTn id="78" dur="550"/>
                                        <p:tgtEl>
                                          <p:spTgt spid="21"/>
                                        </p:tgtEl>
                                      </p:cBhvr>
                                    </p:animEffect>
                                  </p:childTnLst>
                                </p:cTn>
                              </p:par>
                              <p:par>
                                <p:cTn id="79" presetID="42" presetClass="entr" presetSubtype="0" fill="hold" grpId="0" nodeType="withEffect">
                                  <p:stCondLst>
                                    <p:cond delay="1630"/>
                                  </p:stCondLst>
                                  <p:childTnLst>
                                    <p:set>
                                      <p:cBhvr>
                                        <p:cTn id="80" dur="1" fill="hold">
                                          <p:stCondLst>
                                            <p:cond delay="0"/>
                                          </p:stCondLst>
                                        </p:cTn>
                                        <p:tgtEl>
                                          <p:spTgt spid="22"/>
                                        </p:tgtEl>
                                        <p:attrNameLst>
                                          <p:attrName>style.visibility</p:attrName>
                                        </p:attrNameLst>
                                      </p:cBhvr>
                                      <p:to>
                                        <p:strVal val="visible"/>
                                      </p:to>
                                    </p:set>
                                    <p:anim calcmode="lin" valueType="num">
                                      <p:cBhvr additive="base">
                                        <p:cTn id="81" dur="550" decel="100000" fill="hold"/>
                                        <p:tgtEl>
                                          <p:spTgt spid="22"/>
                                        </p:tgtEl>
                                        <p:attrNameLst>
                                          <p:attrName>ppt_y</p:attrName>
                                        </p:attrNameLst>
                                      </p:cBhvr>
                                      <p:tavLst>
                                        <p:tav tm="0">
                                          <p:val>
                                            <p:strVal val="#ppt_y+0.05"/>
                                          </p:val>
                                        </p:tav>
                                        <p:tav tm="100000">
                                          <p:val>
                                            <p:strVal val="#ppt_y"/>
                                          </p:val>
                                        </p:tav>
                                      </p:tavLst>
                                    </p:anim>
                                    <p:animEffect transition="in" filter="fade">
                                      <p:cBhvr>
                                        <p:cTn id="82" dur="550"/>
                                        <p:tgtEl>
                                          <p:spTgt spid="22"/>
                                        </p:tgtEl>
                                      </p:cBhvr>
                                    </p:animEffect>
                                  </p:childTnLst>
                                </p:cTn>
                              </p:par>
                              <p:par>
                                <p:cTn id="83" presetID="42" presetClass="entr" presetSubtype="0" fill="hold" grpId="0" nodeType="withEffect">
                                  <p:stCondLst>
                                    <p:cond delay="1630"/>
                                  </p:stCondLst>
                                  <p:childTnLst>
                                    <p:set>
                                      <p:cBhvr>
                                        <p:cTn id="84" dur="1" fill="hold">
                                          <p:stCondLst>
                                            <p:cond delay="0"/>
                                          </p:stCondLst>
                                        </p:cTn>
                                        <p:tgtEl>
                                          <p:spTgt spid="23"/>
                                        </p:tgtEl>
                                        <p:attrNameLst>
                                          <p:attrName>style.visibility</p:attrName>
                                        </p:attrNameLst>
                                      </p:cBhvr>
                                      <p:to>
                                        <p:strVal val="visible"/>
                                      </p:to>
                                    </p:set>
                                    <p:anim calcmode="lin" valueType="num">
                                      <p:cBhvr additive="base">
                                        <p:cTn id="85" dur="550" decel="100000" fill="hold"/>
                                        <p:tgtEl>
                                          <p:spTgt spid="23"/>
                                        </p:tgtEl>
                                        <p:attrNameLst>
                                          <p:attrName>ppt_y</p:attrName>
                                        </p:attrNameLst>
                                      </p:cBhvr>
                                      <p:tavLst>
                                        <p:tav tm="0">
                                          <p:val>
                                            <p:strVal val="#ppt_y+0.05"/>
                                          </p:val>
                                        </p:tav>
                                        <p:tav tm="100000">
                                          <p:val>
                                            <p:strVal val="#ppt_y"/>
                                          </p:val>
                                        </p:tav>
                                      </p:tavLst>
                                    </p:anim>
                                    <p:animEffect transition="in" filter="fade">
                                      <p:cBhvr>
                                        <p:cTn id="86" dur="550"/>
                                        <p:tgtEl>
                                          <p:spTgt spid="23"/>
                                        </p:tgtEl>
                                      </p:cBhvr>
                                    </p:animEffect>
                                  </p:childTnLst>
                                </p:cTn>
                              </p:par>
                              <p:par>
                                <p:cTn id="87" presetID="42" presetClass="entr" presetSubtype="0" fill="hold" grpId="0" nodeType="withEffect">
                                  <p:stCondLst>
                                    <p:cond delay="1630"/>
                                  </p:stCondLst>
                                  <p:childTnLst>
                                    <p:set>
                                      <p:cBhvr>
                                        <p:cTn id="88" dur="1" fill="hold">
                                          <p:stCondLst>
                                            <p:cond delay="0"/>
                                          </p:stCondLst>
                                        </p:cTn>
                                        <p:tgtEl>
                                          <p:spTgt spid="24"/>
                                        </p:tgtEl>
                                        <p:attrNameLst>
                                          <p:attrName>style.visibility</p:attrName>
                                        </p:attrNameLst>
                                      </p:cBhvr>
                                      <p:to>
                                        <p:strVal val="visible"/>
                                      </p:to>
                                    </p:set>
                                    <p:anim calcmode="lin" valueType="num">
                                      <p:cBhvr additive="base">
                                        <p:cTn id="89" dur="550" decel="100000" fill="hold"/>
                                        <p:tgtEl>
                                          <p:spTgt spid="24"/>
                                        </p:tgtEl>
                                        <p:attrNameLst>
                                          <p:attrName>ppt_y</p:attrName>
                                        </p:attrNameLst>
                                      </p:cBhvr>
                                      <p:tavLst>
                                        <p:tav tm="0">
                                          <p:val>
                                            <p:strVal val="#ppt_y+0.05"/>
                                          </p:val>
                                        </p:tav>
                                        <p:tav tm="100000">
                                          <p:val>
                                            <p:strVal val="#ppt_y"/>
                                          </p:val>
                                        </p:tav>
                                      </p:tavLst>
                                    </p:anim>
                                    <p:animEffect transition="in" filter="fade">
                                      <p:cBhvr>
                                        <p:cTn id="90" dur="550"/>
                                        <p:tgtEl>
                                          <p:spTgt spid="24"/>
                                        </p:tgtEl>
                                      </p:cBhvr>
                                    </p:animEffect>
                                  </p:childTnLst>
                                </p:cTn>
                              </p:par>
                              <p:par>
                                <p:cTn id="91" presetID="42" presetClass="entr" presetSubtype="0" fill="hold" grpId="0" nodeType="withEffect">
                                  <p:stCondLst>
                                    <p:cond delay="1630"/>
                                  </p:stCondLst>
                                  <p:childTnLst>
                                    <p:set>
                                      <p:cBhvr>
                                        <p:cTn id="92" dur="1" fill="hold">
                                          <p:stCondLst>
                                            <p:cond delay="0"/>
                                          </p:stCondLst>
                                        </p:cTn>
                                        <p:tgtEl>
                                          <p:spTgt spid="25"/>
                                        </p:tgtEl>
                                        <p:attrNameLst>
                                          <p:attrName>style.visibility</p:attrName>
                                        </p:attrNameLst>
                                      </p:cBhvr>
                                      <p:to>
                                        <p:strVal val="visible"/>
                                      </p:to>
                                    </p:set>
                                    <p:anim calcmode="lin" valueType="num">
                                      <p:cBhvr additive="base">
                                        <p:cTn id="93" dur="550" decel="100000" fill="hold"/>
                                        <p:tgtEl>
                                          <p:spTgt spid="25"/>
                                        </p:tgtEl>
                                        <p:attrNameLst>
                                          <p:attrName>ppt_y</p:attrName>
                                        </p:attrNameLst>
                                      </p:cBhvr>
                                      <p:tavLst>
                                        <p:tav tm="0">
                                          <p:val>
                                            <p:strVal val="#ppt_y+0.05"/>
                                          </p:val>
                                        </p:tav>
                                        <p:tav tm="100000">
                                          <p:val>
                                            <p:strVal val="#ppt_y"/>
                                          </p:val>
                                        </p:tav>
                                      </p:tavLst>
                                    </p:anim>
                                    <p:animEffect transition="in" filter="fade">
                                      <p:cBhvr>
                                        <p:cTn id="94" dur="550"/>
                                        <p:tgtEl>
                                          <p:spTgt spid="25"/>
                                        </p:tgtEl>
                                      </p:cBhvr>
                                    </p:animEffect>
                                  </p:childTnLst>
                                </p:cTn>
                              </p:par>
                              <p:par>
                                <p:cTn id="95" presetID="42" presetClass="entr" presetSubtype="0" fill="hold" grpId="0" nodeType="withEffect">
                                  <p:stCondLst>
                                    <p:cond delay="1745"/>
                                  </p:stCondLst>
                                  <p:childTnLst>
                                    <p:set>
                                      <p:cBhvr>
                                        <p:cTn id="96" dur="1" fill="hold">
                                          <p:stCondLst>
                                            <p:cond delay="0"/>
                                          </p:stCondLst>
                                        </p:cTn>
                                        <p:tgtEl>
                                          <p:spTgt spid="26"/>
                                        </p:tgtEl>
                                        <p:attrNameLst>
                                          <p:attrName>style.visibility</p:attrName>
                                        </p:attrNameLst>
                                      </p:cBhvr>
                                      <p:to>
                                        <p:strVal val="visible"/>
                                      </p:to>
                                    </p:set>
                                    <p:anim calcmode="lin" valueType="num">
                                      <p:cBhvr additive="base">
                                        <p:cTn id="97" dur="550" decel="100000" fill="hold"/>
                                        <p:tgtEl>
                                          <p:spTgt spid="26"/>
                                        </p:tgtEl>
                                        <p:attrNameLst>
                                          <p:attrName>ppt_y</p:attrName>
                                        </p:attrNameLst>
                                      </p:cBhvr>
                                      <p:tavLst>
                                        <p:tav tm="0">
                                          <p:val>
                                            <p:strVal val="#ppt_y+0.05"/>
                                          </p:val>
                                        </p:tav>
                                        <p:tav tm="100000">
                                          <p:val>
                                            <p:strVal val="#ppt_y"/>
                                          </p:val>
                                        </p:tav>
                                      </p:tavLst>
                                    </p:anim>
                                    <p:animEffect transition="in" filter="fade">
                                      <p:cBhvr>
                                        <p:cTn id="98" dur="550"/>
                                        <p:tgtEl>
                                          <p:spTgt spid="26"/>
                                        </p:tgtEl>
                                      </p:cBhvr>
                                    </p:animEffect>
                                  </p:childTnLst>
                                </p:cTn>
                              </p:par>
                              <p:par>
                                <p:cTn id="99" presetID="42" presetClass="entr" presetSubtype="0" fill="hold" grpId="0" nodeType="withEffect">
                                  <p:stCondLst>
                                    <p:cond delay="1860"/>
                                  </p:stCondLst>
                                  <p:childTnLst>
                                    <p:set>
                                      <p:cBhvr>
                                        <p:cTn id="100" dur="1" fill="hold">
                                          <p:stCondLst>
                                            <p:cond delay="0"/>
                                          </p:stCondLst>
                                        </p:cTn>
                                        <p:tgtEl>
                                          <p:spTgt spid="27"/>
                                        </p:tgtEl>
                                        <p:attrNameLst>
                                          <p:attrName>style.visibility</p:attrName>
                                        </p:attrNameLst>
                                      </p:cBhvr>
                                      <p:to>
                                        <p:strVal val="visible"/>
                                      </p:to>
                                    </p:set>
                                    <p:anim calcmode="lin" valueType="num">
                                      <p:cBhvr additive="base">
                                        <p:cTn id="101" dur="550" decel="100000" fill="hold"/>
                                        <p:tgtEl>
                                          <p:spTgt spid="27"/>
                                        </p:tgtEl>
                                        <p:attrNameLst>
                                          <p:attrName>ppt_y</p:attrName>
                                        </p:attrNameLst>
                                      </p:cBhvr>
                                      <p:tavLst>
                                        <p:tav tm="0">
                                          <p:val>
                                            <p:strVal val="#ppt_y+0.05"/>
                                          </p:val>
                                        </p:tav>
                                        <p:tav tm="100000">
                                          <p:val>
                                            <p:strVal val="#ppt_y"/>
                                          </p:val>
                                        </p:tav>
                                      </p:tavLst>
                                    </p:anim>
                                    <p:animEffect transition="in" filter="fade">
                                      <p:cBhvr>
                                        <p:cTn id="102" dur="550"/>
                                        <p:tgtEl>
                                          <p:spTgt spid="27"/>
                                        </p:tgtEl>
                                      </p:cBhvr>
                                    </p:animEffect>
                                  </p:childTnLst>
                                </p:cTn>
                              </p:par>
                              <p:par>
                                <p:cTn id="103" presetID="42" presetClass="entr" presetSubtype="0" fill="hold" grpId="0" nodeType="withEffect">
                                  <p:stCondLst>
                                    <p:cond delay="1860"/>
                                  </p:stCondLst>
                                  <p:childTnLst>
                                    <p:set>
                                      <p:cBhvr>
                                        <p:cTn id="104" dur="1" fill="hold">
                                          <p:stCondLst>
                                            <p:cond delay="0"/>
                                          </p:stCondLst>
                                        </p:cTn>
                                        <p:tgtEl>
                                          <p:spTgt spid="28"/>
                                        </p:tgtEl>
                                        <p:attrNameLst>
                                          <p:attrName>style.visibility</p:attrName>
                                        </p:attrNameLst>
                                      </p:cBhvr>
                                      <p:to>
                                        <p:strVal val="visible"/>
                                      </p:to>
                                    </p:set>
                                    <p:anim calcmode="lin" valueType="num">
                                      <p:cBhvr additive="base">
                                        <p:cTn id="105" dur="550" decel="100000" fill="hold"/>
                                        <p:tgtEl>
                                          <p:spTgt spid="28"/>
                                        </p:tgtEl>
                                        <p:attrNameLst>
                                          <p:attrName>ppt_y</p:attrName>
                                        </p:attrNameLst>
                                      </p:cBhvr>
                                      <p:tavLst>
                                        <p:tav tm="0">
                                          <p:val>
                                            <p:strVal val="#ppt_y+0.05"/>
                                          </p:val>
                                        </p:tav>
                                        <p:tav tm="100000">
                                          <p:val>
                                            <p:strVal val="#ppt_y"/>
                                          </p:val>
                                        </p:tav>
                                      </p:tavLst>
                                    </p:anim>
                                    <p:animEffect transition="in" filter="fade">
                                      <p:cBhvr>
                                        <p:cTn id="106" dur="550"/>
                                        <p:tgtEl>
                                          <p:spTgt spid="28"/>
                                        </p:tgtEl>
                                      </p:cBhvr>
                                    </p:animEffect>
                                  </p:childTnLst>
                                </p:cTn>
                              </p:par>
                              <p:par>
                                <p:cTn id="107" presetID="42" presetClass="entr" presetSubtype="0" fill="hold" grpId="0" nodeType="withEffect">
                                  <p:stCondLst>
                                    <p:cond delay="1975"/>
                                  </p:stCondLst>
                                  <p:childTnLst>
                                    <p:set>
                                      <p:cBhvr>
                                        <p:cTn id="108" dur="1" fill="hold">
                                          <p:stCondLst>
                                            <p:cond delay="0"/>
                                          </p:stCondLst>
                                        </p:cTn>
                                        <p:tgtEl>
                                          <p:spTgt spid="32"/>
                                        </p:tgtEl>
                                        <p:attrNameLst>
                                          <p:attrName>style.visibility</p:attrName>
                                        </p:attrNameLst>
                                      </p:cBhvr>
                                      <p:to>
                                        <p:strVal val="visible"/>
                                      </p:to>
                                    </p:set>
                                    <p:anim calcmode="lin" valueType="num">
                                      <p:cBhvr additive="base">
                                        <p:cTn id="109" dur="550" decel="100000" fill="hold"/>
                                        <p:tgtEl>
                                          <p:spTgt spid="32"/>
                                        </p:tgtEl>
                                        <p:attrNameLst>
                                          <p:attrName>ppt_y</p:attrName>
                                        </p:attrNameLst>
                                      </p:cBhvr>
                                      <p:tavLst>
                                        <p:tav tm="0">
                                          <p:val>
                                            <p:strVal val="#ppt_y+0.05"/>
                                          </p:val>
                                        </p:tav>
                                        <p:tav tm="100000">
                                          <p:val>
                                            <p:strVal val="#ppt_y"/>
                                          </p:val>
                                        </p:tav>
                                      </p:tavLst>
                                    </p:anim>
                                    <p:animEffect transition="in" filter="fade">
                                      <p:cBhvr>
                                        <p:cTn id="110" dur="550"/>
                                        <p:tgtEl>
                                          <p:spTgt spid="32"/>
                                        </p:tgtEl>
                                      </p:cBhvr>
                                    </p:animEffect>
                                  </p:childTnLst>
                                </p:cTn>
                              </p:par>
                              <p:par>
                                <p:cTn id="111" presetID="42" presetClass="entr" presetSubtype="0" fill="hold" grpId="0" nodeType="withEffect">
                                  <p:stCondLst>
                                    <p:cond delay="1975"/>
                                  </p:stCondLst>
                                  <p:childTnLst>
                                    <p:set>
                                      <p:cBhvr>
                                        <p:cTn id="112" dur="1" fill="hold">
                                          <p:stCondLst>
                                            <p:cond delay="0"/>
                                          </p:stCondLst>
                                        </p:cTn>
                                        <p:tgtEl>
                                          <p:spTgt spid="34"/>
                                        </p:tgtEl>
                                        <p:attrNameLst>
                                          <p:attrName>style.visibility</p:attrName>
                                        </p:attrNameLst>
                                      </p:cBhvr>
                                      <p:to>
                                        <p:strVal val="visible"/>
                                      </p:to>
                                    </p:set>
                                    <p:anim calcmode="lin" valueType="num">
                                      <p:cBhvr additive="base">
                                        <p:cTn id="113" dur="550" decel="100000" fill="hold"/>
                                        <p:tgtEl>
                                          <p:spTgt spid="34"/>
                                        </p:tgtEl>
                                        <p:attrNameLst>
                                          <p:attrName>ppt_y</p:attrName>
                                        </p:attrNameLst>
                                      </p:cBhvr>
                                      <p:tavLst>
                                        <p:tav tm="0">
                                          <p:val>
                                            <p:strVal val="#ppt_y+0.05"/>
                                          </p:val>
                                        </p:tav>
                                        <p:tav tm="100000">
                                          <p:val>
                                            <p:strVal val="#ppt_y"/>
                                          </p:val>
                                        </p:tav>
                                      </p:tavLst>
                                    </p:anim>
                                    <p:animEffect transition="in" filter="fade">
                                      <p:cBhvr>
                                        <p:cTn id="114" dur="550"/>
                                        <p:tgtEl>
                                          <p:spTgt spid="34"/>
                                        </p:tgtEl>
                                      </p:cBhvr>
                                    </p:animEffect>
                                  </p:childTnLst>
                                </p:cTn>
                              </p:par>
                              <p:par>
                                <p:cTn id="115" presetID="42" presetClass="entr" presetSubtype="0" fill="hold" grpId="0" nodeType="withEffect">
                                  <p:stCondLst>
                                    <p:cond delay="1975"/>
                                  </p:stCondLst>
                                  <p:childTnLst>
                                    <p:set>
                                      <p:cBhvr>
                                        <p:cTn id="116" dur="1" fill="hold">
                                          <p:stCondLst>
                                            <p:cond delay="0"/>
                                          </p:stCondLst>
                                        </p:cTn>
                                        <p:tgtEl>
                                          <p:spTgt spid="35"/>
                                        </p:tgtEl>
                                        <p:attrNameLst>
                                          <p:attrName>style.visibility</p:attrName>
                                        </p:attrNameLst>
                                      </p:cBhvr>
                                      <p:to>
                                        <p:strVal val="visible"/>
                                      </p:to>
                                    </p:set>
                                    <p:anim calcmode="lin" valueType="num">
                                      <p:cBhvr additive="base">
                                        <p:cTn id="117" dur="550" decel="100000" fill="hold"/>
                                        <p:tgtEl>
                                          <p:spTgt spid="35"/>
                                        </p:tgtEl>
                                        <p:attrNameLst>
                                          <p:attrName>ppt_y</p:attrName>
                                        </p:attrNameLst>
                                      </p:cBhvr>
                                      <p:tavLst>
                                        <p:tav tm="0">
                                          <p:val>
                                            <p:strVal val="#ppt_y+0.05"/>
                                          </p:val>
                                        </p:tav>
                                        <p:tav tm="100000">
                                          <p:val>
                                            <p:strVal val="#ppt_y"/>
                                          </p:val>
                                        </p:tav>
                                      </p:tavLst>
                                    </p:anim>
                                    <p:animEffect transition="in" filter="fade">
                                      <p:cBhvr>
                                        <p:cTn id="118" dur="550"/>
                                        <p:tgtEl>
                                          <p:spTgt spid="35"/>
                                        </p:tgtEl>
                                      </p:cBhvr>
                                    </p:animEffect>
                                  </p:childTnLst>
                                </p:cTn>
                              </p:par>
                              <p:par>
                                <p:cTn id="119" presetID="42" presetClass="entr" presetSubtype="0" fill="hold" grpId="0" nodeType="withEffect">
                                  <p:stCondLst>
                                    <p:cond delay="1975"/>
                                  </p:stCondLst>
                                  <p:childTnLst>
                                    <p:set>
                                      <p:cBhvr>
                                        <p:cTn id="120" dur="1" fill="hold">
                                          <p:stCondLst>
                                            <p:cond delay="0"/>
                                          </p:stCondLst>
                                        </p:cTn>
                                        <p:tgtEl>
                                          <p:spTgt spid="36"/>
                                        </p:tgtEl>
                                        <p:attrNameLst>
                                          <p:attrName>style.visibility</p:attrName>
                                        </p:attrNameLst>
                                      </p:cBhvr>
                                      <p:to>
                                        <p:strVal val="visible"/>
                                      </p:to>
                                    </p:set>
                                    <p:anim calcmode="lin" valueType="num">
                                      <p:cBhvr additive="base">
                                        <p:cTn id="121" dur="550" decel="100000" fill="hold"/>
                                        <p:tgtEl>
                                          <p:spTgt spid="36"/>
                                        </p:tgtEl>
                                        <p:attrNameLst>
                                          <p:attrName>ppt_y</p:attrName>
                                        </p:attrNameLst>
                                      </p:cBhvr>
                                      <p:tavLst>
                                        <p:tav tm="0">
                                          <p:val>
                                            <p:strVal val="#ppt_y+0.05"/>
                                          </p:val>
                                        </p:tav>
                                        <p:tav tm="100000">
                                          <p:val>
                                            <p:strVal val="#ppt_y"/>
                                          </p:val>
                                        </p:tav>
                                      </p:tavLst>
                                    </p:anim>
                                    <p:animEffect transition="in" filter="fade">
                                      <p:cBhvr>
                                        <p:cTn id="122" dur="550"/>
                                        <p:tgtEl>
                                          <p:spTgt spid="36"/>
                                        </p:tgtEl>
                                      </p:cBhvr>
                                    </p:animEffect>
                                  </p:childTnLst>
                                </p:cTn>
                              </p:par>
                              <p:par>
                                <p:cTn id="123" presetID="42" presetClass="entr" presetSubtype="0" fill="hold" grpId="0" nodeType="withEffect">
                                  <p:stCondLst>
                                    <p:cond delay="2090"/>
                                  </p:stCondLst>
                                  <p:childTnLst>
                                    <p:set>
                                      <p:cBhvr>
                                        <p:cTn id="124" dur="1" fill="hold">
                                          <p:stCondLst>
                                            <p:cond delay="0"/>
                                          </p:stCondLst>
                                        </p:cTn>
                                        <p:tgtEl>
                                          <p:spTgt spid="33"/>
                                        </p:tgtEl>
                                        <p:attrNameLst>
                                          <p:attrName>style.visibility</p:attrName>
                                        </p:attrNameLst>
                                      </p:cBhvr>
                                      <p:to>
                                        <p:strVal val="visible"/>
                                      </p:to>
                                    </p:set>
                                    <p:anim calcmode="lin" valueType="num">
                                      <p:cBhvr additive="base">
                                        <p:cTn id="125" dur="550" decel="100000" fill="hold"/>
                                        <p:tgtEl>
                                          <p:spTgt spid="33"/>
                                        </p:tgtEl>
                                        <p:attrNameLst>
                                          <p:attrName>ppt_y</p:attrName>
                                        </p:attrNameLst>
                                      </p:cBhvr>
                                      <p:tavLst>
                                        <p:tav tm="0">
                                          <p:val>
                                            <p:strVal val="#ppt_y+0.05"/>
                                          </p:val>
                                        </p:tav>
                                        <p:tav tm="100000">
                                          <p:val>
                                            <p:strVal val="#ppt_y"/>
                                          </p:val>
                                        </p:tav>
                                      </p:tavLst>
                                    </p:anim>
                                    <p:animEffect transition="in" filter="fade">
                                      <p:cBhvr>
                                        <p:cTn id="126" dur="550"/>
                                        <p:tgtEl>
                                          <p:spTgt spid="33"/>
                                        </p:tgtEl>
                                      </p:cBhvr>
                                    </p:animEffect>
                                  </p:childTnLst>
                                </p:cTn>
                              </p:par>
                              <p:par>
                                <p:cTn id="127" presetID="42" presetClass="entr" presetSubtype="0" fill="hold" grpId="0" nodeType="withEffect">
                                  <p:stCondLst>
                                    <p:cond delay="2205"/>
                                  </p:stCondLst>
                                  <p:childTnLst>
                                    <p:set>
                                      <p:cBhvr>
                                        <p:cTn id="128" dur="1" fill="hold">
                                          <p:stCondLst>
                                            <p:cond delay="0"/>
                                          </p:stCondLst>
                                        </p:cTn>
                                        <p:tgtEl>
                                          <p:spTgt spid="37"/>
                                        </p:tgtEl>
                                        <p:attrNameLst>
                                          <p:attrName>style.visibility</p:attrName>
                                        </p:attrNameLst>
                                      </p:cBhvr>
                                      <p:to>
                                        <p:strVal val="visible"/>
                                      </p:to>
                                    </p:set>
                                    <p:anim calcmode="lin" valueType="num">
                                      <p:cBhvr additive="base">
                                        <p:cTn id="129" dur="550" decel="100000" fill="hold"/>
                                        <p:tgtEl>
                                          <p:spTgt spid="37"/>
                                        </p:tgtEl>
                                        <p:attrNameLst>
                                          <p:attrName>ppt_y</p:attrName>
                                        </p:attrNameLst>
                                      </p:cBhvr>
                                      <p:tavLst>
                                        <p:tav tm="0">
                                          <p:val>
                                            <p:strVal val="#ppt_y+0.05"/>
                                          </p:val>
                                        </p:tav>
                                        <p:tav tm="100000">
                                          <p:val>
                                            <p:strVal val="#ppt_y"/>
                                          </p:val>
                                        </p:tav>
                                      </p:tavLst>
                                    </p:anim>
                                    <p:animEffect transition="in" filter="fade">
                                      <p:cBhvr>
                                        <p:cTn id="130" dur="550"/>
                                        <p:tgtEl>
                                          <p:spTgt spid="37"/>
                                        </p:tgtEl>
                                      </p:cBhvr>
                                    </p:animEffect>
                                  </p:childTnLst>
                                </p:cTn>
                              </p:par>
                              <p:par>
                                <p:cTn id="131" presetID="42" presetClass="entr" presetSubtype="0" fill="hold" grpId="0" nodeType="withEffect">
                                  <p:stCondLst>
                                    <p:cond delay="2320"/>
                                  </p:stCondLst>
                                  <p:childTnLst>
                                    <p:set>
                                      <p:cBhvr>
                                        <p:cTn id="132" dur="1" fill="hold">
                                          <p:stCondLst>
                                            <p:cond delay="0"/>
                                          </p:stCondLst>
                                        </p:cTn>
                                        <p:tgtEl>
                                          <p:spTgt spid="38"/>
                                        </p:tgtEl>
                                        <p:attrNameLst>
                                          <p:attrName>style.visibility</p:attrName>
                                        </p:attrNameLst>
                                      </p:cBhvr>
                                      <p:to>
                                        <p:strVal val="visible"/>
                                      </p:to>
                                    </p:set>
                                    <p:anim calcmode="lin" valueType="num">
                                      <p:cBhvr additive="base">
                                        <p:cTn id="133" dur="550" decel="100000" fill="hold"/>
                                        <p:tgtEl>
                                          <p:spTgt spid="38"/>
                                        </p:tgtEl>
                                        <p:attrNameLst>
                                          <p:attrName>ppt_y</p:attrName>
                                        </p:attrNameLst>
                                      </p:cBhvr>
                                      <p:tavLst>
                                        <p:tav tm="0">
                                          <p:val>
                                            <p:strVal val="#ppt_y+0.05"/>
                                          </p:val>
                                        </p:tav>
                                        <p:tav tm="100000">
                                          <p:val>
                                            <p:strVal val="#ppt_y"/>
                                          </p:val>
                                        </p:tav>
                                      </p:tavLst>
                                    </p:anim>
                                    <p:animEffect transition="in" filter="fade">
                                      <p:cBhvr>
                                        <p:cTn id="134" dur="5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5" grpId="0" animBg="1"/>
      <p:bldP spid="4" grpId="0" animBg="1"/>
      <p:bldP spid="6" grpId="0" animBg="1"/>
      <p:bldP spid="8" grpId="0" animBg="1"/>
      <p:bldP spid="10" grpId="0" animBg="1"/>
      <p:bldP spid="7" grpId="0" animBg="1"/>
      <p:bldP spid="9" grpId="0" animBg="1"/>
      <p:bldP spid="11" grpId="0" animBg="1"/>
      <p:bldP spid="12" grpId="0" animBg="1"/>
      <p:bldP spid="13" grpId="0" animBg="1"/>
      <p:bldP spid="14" grpId="0" animBg="1"/>
      <p:bldP spid="15" grpId="0" animBg="1"/>
      <p:bldP spid="17" grpId="0" animBg="1"/>
      <p:bldP spid="18" grpId="0" animBg="1"/>
      <p:bldP spid="1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2" grpId="0" animBg="1"/>
      <p:bldP spid="34" grpId="0" animBg="1"/>
      <p:bldP spid="35" grpId="0" animBg="1"/>
      <p:bldP spid="36" grpId="0" animBg="1"/>
      <p:bldP spid="33" grpId="0" animBg="1"/>
      <p:bldP spid="37" grpId="0" animBg="1"/>
      <p:bldP spid="38"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0">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t"/>
          <a:lstStyle/>
          <a:p>
            <a:pPr algn="l" indent="0" marL="0">
              <a:buNone/>
            </a:pPr>
            <a:r>
              <a:rPr lang="en-US" sz="2600" b="1" dirty="0">
                <a:solidFill>
                  <a:schemeClr val="accent1"/>
                </a:solidFill>
              </a:rPr>
              <a:t>Задержка информации съедает окно реакции</a:t>
            </a:r>
            <a:endParaRPr lang="en-US" sz="2600" dirty="0"/>
          </a:p>
        </p:txBody>
      </p:sp>
      <p:sp>
        <p:nvSpPr>
          <p:cNvPr id="3" name="Text 0"/>
          <p:cNvSpPr/>
          <p:nvPr>
            <p:ph idx="101" type="body" hasCustomPrompt="1"/>
          </p:nvPr>
        </p:nvSpPr>
        <p:spPr>
          <a:xfrm>
            <a:off x="548640" y="1024128"/>
            <a:ext cx="11064240" cy="411480"/>
          </a:xfrm>
          <a:prstGeom prst="rect">
            <a:avLst/>
          </a:prstGeom>
          <a:noFill/>
          <a:ln/>
        </p:spPr>
        <p:txBody>
          <a:bodyPr wrap="square" lIns="0" tIns="0" rIns="0" bIns="0" rtlCol="0" anchor="t"/>
          <a:lstStyle/>
          <a:p>
            <a:pPr indent="0" marL="0">
              <a:buNone/>
            </a:pPr>
            <a:r>
              <a:rPr lang="en-US" sz="1500" dirty="0">
                <a:solidFill>
                  <a:schemeClr val="accent5"/>
                </a:solidFill>
              </a:rPr>
              <a:t>Окно реакции = дни до выпуска − задержка информации − срок поставки. Сегодня 35 − 10 − 30 = −5 дней</a:t>
            </a:r>
            <a:endParaRPr lang="en-US" sz="1500" dirty="0"/>
          </a:p>
        </p:txBody>
      </p:sp>
      <p:sp>
        <p:nvSpPr>
          <p:cNvPr id="4" name="Shape 2"/>
          <p:cNvSpPr/>
          <p:nvPr/>
        </p:nvSpPr>
        <p:spPr>
          <a:xfrm>
            <a:off x="9989820" y="1783080"/>
            <a:ext cx="0" cy="2743200"/>
          </a:xfrm>
          <a:prstGeom prst="line">
            <a:avLst/>
          </a:prstGeom>
          <a:noFill/>
          <a:ln w="15875">
            <a:solidFill>
              <a:srgbClr val="3D434A"/>
            </a:solidFill>
            <a:prstDash val="dash"/>
          </a:ln>
        </p:spPr>
        <p:txBody>
          <a:bodyPr/>
          <a:p/>
        </p:txBody>
      </p:sp>
      <p:sp>
        <p:nvSpPr>
          <p:cNvPr id="5" name="Text 3"/>
          <p:cNvSpPr txBox="1"/>
          <p:nvPr/>
        </p:nvSpPr>
        <p:spPr>
          <a:xfrm>
            <a:off x="9075420" y="1508760"/>
            <a:ext cx="1828800" cy="274320"/>
          </a:xfrm>
          <a:prstGeom prst="rect">
            <a:avLst/>
          </a:prstGeom>
          <a:noFill/>
          <a:ln/>
        </p:spPr>
        <p:txBody>
          <a:bodyPr wrap="square" lIns="0" tIns="0" rIns="0" bIns="0" rtlCol="0" anchor="t"/>
          <a:lstStyle/>
          <a:p>
            <a:pPr algn="ctr" indent="0" marL="0">
              <a:buNone/>
            </a:pPr>
            <a:r>
              <a:rPr lang="en-US" sz="1200" b="1" dirty="0">
                <a:solidFill>
                  <a:schemeClr val="tx1"/>
                </a:solidFill>
              </a:rPr>
              <a:t>Дата выпуска</a:t>
            </a:r>
            <a:endParaRPr lang="en-US" sz="1200" dirty="0"/>
          </a:p>
        </p:txBody>
      </p:sp>
      <p:sp>
        <p:nvSpPr>
          <p:cNvPr id="6" name="Text 4"/>
          <p:cNvSpPr txBox="1"/>
          <p:nvPr/>
        </p:nvSpPr>
        <p:spPr>
          <a:xfrm>
            <a:off x="548640" y="2148840"/>
            <a:ext cx="1828800" cy="640080"/>
          </a:xfrm>
          <a:prstGeom prst="rect">
            <a:avLst/>
          </a:prstGeom>
          <a:noFill/>
          <a:ln/>
        </p:spPr>
        <p:txBody>
          <a:bodyPr wrap="square" lIns="0" tIns="0" rIns="0" bIns="0" rtlCol="0" anchor="ctr"/>
          <a:lstStyle/>
          <a:p>
            <a:pPr algn="l" indent="0" marL="0">
              <a:buNone/>
            </a:pPr>
            <a:r>
              <a:rPr lang="en-US" sz="1600" b="1" dirty="0">
                <a:solidFill>
                  <a:schemeClr val="accent1"/>
                </a:solidFill>
                <a:latin typeface="Cambria" pitchFamily="34" charset="0"/>
                <a:ea typeface="Cambria" pitchFamily="34" charset="-122"/>
                <a:cs typeface="Cambria" pitchFamily="34" charset="-120"/>
              </a:rPr>
              <a:t>Сегодня</a:t>
            </a:r>
            <a:endParaRPr lang="en-US" sz="1600" dirty="0"/>
          </a:p>
        </p:txBody>
      </p:sp>
      <p:sp>
        <p:nvSpPr>
          <p:cNvPr id="7" name="!!Задержка"/>
          <p:cNvSpPr/>
          <p:nvPr/>
        </p:nvSpPr>
        <p:spPr>
          <a:xfrm>
            <a:off x="2468880" y="2148840"/>
            <a:ext cx="2148840" cy="640080"/>
          </a:xfrm>
          <a:prstGeom prst="rect">
            <a:avLst/>
          </a:prstGeom>
          <a:solidFill>
            <a:schemeClr val="accent5"/>
          </a:solidFill>
          <a:ln w="12700">
            <a:solidFill>
              <a:schemeClr val="accent5"/>
            </a:solidFill>
            <a:prstDash val="solid"/>
          </a:ln>
        </p:spPr>
        <p:txBody>
          <a:bodyPr/>
          <a:p/>
        </p:txBody>
      </p:sp>
      <p:sp>
        <p:nvSpPr>
          <p:cNvPr id="8" name="!!Задержка подпись"/>
          <p:cNvSpPr txBox="1"/>
          <p:nvPr/>
        </p:nvSpPr>
        <p:spPr>
          <a:xfrm>
            <a:off x="2468880" y="2148840"/>
            <a:ext cx="2148840" cy="640080"/>
          </a:xfrm>
          <a:prstGeom prst="rect">
            <a:avLst/>
          </a:prstGeom>
          <a:noFill/>
          <a:ln/>
        </p:spPr>
        <p:txBody>
          <a:bodyPr wrap="square" lIns="0" tIns="0" rIns="0" bIns="0" rtlCol="0" anchor="ctr"/>
          <a:lstStyle/>
          <a:p>
            <a:pPr algn="ctr" indent="0" marL="0">
              <a:buNone/>
            </a:pPr>
            <a:r>
              <a:rPr lang="en-US" sz="1200" b="1" dirty="0">
                <a:solidFill>
                  <a:schemeClr val="bg1"/>
                </a:solidFill>
              </a:rPr>
              <a:t>10 дн.</a:t>
            </a:r>
            <a:endParaRPr lang="en-US" sz="1200" dirty="0"/>
          </a:p>
        </p:txBody>
      </p:sp>
      <p:sp>
        <p:nvSpPr>
          <p:cNvPr id="9" name="!!Срок верх"/>
          <p:cNvSpPr/>
          <p:nvPr/>
        </p:nvSpPr>
        <p:spPr>
          <a:xfrm>
            <a:off x="4617720" y="2148840"/>
            <a:ext cx="5372100" cy="640080"/>
          </a:xfrm>
          <a:prstGeom prst="rect">
            <a:avLst/>
          </a:prstGeom>
          <a:solidFill>
            <a:schemeClr val="accent1"/>
          </a:solidFill>
          <a:ln w="12700">
            <a:solidFill>
              <a:schemeClr val="accent1"/>
            </a:solidFill>
            <a:prstDash val="solid"/>
          </a:ln>
        </p:spPr>
        <p:txBody>
          <a:bodyPr/>
          <a:p/>
        </p:txBody>
      </p:sp>
      <p:sp>
        <p:nvSpPr>
          <p:cNvPr id="10" name="!!Срок верх подпись"/>
          <p:cNvSpPr txBox="1"/>
          <p:nvPr/>
        </p:nvSpPr>
        <p:spPr>
          <a:xfrm>
            <a:off x="4617720" y="2148840"/>
            <a:ext cx="6446520" cy="640080"/>
          </a:xfrm>
          <a:prstGeom prst="rect">
            <a:avLst/>
          </a:prstGeom>
          <a:noFill/>
          <a:ln/>
        </p:spPr>
        <p:txBody>
          <a:bodyPr wrap="square" lIns="0" tIns="0" rIns="0" bIns="0" rtlCol="0" anchor="ctr"/>
          <a:lstStyle/>
          <a:p>
            <a:pPr algn="ctr" indent="0" marL="0">
              <a:buNone/>
            </a:pPr>
            <a:r>
              <a:rPr lang="en-US" sz="1300" b="1" dirty="0">
                <a:solidFill>
                  <a:schemeClr val="bg1"/>
                </a:solidFill>
              </a:rPr>
              <a:t>Срок поставки материала 30 дней</a:t>
            </a:r>
            <a:endParaRPr lang="en-US" sz="1300" dirty="0"/>
          </a:p>
        </p:txBody>
      </p:sp>
      <p:sp>
        <p:nvSpPr>
          <p:cNvPr id="11" name="!!Дефицит верх"/>
          <p:cNvSpPr/>
          <p:nvPr/>
        </p:nvSpPr>
        <p:spPr>
          <a:xfrm>
            <a:off x="9989820" y="2148840"/>
            <a:ext cx="1074420" cy="640080"/>
          </a:xfrm>
          <a:prstGeom prst="rect">
            <a:avLst/>
          </a:prstGeom>
          <a:solidFill>
            <a:schemeClr val="accent2"/>
          </a:solidFill>
          <a:ln w="12700">
            <a:solidFill>
              <a:schemeClr val="accent2"/>
            </a:solidFill>
            <a:prstDash val="solid"/>
          </a:ln>
        </p:spPr>
        <p:txBody>
          <a:bodyPr/>
          <a:p/>
        </p:txBody>
      </p:sp>
      <p:sp>
        <p:nvSpPr>
          <p:cNvPr id="12" name="!!Дефицит верх подпись"/>
          <p:cNvSpPr txBox="1"/>
          <p:nvPr/>
        </p:nvSpPr>
        <p:spPr>
          <a:xfrm>
            <a:off x="10099548" y="2862072"/>
            <a:ext cx="2194560" cy="274320"/>
          </a:xfrm>
          <a:prstGeom prst="rect">
            <a:avLst/>
          </a:prstGeom>
          <a:noFill/>
          <a:ln/>
        </p:spPr>
        <p:txBody>
          <a:bodyPr wrap="square" lIns="0" tIns="0" rIns="0" bIns="0" rtlCol="0" anchor="t"/>
          <a:lstStyle/>
          <a:p>
            <a:pPr algn="l" indent="0" marL="0">
              <a:buNone/>
            </a:pPr>
            <a:r>
              <a:rPr lang="en-US" sz="1200" b="1" dirty="0">
                <a:solidFill>
                  <a:schemeClr val="accent2"/>
                </a:solidFill>
              </a:rPr>
              <a:t>Не хватает 5 дней</a:t>
            </a:r>
            <a:endParaRPr lang="en-US" sz="1200" dirty="0"/>
          </a:p>
        </p:txBody>
      </p:sp>
      <p:sp>
        <p:nvSpPr>
          <p:cNvPr id="13" name="Text 11"/>
          <p:cNvSpPr txBox="1"/>
          <p:nvPr/>
        </p:nvSpPr>
        <p:spPr>
          <a:xfrm>
            <a:off x="548640" y="3429000"/>
            <a:ext cx="1828800" cy="640080"/>
          </a:xfrm>
          <a:prstGeom prst="rect">
            <a:avLst/>
          </a:prstGeom>
          <a:noFill/>
          <a:ln/>
        </p:spPr>
        <p:txBody>
          <a:bodyPr wrap="square" lIns="0" tIns="0" rIns="0" bIns="0" rtlCol="0" anchor="ctr"/>
          <a:lstStyle/>
          <a:p>
            <a:pPr algn="l" indent="0" marL="0">
              <a:buNone/>
            </a:pPr>
            <a:r>
              <a:rPr lang="en-US" sz="1600" b="1" dirty="0">
                <a:solidFill>
                  <a:schemeClr val="accent1"/>
                </a:solidFill>
                <a:latin typeface="Cambria" pitchFamily="34" charset="0"/>
                <a:ea typeface="Cambria" pitchFamily="34" charset="-122"/>
                <a:cs typeface="Cambria" pitchFamily="34" charset="-120"/>
              </a:rPr>
              <a:t>С общим планом</a:t>
            </a:r>
            <a:endParaRPr lang="en-US" sz="1600" dirty="0"/>
          </a:p>
        </p:txBody>
      </p:sp>
      <p:sp>
        <p:nvSpPr>
          <p:cNvPr id="14" name="!!Задержка план"/>
          <p:cNvSpPr/>
          <p:nvPr/>
        </p:nvSpPr>
        <p:spPr>
          <a:xfrm>
            <a:off x="2468880" y="3429000"/>
            <a:ext cx="429768" cy="640080"/>
          </a:xfrm>
          <a:prstGeom prst="rect">
            <a:avLst/>
          </a:prstGeom>
          <a:solidFill>
            <a:schemeClr val="accent5"/>
          </a:solidFill>
          <a:ln w="12700">
            <a:solidFill>
              <a:schemeClr val="accent5"/>
            </a:solidFill>
            <a:prstDash val="solid"/>
          </a:ln>
        </p:spPr>
        <p:txBody>
          <a:bodyPr/>
          <a:p/>
        </p:txBody>
      </p:sp>
      <p:sp>
        <p:nvSpPr>
          <p:cNvPr id="15" name="!!Задержка план подпись"/>
          <p:cNvSpPr txBox="1"/>
          <p:nvPr/>
        </p:nvSpPr>
        <p:spPr>
          <a:xfrm>
            <a:off x="2468880" y="3429000"/>
            <a:ext cx="429768" cy="640080"/>
          </a:xfrm>
          <a:prstGeom prst="rect">
            <a:avLst/>
          </a:prstGeom>
          <a:noFill/>
          <a:ln/>
        </p:spPr>
        <p:txBody>
          <a:bodyPr wrap="square" lIns="0" tIns="0" rIns="0" bIns="0" rtlCol="0" anchor="ctr"/>
          <a:lstStyle/>
          <a:p>
            <a:pPr algn="ctr" indent="0" marL="0">
              <a:buNone/>
            </a:pPr>
            <a:r>
              <a:rPr lang="en-US" sz="1100" b="1" dirty="0">
                <a:solidFill>
                  <a:schemeClr val="bg1"/>
                </a:solidFill>
              </a:rPr>
              <a:t>2</a:t>
            </a:r>
            <a:endParaRPr lang="en-US" sz="1100" dirty="0"/>
          </a:p>
        </p:txBody>
      </p:sp>
      <p:sp>
        <p:nvSpPr>
          <p:cNvPr id="16" name="!!Срок план"/>
          <p:cNvSpPr/>
          <p:nvPr/>
        </p:nvSpPr>
        <p:spPr>
          <a:xfrm>
            <a:off x="2898648" y="3429000"/>
            <a:ext cx="6446520" cy="640080"/>
          </a:xfrm>
          <a:prstGeom prst="rect">
            <a:avLst/>
          </a:prstGeom>
          <a:solidFill>
            <a:schemeClr val="accent1"/>
          </a:solidFill>
          <a:ln w="12700">
            <a:solidFill>
              <a:schemeClr val="accent1"/>
            </a:solidFill>
            <a:prstDash val="solid"/>
          </a:ln>
        </p:spPr>
        <p:txBody>
          <a:bodyPr/>
          <a:p/>
        </p:txBody>
      </p:sp>
      <p:sp>
        <p:nvSpPr>
          <p:cNvPr id="17" name="!!Срок план подпись"/>
          <p:cNvSpPr txBox="1"/>
          <p:nvPr/>
        </p:nvSpPr>
        <p:spPr>
          <a:xfrm>
            <a:off x="2898648" y="3429000"/>
            <a:ext cx="6446520" cy="640080"/>
          </a:xfrm>
          <a:prstGeom prst="rect">
            <a:avLst/>
          </a:prstGeom>
          <a:noFill/>
          <a:ln/>
        </p:spPr>
        <p:txBody>
          <a:bodyPr wrap="square" lIns="0" tIns="0" rIns="0" bIns="0" rtlCol="0" anchor="ctr"/>
          <a:lstStyle/>
          <a:p>
            <a:pPr algn="ctr" indent="0" marL="0">
              <a:buNone/>
            </a:pPr>
            <a:r>
              <a:rPr lang="en-US" sz="1300" b="1" dirty="0">
                <a:solidFill>
                  <a:schemeClr val="bg1"/>
                </a:solidFill>
              </a:rPr>
              <a:t>Срок поставки материала 30 дней</a:t>
            </a:r>
            <a:endParaRPr lang="en-US" sz="1300" dirty="0"/>
          </a:p>
        </p:txBody>
      </p:sp>
      <p:sp>
        <p:nvSpPr>
          <p:cNvPr id="18" name="!!Хвост план"/>
          <p:cNvSpPr/>
          <p:nvPr/>
        </p:nvSpPr>
        <p:spPr>
          <a:xfrm>
            <a:off x="9345168" y="3429000"/>
            <a:ext cx="644652" cy="640080"/>
          </a:xfrm>
          <a:prstGeom prst="rect">
            <a:avLst/>
          </a:prstGeom>
          <a:solidFill>
            <a:srgbClr val="0E6B52"/>
          </a:solidFill>
          <a:ln w="12700">
            <a:noFill/>
            <a:prstDash val="solid"/>
          </a:ln>
        </p:spPr>
        <p:txBody>
          <a:bodyPr/>
          <a:p/>
        </p:txBody>
      </p:sp>
      <p:sp>
        <p:nvSpPr>
          <p:cNvPr id="19" name="!!Хвост план подпись"/>
          <p:cNvSpPr txBox="1"/>
          <p:nvPr/>
        </p:nvSpPr>
        <p:spPr>
          <a:xfrm>
            <a:off x="7882127" y="4142232"/>
            <a:ext cx="2011680" cy="274320"/>
          </a:xfrm>
          <a:prstGeom prst="rect">
            <a:avLst/>
          </a:prstGeom>
          <a:noFill/>
          <a:ln/>
        </p:spPr>
        <p:txBody>
          <a:bodyPr wrap="square" lIns="0" tIns="0" rIns="0" bIns="0" rtlCol="0" anchor="t"/>
          <a:lstStyle/>
          <a:p>
            <a:pPr algn="r" indent="0" marL="0">
              <a:buNone/>
            </a:pPr>
            <a:r>
              <a:rPr lang="en-US" sz="1200" b="1" dirty="0">
                <a:solidFill>
                  <a:srgbClr val="0E6B52"/>
                </a:solidFill>
              </a:rPr>
              <a:t>В резерве 3 дня</a:t>
            </a:r>
            <a:endParaRPr lang="en-US" sz="1200" dirty="0"/>
          </a:p>
        </p:txBody>
      </p:sp>
      <p:sp>
        <p:nvSpPr>
          <p:cNvPr id="20" name="Shape 18"/>
          <p:cNvSpPr/>
          <p:nvPr/>
        </p:nvSpPr>
        <p:spPr>
          <a:xfrm>
            <a:off x="2468880" y="4572000"/>
            <a:ext cx="8595360" cy="0"/>
          </a:xfrm>
          <a:prstGeom prst="line">
            <a:avLst/>
          </a:prstGeom>
          <a:noFill/>
          <a:ln w="9525">
            <a:solidFill>
              <a:srgbClr val="7A8088"/>
            </a:solidFill>
            <a:prstDash val="solid"/>
          </a:ln>
        </p:spPr>
        <p:txBody>
          <a:bodyPr/>
          <a:p/>
        </p:txBody>
      </p:sp>
      <p:sp>
        <p:nvSpPr>
          <p:cNvPr id="21" name="Text 19"/>
          <p:cNvSpPr txBox="1"/>
          <p:nvPr/>
        </p:nvSpPr>
        <p:spPr>
          <a:xfrm>
            <a:off x="2194560" y="4617720"/>
            <a:ext cx="548640" cy="274320"/>
          </a:xfrm>
          <a:prstGeom prst="rect">
            <a:avLst/>
          </a:prstGeom>
          <a:noFill/>
          <a:ln/>
        </p:spPr>
        <p:txBody>
          <a:bodyPr wrap="square" lIns="0" tIns="0" rIns="0" bIns="0" rtlCol="0" anchor="t"/>
          <a:lstStyle/>
          <a:p>
            <a:pPr algn="ctr" indent="0" marL="0">
              <a:buNone/>
            </a:pPr>
            <a:r>
              <a:rPr lang="en-US" sz="1100" dirty="0">
                <a:solidFill>
                  <a:schemeClr val="accent5"/>
                </a:solidFill>
              </a:rPr>
              <a:t>0</a:t>
            </a:r>
            <a:endParaRPr lang="en-US" sz="1100" dirty="0"/>
          </a:p>
        </p:txBody>
      </p:sp>
      <p:sp>
        <p:nvSpPr>
          <p:cNvPr id="22" name="Text 20"/>
          <p:cNvSpPr txBox="1"/>
          <p:nvPr/>
        </p:nvSpPr>
        <p:spPr>
          <a:xfrm>
            <a:off x="4343400" y="4617720"/>
            <a:ext cx="548640" cy="274320"/>
          </a:xfrm>
          <a:prstGeom prst="rect">
            <a:avLst/>
          </a:prstGeom>
          <a:noFill/>
          <a:ln/>
        </p:spPr>
        <p:txBody>
          <a:bodyPr wrap="square" lIns="0" tIns="0" rIns="0" bIns="0" rtlCol="0" anchor="t"/>
          <a:lstStyle/>
          <a:p>
            <a:pPr algn="ctr" indent="0" marL="0">
              <a:buNone/>
            </a:pPr>
            <a:r>
              <a:rPr lang="en-US" sz="1100" dirty="0">
                <a:solidFill>
                  <a:schemeClr val="accent5"/>
                </a:solidFill>
              </a:rPr>
              <a:t>10</a:t>
            </a:r>
            <a:endParaRPr lang="en-US" sz="1100" dirty="0"/>
          </a:p>
        </p:txBody>
      </p:sp>
      <p:sp>
        <p:nvSpPr>
          <p:cNvPr id="23" name="Text 21"/>
          <p:cNvSpPr txBox="1"/>
          <p:nvPr/>
        </p:nvSpPr>
        <p:spPr>
          <a:xfrm>
            <a:off x="6492240" y="4617720"/>
            <a:ext cx="548640" cy="274320"/>
          </a:xfrm>
          <a:prstGeom prst="rect">
            <a:avLst/>
          </a:prstGeom>
          <a:noFill/>
          <a:ln/>
        </p:spPr>
        <p:txBody>
          <a:bodyPr wrap="square" lIns="0" tIns="0" rIns="0" bIns="0" rtlCol="0" anchor="t"/>
          <a:lstStyle/>
          <a:p>
            <a:pPr algn="ctr" indent="0" marL="0">
              <a:buNone/>
            </a:pPr>
            <a:r>
              <a:rPr lang="en-US" sz="1100" dirty="0">
                <a:solidFill>
                  <a:schemeClr val="accent5"/>
                </a:solidFill>
              </a:rPr>
              <a:t>20</a:t>
            </a:r>
            <a:endParaRPr lang="en-US" sz="1100" dirty="0"/>
          </a:p>
        </p:txBody>
      </p:sp>
      <p:sp>
        <p:nvSpPr>
          <p:cNvPr id="24" name="Text 22"/>
          <p:cNvSpPr txBox="1"/>
          <p:nvPr/>
        </p:nvSpPr>
        <p:spPr>
          <a:xfrm>
            <a:off x="8641080" y="4617720"/>
            <a:ext cx="548640" cy="274320"/>
          </a:xfrm>
          <a:prstGeom prst="rect">
            <a:avLst/>
          </a:prstGeom>
          <a:noFill/>
          <a:ln/>
        </p:spPr>
        <p:txBody>
          <a:bodyPr wrap="square" lIns="0" tIns="0" rIns="0" bIns="0" rtlCol="0" anchor="t"/>
          <a:lstStyle/>
          <a:p>
            <a:pPr algn="ctr" indent="0" marL="0">
              <a:buNone/>
            </a:pPr>
            <a:r>
              <a:rPr lang="en-US" sz="1100" dirty="0">
                <a:solidFill>
                  <a:schemeClr val="accent5"/>
                </a:solidFill>
              </a:rPr>
              <a:t>30</a:t>
            </a:r>
            <a:endParaRPr lang="en-US" sz="1100" dirty="0"/>
          </a:p>
        </p:txBody>
      </p:sp>
      <p:sp>
        <p:nvSpPr>
          <p:cNvPr id="25" name="Text 23"/>
          <p:cNvSpPr txBox="1"/>
          <p:nvPr/>
        </p:nvSpPr>
        <p:spPr>
          <a:xfrm>
            <a:off x="10789920" y="4617720"/>
            <a:ext cx="548640" cy="274320"/>
          </a:xfrm>
          <a:prstGeom prst="rect">
            <a:avLst/>
          </a:prstGeom>
          <a:noFill/>
          <a:ln/>
        </p:spPr>
        <p:txBody>
          <a:bodyPr wrap="square" lIns="0" tIns="0" rIns="0" bIns="0" rtlCol="0" anchor="t"/>
          <a:lstStyle/>
          <a:p>
            <a:pPr algn="ctr" indent="0" marL="0">
              <a:buNone/>
            </a:pPr>
            <a:r>
              <a:rPr lang="en-US" sz="1100" dirty="0">
                <a:solidFill>
                  <a:schemeClr val="accent5"/>
                </a:solidFill>
              </a:rPr>
              <a:t>40</a:t>
            </a:r>
            <a:endParaRPr lang="en-US" sz="1100" dirty="0"/>
          </a:p>
        </p:txBody>
      </p:sp>
      <p:sp>
        <p:nvSpPr>
          <p:cNvPr id="26" name="Text 24"/>
          <p:cNvSpPr txBox="1"/>
          <p:nvPr/>
        </p:nvSpPr>
        <p:spPr>
          <a:xfrm>
            <a:off x="7863840" y="4864608"/>
            <a:ext cx="3200400" cy="274320"/>
          </a:xfrm>
          <a:prstGeom prst="rect">
            <a:avLst/>
          </a:prstGeom>
          <a:noFill/>
          <a:ln/>
        </p:spPr>
        <p:txBody>
          <a:bodyPr wrap="square" lIns="0" tIns="0" rIns="0" bIns="0" rtlCol="0" anchor="t"/>
          <a:lstStyle/>
          <a:p>
            <a:pPr algn="r" indent="0" marL="0">
              <a:buNone/>
            </a:pPr>
            <a:r>
              <a:rPr lang="en-US" sz="1100" i="1" dirty="0">
                <a:solidFill>
                  <a:schemeClr val="accent5"/>
                </a:solidFill>
              </a:rPr>
              <a:t>календарные дни от изменения спроса</a:t>
            </a:r>
            <a:endParaRPr lang="en-US" sz="1100" dirty="0"/>
          </a:p>
        </p:txBody>
      </p:sp>
      <p:sp>
        <p:nvSpPr>
          <p:cNvPr id="27" name="!!Карточка вывод"/>
          <p:cNvSpPr/>
          <p:nvPr/>
        </p:nvSpPr>
        <p:spPr>
          <a:xfrm>
            <a:off x="548640" y="5303520"/>
            <a:ext cx="5120640" cy="868680"/>
          </a:xfrm>
          <a:prstGeom prst="roundRect">
            <a:avLst>
              <a:gd name="adj" fmla="val 12632"/>
            </a:avLst>
          </a:prstGeom>
          <a:solidFill>
            <a:schemeClr val="accent6"/>
          </a:solidFill>
          <a:ln w="6350">
            <a:solidFill>
              <a:schemeClr val="accent6"/>
            </a:solidFill>
            <a:prstDash val="solid"/>
          </a:ln>
        </p:spPr>
        <p:txBody>
          <a:bodyPr/>
          <a:p/>
        </p:txBody>
      </p:sp>
      <p:sp>
        <p:nvSpPr>
          <p:cNvPr id="28" name="!!Вывод текст"/>
          <p:cNvSpPr txBox="1"/>
          <p:nvPr/>
        </p:nvSpPr>
        <p:spPr>
          <a:xfrm>
            <a:off x="822960" y="5413248"/>
            <a:ext cx="4572000" cy="685800"/>
          </a:xfrm>
          <a:prstGeom prst="rect">
            <a:avLst/>
          </a:prstGeom>
          <a:noFill/>
          <a:ln/>
        </p:spPr>
        <p:txBody>
          <a:bodyPr wrap="square" lIns="0" tIns="0" rIns="0" bIns="0" rtlCol="0" anchor="ctr"/>
          <a:lstStyle/>
          <a:p>
            <a:pPr algn="l" indent="0" marL="0">
              <a:buNone/>
            </a:pPr>
            <a:r>
              <a:rPr lang="en-US" sz="1400" dirty="0">
                <a:solidFill>
                  <a:schemeClr val="accent1"/>
                </a:solidFill>
              </a:rPr>
              <a:t>Срок поставки приказом не сокращается. Задержка новости сокращается одним правилом. Пять дней опоздания закрывают запасом, срочной доставкой или простоем</a:t>
            </a:r>
            <a:endParaRPr lang="en-US" sz="1400" dirty="0"/>
          </a:p>
        </p:txBody>
      </p:sp>
      <p:sp>
        <p:nvSpPr>
          <p:cNvPr id="29" name="!!Плашка модель"/>
          <p:cNvSpPr/>
          <p:nvPr/>
        </p:nvSpPr>
        <p:spPr>
          <a:xfrm>
            <a:off x="9509760" y="1069848"/>
            <a:ext cx="2103120" cy="310896"/>
          </a:xfrm>
          <a:prstGeom prst="roundRect">
            <a:avLst>
              <a:gd name="adj" fmla="val 50000"/>
            </a:avLst>
          </a:prstGeom>
          <a:solidFill>
            <a:schemeClr val="accent4"/>
          </a:solidFill>
          <a:ln w="6350">
            <a:solidFill>
              <a:schemeClr val="accent4"/>
            </a:solidFill>
            <a:prstDash val="solid"/>
          </a:ln>
        </p:spPr>
        <p:txBody>
          <a:bodyPr/>
          <a:p/>
        </p:txBody>
      </p:sp>
      <p:sp>
        <p:nvSpPr>
          <p:cNvPr id="30" name="!!Плашка модель текст"/>
          <p:cNvSpPr txBox="1"/>
          <p:nvPr/>
        </p:nvSpPr>
        <p:spPr>
          <a:xfrm>
            <a:off x="9509760" y="1069848"/>
            <a:ext cx="2103120" cy="310896"/>
          </a:xfrm>
          <a:prstGeom prst="rect">
            <a:avLst/>
          </a:prstGeom>
          <a:noFill/>
          <a:ln/>
        </p:spPr>
        <p:txBody>
          <a:bodyPr wrap="square" lIns="0" tIns="0" rIns="0" bIns="0" rtlCol="0" anchor="ctr"/>
          <a:lstStyle/>
          <a:p>
            <a:pPr algn="ctr" indent="0" marL="0">
              <a:buNone/>
            </a:pPr>
            <a:r>
              <a:rPr lang="en-US" sz="1100" b="1" dirty="0">
                <a:solidFill>
                  <a:schemeClr val="accent1"/>
                </a:solidFill>
              </a:rPr>
              <a:t>Модельный пример</a:t>
            </a:r>
            <a:endParaRPr lang="en-US" sz="1100" dirty="0"/>
          </a:p>
        </p:txBody>
      </p:sp>
      <p:sp>
        <p:nvSpPr>
          <p:cNvPr id="31"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r>
              <a:rPr b="0" lang="en-US"/>
              <a:t>4</a:t>
            </a:r>
            <a:endParaRPr lang="en-US"/>
          </a:p>
        </p:txBody>
      </p:sp>
      <p:sp>
        <p:nvSpPr>
          <p:cNvPr id="32" name="!!Сценарии панель"/>
          <p:cNvSpPr/>
          <p:nvPr/>
        </p:nvSpPr>
        <p:spPr>
          <a:xfrm>
            <a:off x="5852160" y="5303520"/>
            <a:ext cx="5760720" cy="868680"/>
          </a:xfrm>
          <a:prstGeom prst="roundRect">
            <a:avLst>
              <a:gd name="adj" fmla="val 12000"/>
            </a:avLst>
          </a:prstGeom>
          <a:solidFill>
            <a:srgbClr val="FFFFFF"/>
          </a:solidFill>
          <a:ln w="9525">
            <a:solidFill>
              <a:srgbClr val="EBD3D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3" name="!!Сценарии заголовок"/>
          <p:cNvSpPr/>
          <p:nvPr/>
        </p:nvSpPr>
        <p:spPr>
          <a:xfrm>
            <a:off x="6053328" y="5358384"/>
            <a:ext cx="2926080" cy="237744"/>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l"/>
            <a:r>
              <a:rPr sz="800" b="1" spc="150">
                <a:solidFill>
                  <a:srgbClr val="C98BA0"/>
                </a:solidFill>
                <a:latin typeface="Calibri"/>
              </a:rPr>
              <a:t>ЗАДЕРЖКА ПРИ ОБЩЕМ ПЛАНЕ</a:t>
            </a:r>
          </a:p>
        </p:txBody>
      </p:sp>
      <p:sp>
        <p:nvSpPr>
          <p:cNvPr id="34" name="!!Кнопка 0">
            <a:hlinkClick action="ppaction://hlinksldjump" r:id="rId2"/>
          </p:cNvPr>
          <p:cNvSpPr/>
          <p:nvPr/>
        </p:nvSpPr>
        <p:spPr>
          <a:xfrm>
            <a:off x="6053328" y="5669280"/>
            <a:ext cx="822960" cy="347472"/>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1200" b="1">
                <a:solidFill>
                  <a:srgbClr val="FFFFFF"/>
                </a:solidFill>
                <a:latin typeface="Calibri"/>
              </a:rPr>
              <a:t>2 дня</a:t>
            </a:r>
          </a:p>
        </p:txBody>
      </p:sp>
      <p:sp>
        <p:nvSpPr>
          <p:cNvPr id="35" name="!!Кнопка 1">
            <a:hlinkClick action="ppaction://hlinksldjump" r:id="rId3"/>
          </p:cNvPr>
          <p:cNvSpPr/>
          <p:nvPr/>
        </p:nvSpPr>
        <p:spPr>
          <a:xfrm>
            <a:off x="6967728" y="5669280"/>
            <a:ext cx="822960" cy="347472"/>
          </a:xfrm>
          <a:prstGeom prst="roundRect">
            <a:avLst>
              <a:gd name="adj" fmla="val 50000"/>
            </a:avLst>
          </a:prstGeom>
          <a:solidFill>
            <a:srgbClr val="DDE9E3"/>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1200" b="1">
                <a:solidFill>
                  <a:srgbClr val="005541"/>
                </a:solidFill>
                <a:latin typeface="Calibri"/>
              </a:rPr>
              <a:t>5 дней</a:t>
            </a:r>
          </a:p>
        </p:txBody>
      </p:sp>
      <p:sp>
        <p:nvSpPr>
          <p:cNvPr id="36" name="!!Кнопка 2">
            <a:hlinkClick action="ppaction://hlinksldjump" r:id="rId4"/>
          </p:cNvPr>
          <p:cNvSpPr/>
          <p:nvPr/>
        </p:nvSpPr>
        <p:spPr>
          <a:xfrm>
            <a:off x="7882127" y="5669280"/>
            <a:ext cx="822960" cy="347472"/>
          </a:xfrm>
          <a:prstGeom prst="roundRect">
            <a:avLst>
              <a:gd name="adj" fmla="val 50000"/>
            </a:avLst>
          </a:prstGeom>
          <a:solidFill>
            <a:srgbClr val="DDE9E3"/>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1200" b="1">
                <a:solidFill>
                  <a:srgbClr val="005541"/>
                </a:solidFill>
                <a:latin typeface="Calibri"/>
              </a:rPr>
              <a:t>8 дней</a:t>
            </a:r>
          </a:p>
        </p:txBody>
      </p:sp>
      <p:sp>
        <p:nvSpPr>
          <p:cNvPr id="37" name="!!Сценарий итог"/>
          <p:cNvSpPr/>
          <p:nvPr/>
        </p:nvSpPr>
        <p:spPr>
          <a:xfrm>
            <a:off x="8915400" y="5358384"/>
            <a:ext cx="2560320" cy="402336"/>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r"/>
            <a:r>
              <a:rPr sz="2000" b="1">
                <a:solidFill>
                  <a:srgbClr val="005541"/>
                </a:solidFill>
                <a:latin typeface="Cambria"/>
              </a:rPr>
              <a:t>≈ 2,5 млн ₽</a:t>
            </a:r>
          </a:p>
        </p:txBody>
      </p:sp>
      <p:sp>
        <p:nvSpPr>
          <p:cNvPr id="38" name="!!Сценарий пояснение"/>
          <p:cNvSpPr/>
          <p:nvPr/>
        </p:nvSpPr>
        <p:spPr>
          <a:xfrm>
            <a:off x="8595360" y="5733288"/>
            <a:ext cx="2880360" cy="384048"/>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r"/>
            <a:r>
              <a:rPr sz="900" b="0">
                <a:solidFill>
                  <a:srgbClr val="7A8088"/>
                </a:solidFill>
                <a:latin typeface="Calibri"/>
              </a:rPr>
              <a:t>высвобождается из запаса материала</a:t>
            </a:r>
          </a:p>
          <a:p>
            <a:pPr algn="r"/>
            <a:r>
              <a:rPr sz="900" b="0">
                <a:solidFill>
                  <a:srgbClr val="7A8088"/>
                </a:solidFill>
                <a:latin typeface="Calibri"/>
              </a:rPr>
              <a:t>финансирование дешевле на 1,2 тыс. ₽ в день</a:t>
            </a:r>
          </a:p>
        </p:txBody>
      </p:sp>
      <p:sp>
        <p:nvSpPr>
          <p:cNvPr id="39" name="Навигация Суть">
            <a:hlinkClick action="ppaction://hlinksldjump" r:id="rId6"/>
          </p:cNvPr>
          <p:cNvSpPr/>
          <p:nvPr/>
        </p:nvSpPr>
        <p:spPr>
          <a:xfrm>
            <a:off x="6898233" y="6428232"/>
            <a:ext cx="395020" cy="219456"/>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1" i="0">
                <a:solidFill>
                  <a:srgbClr val="FFFFFF"/>
                </a:solidFill>
                <a:latin typeface="Calibri"/>
              </a:rPr>
              <a:t>Суть</a:t>
            </a:r>
          </a:p>
        </p:txBody>
      </p:sp>
      <p:sp>
        <p:nvSpPr>
          <p:cNvPr id="40" name="Навигация Финансы">
            <a:hlinkClick action="ppaction://hlinksldjump" r:id="rId7"/>
          </p:cNvPr>
          <p:cNvSpPr/>
          <p:nvPr/>
        </p:nvSpPr>
        <p:spPr>
          <a:xfrm>
            <a:off x="7348118"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Финансы</a:t>
            </a:r>
          </a:p>
        </p:txBody>
      </p:sp>
      <p:sp>
        <p:nvSpPr>
          <p:cNvPr id="41" name="Навигация Порядок работы">
            <a:hlinkClick action="ppaction://hlinksldjump" r:id="rId8"/>
          </p:cNvPr>
          <p:cNvSpPr/>
          <p:nvPr/>
        </p:nvSpPr>
        <p:spPr>
          <a:xfrm>
            <a:off x="7984540" y="6428232"/>
            <a:ext cx="1016812"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Порядок работы</a:t>
            </a:r>
          </a:p>
        </p:txBody>
      </p:sp>
      <p:sp>
        <p:nvSpPr>
          <p:cNvPr id="42" name="Навигация Пилот">
            <a:hlinkClick action="ppaction://hlinksldjump" r:id="rId9"/>
          </p:cNvPr>
          <p:cNvSpPr/>
          <p:nvPr/>
        </p:nvSpPr>
        <p:spPr>
          <a:xfrm>
            <a:off x="9056217" y="6428232"/>
            <a:ext cx="45720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Пилот</a:t>
            </a:r>
          </a:p>
        </p:txBody>
      </p:sp>
      <p:sp>
        <p:nvSpPr>
          <p:cNvPr id="43" name="Навигация Решение">
            <a:hlinkClick action="ppaction://hlinksldjump" r:id="rId10"/>
          </p:cNvPr>
          <p:cNvSpPr/>
          <p:nvPr/>
        </p:nvSpPr>
        <p:spPr>
          <a:xfrm>
            <a:off x="9568281"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Решение</a:t>
            </a:r>
          </a:p>
        </p:txBody>
      </p:sp>
      <p:sp>
        <p:nvSpPr>
          <p:cNvPr id="44" name="Навигация Приложения">
            <a:hlinkClick action="ppaction://hlinksldjump" r:id="rId11"/>
          </p:cNvPr>
          <p:cNvSpPr/>
          <p:nvPr/>
        </p:nvSpPr>
        <p:spPr>
          <a:xfrm>
            <a:off x="10204704" y="6428232"/>
            <a:ext cx="768096"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Приложения</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0">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t"/>
          <a:lstStyle/>
          <a:p>
            <a:pPr algn="l" indent="0" marL="0">
              <a:buNone/>
            </a:pPr>
            <a:r>
              <a:rPr lang="en-US" sz="2600" b="1" dirty="0">
                <a:solidFill>
                  <a:schemeClr val="accent1"/>
                </a:solidFill>
              </a:rPr>
              <a:t>Задержка информации съедает окно реакции</a:t>
            </a:r>
            <a:endParaRPr lang="en-US" sz="2600" dirty="0"/>
          </a:p>
        </p:txBody>
      </p:sp>
      <p:sp>
        <p:nvSpPr>
          <p:cNvPr id="3" name="Text 0"/>
          <p:cNvSpPr/>
          <p:nvPr>
            <p:ph idx="101" type="body" hasCustomPrompt="1"/>
          </p:nvPr>
        </p:nvSpPr>
        <p:spPr>
          <a:xfrm>
            <a:off x="548640" y="1024128"/>
            <a:ext cx="11064240" cy="411480"/>
          </a:xfrm>
          <a:prstGeom prst="rect">
            <a:avLst/>
          </a:prstGeom>
          <a:noFill/>
          <a:ln/>
        </p:spPr>
        <p:txBody>
          <a:bodyPr wrap="square" lIns="0" tIns="0" rIns="0" bIns="0" rtlCol="0" anchor="t"/>
          <a:lstStyle/>
          <a:p>
            <a:pPr indent="0" marL="0">
              <a:buNone/>
            </a:pPr>
            <a:r>
              <a:rPr lang="en-US" sz="1500" dirty="0">
                <a:solidFill>
                  <a:schemeClr val="accent5"/>
                </a:solidFill>
              </a:rPr>
              <a:t>Окно реакции = дни до выпуска − задержка информации − срок поставки. Сегодня 35 − 10 − 30 = −5 дней</a:t>
            </a:r>
            <a:endParaRPr lang="en-US" sz="1500" dirty="0"/>
          </a:p>
        </p:txBody>
      </p:sp>
      <p:sp>
        <p:nvSpPr>
          <p:cNvPr id="4" name="Shape 2"/>
          <p:cNvSpPr/>
          <p:nvPr/>
        </p:nvSpPr>
        <p:spPr>
          <a:xfrm>
            <a:off x="9989820" y="1783080"/>
            <a:ext cx="0" cy="2743200"/>
          </a:xfrm>
          <a:prstGeom prst="line">
            <a:avLst/>
          </a:prstGeom>
          <a:noFill/>
          <a:ln w="15875">
            <a:solidFill>
              <a:srgbClr val="3D434A"/>
            </a:solidFill>
            <a:prstDash val="dash"/>
          </a:ln>
        </p:spPr>
        <p:txBody>
          <a:bodyPr/>
          <a:p/>
        </p:txBody>
      </p:sp>
      <p:sp>
        <p:nvSpPr>
          <p:cNvPr id="5" name="Text 3"/>
          <p:cNvSpPr txBox="1"/>
          <p:nvPr/>
        </p:nvSpPr>
        <p:spPr>
          <a:xfrm>
            <a:off x="9075420" y="1508760"/>
            <a:ext cx="1828800" cy="274320"/>
          </a:xfrm>
          <a:prstGeom prst="rect">
            <a:avLst/>
          </a:prstGeom>
          <a:noFill/>
          <a:ln/>
        </p:spPr>
        <p:txBody>
          <a:bodyPr wrap="square" lIns="0" tIns="0" rIns="0" bIns="0" rtlCol="0" anchor="t"/>
          <a:lstStyle/>
          <a:p>
            <a:pPr algn="ctr" indent="0" marL="0">
              <a:buNone/>
            </a:pPr>
            <a:r>
              <a:rPr lang="en-US" sz="1200" b="1" dirty="0">
                <a:solidFill>
                  <a:schemeClr val="tx1"/>
                </a:solidFill>
              </a:rPr>
              <a:t>Дата выпуска</a:t>
            </a:r>
            <a:endParaRPr lang="en-US" sz="1200" dirty="0"/>
          </a:p>
        </p:txBody>
      </p:sp>
      <p:sp>
        <p:nvSpPr>
          <p:cNvPr id="6" name="Text 4"/>
          <p:cNvSpPr txBox="1"/>
          <p:nvPr/>
        </p:nvSpPr>
        <p:spPr>
          <a:xfrm>
            <a:off x="548640" y="2148840"/>
            <a:ext cx="1828800" cy="640080"/>
          </a:xfrm>
          <a:prstGeom prst="rect">
            <a:avLst/>
          </a:prstGeom>
          <a:noFill/>
          <a:ln/>
        </p:spPr>
        <p:txBody>
          <a:bodyPr wrap="square" lIns="0" tIns="0" rIns="0" bIns="0" rtlCol="0" anchor="ctr"/>
          <a:lstStyle/>
          <a:p>
            <a:pPr algn="l" indent="0" marL="0">
              <a:buNone/>
            </a:pPr>
            <a:r>
              <a:rPr lang="en-US" sz="1600" b="1" dirty="0">
                <a:solidFill>
                  <a:schemeClr val="accent1"/>
                </a:solidFill>
                <a:latin typeface="Cambria" pitchFamily="34" charset="0"/>
                <a:ea typeface="Cambria" pitchFamily="34" charset="-122"/>
                <a:cs typeface="Cambria" pitchFamily="34" charset="-120"/>
              </a:rPr>
              <a:t>Сегодня</a:t>
            </a:r>
            <a:endParaRPr lang="en-US" sz="1600" dirty="0"/>
          </a:p>
        </p:txBody>
      </p:sp>
      <p:sp>
        <p:nvSpPr>
          <p:cNvPr id="7" name="!!Задержка"/>
          <p:cNvSpPr/>
          <p:nvPr/>
        </p:nvSpPr>
        <p:spPr>
          <a:xfrm>
            <a:off x="2468880" y="2148840"/>
            <a:ext cx="2148840" cy="640080"/>
          </a:xfrm>
          <a:prstGeom prst="rect">
            <a:avLst/>
          </a:prstGeom>
          <a:solidFill>
            <a:schemeClr val="accent5"/>
          </a:solidFill>
          <a:ln w="12700">
            <a:solidFill>
              <a:schemeClr val="accent5"/>
            </a:solidFill>
            <a:prstDash val="solid"/>
          </a:ln>
        </p:spPr>
        <p:txBody>
          <a:bodyPr/>
          <a:p/>
        </p:txBody>
      </p:sp>
      <p:sp>
        <p:nvSpPr>
          <p:cNvPr id="8" name="!!Задержка подпись"/>
          <p:cNvSpPr txBox="1"/>
          <p:nvPr/>
        </p:nvSpPr>
        <p:spPr>
          <a:xfrm>
            <a:off x="2468880" y="2148840"/>
            <a:ext cx="2148840" cy="640080"/>
          </a:xfrm>
          <a:prstGeom prst="rect">
            <a:avLst/>
          </a:prstGeom>
          <a:noFill/>
          <a:ln/>
        </p:spPr>
        <p:txBody>
          <a:bodyPr wrap="square" lIns="0" tIns="0" rIns="0" bIns="0" rtlCol="0" anchor="ctr"/>
          <a:lstStyle/>
          <a:p>
            <a:pPr algn="ctr" indent="0" marL="0">
              <a:buNone/>
            </a:pPr>
            <a:r>
              <a:rPr lang="en-US" sz="1200" b="1" dirty="0">
                <a:solidFill>
                  <a:schemeClr val="bg1"/>
                </a:solidFill>
              </a:rPr>
              <a:t>10 дн.</a:t>
            </a:r>
            <a:endParaRPr lang="en-US" sz="1200" dirty="0"/>
          </a:p>
        </p:txBody>
      </p:sp>
      <p:sp>
        <p:nvSpPr>
          <p:cNvPr id="9" name="!!Срок верх"/>
          <p:cNvSpPr/>
          <p:nvPr/>
        </p:nvSpPr>
        <p:spPr>
          <a:xfrm>
            <a:off x="4617720" y="2148840"/>
            <a:ext cx="5372100" cy="640080"/>
          </a:xfrm>
          <a:prstGeom prst="rect">
            <a:avLst/>
          </a:prstGeom>
          <a:solidFill>
            <a:schemeClr val="accent1"/>
          </a:solidFill>
          <a:ln w="12700">
            <a:solidFill>
              <a:schemeClr val="accent1"/>
            </a:solidFill>
            <a:prstDash val="solid"/>
          </a:ln>
        </p:spPr>
        <p:txBody>
          <a:bodyPr/>
          <a:p/>
        </p:txBody>
      </p:sp>
      <p:sp>
        <p:nvSpPr>
          <p:cNvPr id="10" name="!!Срок верх подпись"/>
          <p:cNvSpPr txBox="1"/>
          <p:nvPr/>
        </p:nvSpPr>
        <p:spPr>
          <a:xfrm>
            <a:off x="4617720" y="2148840"/>
            <a:ext cx="6446520" cy="640080"/>
          </a:xfrm>
          <a:prstGeom prst="rect">
            <a:avLst/>
          </a:prstGeom>
          <a:noFill/>
          <a:ln/>
        </p:spPr>
        <p:txBody>
          <a:bodyPr wrap="square" lIns="0" tIns="0" rIns="0" bIns="0" rtlCol="0" anchor="ctr"/>
          <a:lstStyle/>
          <a:p>
            <a:pPr algn="ctr" indent="0" marL="0">
              <a:buNone/>
            </a:pPr>
            <a:r>
              <a:rPr lang="en-US" sz="1300" b="1" dirty="0">
                <a:solidFill>
                  <a:schemeClr val="bg1"/>
                </a:solidFill>
              </a:rPr>
              <a:t>Срок поставки материала 30 дней</a:t>
            </a:r>
            <a:endParaRPr lang="en-US" sz="1300" dirty="0"/>
          </a:p>
        </p:txBody>
      </p:sp>
      <p:sp>
        <p:nvSpPr>
          <p:cNvPr id="11" name="!!Дефицит верх"/>
          <p:cNvSpPr/>
          <p:nvPr/>
        </p:nvSpPr>
        <p:spPr>
          <a:xfrm>
            <a:off x="9989820" y="2148840"/>
            <a:ext cx="1074420" cy="640080"/>
          </a:xfrm>
          <a:prstGeom prst="rect">
            <a:avLst/>
          </a:prstGeom>
          <a:solidFill>
            <a:schemeClr val="accent2"/>
          </a:solidFill>
          <a:ln w="12700">
            <a:solidFill>
              <a:schemeClr val="accent2"/>
            </a:solidFill>
            <a:prstDash val="solid"/>
          </a:ln>
        </p:spPr>
        <p:txBody>
          <a:bodyPr/>
          <a:p/>
        </p:txBody>
      </p:sp>
      <p:sp>
        <p:nvSpPr>
          <p:cNvPr id="12" name="!!Дефицит верх подпись"/>
          <p:cNvSpPr txBox="1"/>
          <p:nvPr/>
        </p:nvSpPr>
        <p:spPr>
          <a:xfrm>
            <a:off x="10099548" y="2862072"/>
            <a:ext cx="2194560" cy="274320"/>
          </a:xfrm>
          <a:prstGeom prst="rect">
            <a:avLst/>
          </a:prstGeom>
          <a:noFill/>
          <a:ln/>
        </p:spPr>
        <p:txBody>
          <a:bodyPr wrap="square" lIns="0" tIns="0" rIns="0" bIns="0" rtlCol="0" anchor="t"/>
          <a:lstStyle/>
          <a:p>
            <a:pPr algn="l" indent="0" marL="0">
              <a:buNone/>
            </a:pPr>
            <a:r>
              <a:rPr lang="en-US" sz="1200" b="1" dirty="0">
                <a:solidFill>
                  <a:schemeClr val="accent2"/>
                </a:solidFill>
              </a:rPr>
              <a:t>Не хватает 5 дней</a:t>
            </a:r>
            <a:endParaRPr lang="en-US" sz="1200" dirty="0"/>
          </a:p>
        </p:txBody>
      </p:sp>
      <p:sp>
        <p:nvSpPr>
          <p:cNvPr id="13" name="Text 11"/>
          <p:cNvSpPr txBox="1"/>
          <p:nvPr/>
        </p:nvSpPr>
        <p:spPr>
          <a:xfrm>
            <a:off x="548640" y="3429000"/>
            <a:ext cx="1828800" cy="640080"/>
          </a:xfrm>
          <a:prstGeom prst="rect">
            <a:avLst/>
          </a:prstGeom>
          <a:noFill/>
          <a:ln/>
        </p:spPr>
        <p:txBody>
          <a:bodyPr wrap="square" lIns="0" tIns="0" rIns="0" bIns="0" rtlCol="0" anchor="ctr"/>
          <a:lstStyle/>
          <a:p>
            <a:pPr algn="l" indent="0" marL="0">
              <a:buNone/>
            </a:pPr>
            <a:r>
              <a:rPr lang="en-US" sz="1600" b="1" dirty="0">
                <a:solidFill>
                  <a:schemeClr val="accent1"/>
                </a:solidFill>
                <a:latin typeface="Cambria" pitchFamily="34" charset="0"/>
                <a:ea typeface="Cambria" pitchFamily="34" charset="-122"/>
                <a:cs typeface="Cambria" pitchFamily="34" charset="-120"/>
              </a:rPr>
              <a:t>С общим планом</a:t>
            </a:r>
            <a:endParaRPr lang="en-US" sz="1600" dirty="0"/>
          </a:p>
        </p:txBody>
      </p:sp>
      <p:sp>
        <p:nvSpPr>
          <p:cNvPr id="14" name="!!Задержка план"/>
          <p:cNvSpPr/>
          <p:nvPr/>
        </p:nvSpPr>
        <p:spPr>
          <a:xfrm>
            <a:off x="2468880" y="3429000"/>
            <a:ext cx="1074420" cy="640080"/>
          </a:xfrm>
          <a:prstGeom prst="rect">
            <a:avLst/>
          </a:prstGeom>
          <a:solidFill>
            <a:schemeClr val="accent5"/>
          </a:solidFill>
          <a:ln w="12700">
            <a:solidFill>
              <a:schemeClr val="accent5"/>
            </a:solidFill>
            <a:prstDash val="solid"/>
          </a:ln>
        </p:spPr>
        <p:txBody>
          <a:bodyPr/>
          <a:p/>
        </p:txBody>
      </p:sp>
      <p:sp>
        <p:nvSpPr>
          <p:cNvPr id="15" name="!!Задержка план подпись"/>
          <p:cNvSpPr txBox="1"/>
          <p:nvPr/>
        </p:nvSpPr>
        <p:spPr>
          <a:xfrm>
            <a:off x="2468880" y="3429000"/>
            <a:ext cx="1074420" cy="640080"/>
          </a:xfrm>
          <a:prstGeom prst="rect">
            <a:avLst/>
          </a:prstGeom>
          <a:noFill/>
          <a:ln/>
        </p:spPr>
        <p:txBody>
          <a:bodyPr wrap="square" lIns="0" tIns="0" rIns="0" bIns="0" rtlCol="0" anchor="ctr"/>
          <a:lstStyle/>
          <a:p>
            <a:pPr algn="ctr" indent="0" marL="0">
              <a:buNone/>
            </a:pPr>
            <a:r>
              <a:rPr lang="en-US" sz="1100" b="1" dirty="0">
                <a:solidFill>
                  <a:schemeClr val="bg1"/>
                </a:solidFill>
              </a:rPr>
              <a:t>5</a:t>
            </a:r>
            <a:endParaRPr lang="en-US" sz="1100" dirty="0"/>
          </a:p>
        </p:txBody>
      </p:sp>
      <p:sp>
        <p:nvSpPr>
          <p:cNvPr id="16" name="!!Срок план"/>
          <p:cNvSpPr/>
          <p:nvPr/>
        </p:nvSpPr>
        <p:spPr>
          <a:xfrm>
            <a:off x="3543300" y="3429000"/>
            <a:ext cx="6446520" cy="640080"/>
          </a:xfrm>
          <a:prstGeom prst="rect">
            <a:avLst/>
          </a:prstGeom>
          <a:solidFill>
            <a:schemeClr val="accent1"/>
          </a:solidFill>
          <a:ln w="12700">
            <a:solidFill>
              <a:schemeClr val="accent1"/>
            </a:solidFill>
            <a:prstDash val="solid"/>
          </a:ln>
        </p:spPr>
        <p:txBody>
          <a:bodyPr/>
          <a:p/>
        </p:txBody>
      </p:sp>
      <p:sp>
        <p:nvSpPr>
          <p:cNvPr id="17" name="!!Срок план подпись"/>
          <p:cNvSpPr txBox="1"/>
          <p:nvPr/>
        </p:nvSpPr>
        <p:spPr>
          <a:xfrm>
            <a:off x="3543300" y="3429000"/>
            <a:ext cx="6446520" cy="640080"/>
          </a:xfrm>
          <a:prstGeom prst="rect">
            <a:avLst/>
          </a:prstGeom>
          <a:noFill/>
          <a:ln/>
        </p:spPr>
        <p:txBody>
          <a:bodyPr wrap="square" lIns="0" tIns="0" rIns="0" bIns="0" rtlCol="0" anchor="ctr"/>
          <a:lstStyle/>
          <a:p>
            <a:pPr algn="ctr" indent="0" marL="0">
              <a:buNone/>
            </a:pPr>
            <a:r>
              <a:rPr lang="en-US" sz="1300" b="1" dirty="0">
                <a:solidFill>
                  <a:schemeClr val="bg1"/>
                </a:solidFill>
              </a:rPr>
              <a:t>Срок поставки материала 30 дней</a:t>
            </a:r>
            <a:endParaRPr lang="en-US" sz="1300" dirty="0"/>
          </a:p>
        </p:txBody>
      </p:sp>
      <p:sp>
        <p:nvSpPr>
          <p:cNvPr id="18" name="!!Хвост план"/>
          <p:cNvSpPr/>
          <p:nvPr/>
        </p:nvSpPr>
        <p:spPr>
          <a:xfrm>
            <a:off x="9980676" y="3429000"/>
            <a:ext cx="18288" cy="640080"/>
          </a:xfrm>
          <a:prstGeom prst="rect">
            <a:avLst/>
          </a:prstGeom>
          <a:solidFill>
            <a:srgbClr val="7A8088"/>
          </a:solidFill>
          <a:ln w="12700">
            <a:noFill/>
            <a:prstDash val="solid"/>
          </a:ln>
        </p:spPr>
        <p:txBody>
          <a:bodyPr/>
          <a:p/>
        </p:txBody>
      </p:sp>
      <p:sp>
        <p:nvSpPr>
          <p:cNvPr id="19" name="!!Хвост план подпись"/>
          <p:cNvSpPr txBox="1"/>
          <p:nvPr/>
        </p:nvSpPr>
        <p:spPr>
          <a:xfrm>
            <a:off x="7424927" y="4142232"/>
            <a:ext cx="2468880" cy="274320"/>
          </a:xfrm>
          <a:prstGeom prst="rect">
            <a:avLst/>
          </a:prstGeom>
          <a:noFill/>
          <a:ln/>
        </p:spPr>
        <p:txBody>
          <a:bodyPr wrap="square" lIns="0" tIns="0" rIns="0" bIns="0" rtlCol="0" anchor="t"/>
          <a:lstStyle/>
          <a:p>
            <a:pPr algn="r" indent="0" marL="0">
              <a:buNone/>
            </a:pPr>
            <a:r>
              <a:rPr lang="en-US" sz="1200" b="1" dirty="0">
                <a:solidFill>
                  <a:srgbClr val="7A8088"/>
                </a:solidFill>
              </a:rPr>
              <a:t>Впритык, резерва нет</a:t>
            </a:r>
            <a:endParaRPr lang="en-US" sz="1200" dirty="0"/>
          </a:p>
        </p:txBody>
      </p:sp>
      <p:sp>
        <p:nvSpPr>
          <p:cNvPr id="20" name="Shape 18"/>
          <p:cNvSpPr/>
          <p:nvPr/>
        </p:nvSpPr>
        <p:spPr>
          <a:xfrm>
            <a:off x="2468880" y="4572000"/>
            <a:ext cx="8595360" cy="0"/>
          </a:xfrm>
          <a:prstGeom prst="line">
            <a:avLst/>
          </a:prstGeom>
          <a:noFill/>
          <a:ln w="9525">
            <a:solidFill>
              <a:srgbClr val="7A8088"/>
            </a:solidFill>
            <a:prstDash val="solid"/>
          </a:ln>
        </p:spPr>
        <p:txBody>
          <a:bodyPr/>
          <a:p/>
        </p:txBody>
      </p:sp>
      <p:sp>
        <p:nvSpPr>
          <p:cNvPr id="21" name="Text 19"/>
          <p:cNvSpPr txBox="1"/>
          <p:nvPr/>
        </p:nvSpPr>
        <p:spPr>
          <a:xfrm>
            <a:off x="2194560" y="4617720"/>
            <a:ext cx="548640" cy="274320"/>
          </a:xfrm>
          <a:prstGeom prst="rect">
            <a:avLst/>
          </a:prstGeom>
          <a:noFill/>
          <a:ln/>
        </p:spPr>
        <p:txBody>
          <a:bodyPr wrap="square" lIns="0" tIns="0" rIns="0" bIns="0" rtlCol="0" anchor="t"/>
          <a:lstStyle/>
          <a:p>
            <a:pPr algn="ctr" indent="0" marL="0">
              <a:buNone/>
            </a:pPr>
            <a:r>
              <a:rPr lang="en-US" sz="1100" dirty="0">
                <a:solidFill>
                  <a:schemeClr val="accent5"/>
                </a:solidFill>
              </a:rPr>
              <a:t>0</a:t>
            </a:r>
            <a:endParaRPr lang="en-US" sz="1100" dirty="0"/>
          </a:p>
        </p:txBody>
      </p:sp>
      <p:sp>
        <p:nvSpPr>
          <p:cNvPr id="22" name="Text 20"/>
          <p:cNvSpPr txBox="1"/>
          <p:nvPr/>
        </p:nvSpPr>
        <p:spPr>
          <a:xfrm>
            <a:off x="4343400" y="4617720"/>
            <a:ext cx="548640" cy="274320"/>
          </a:xfrm>
          <a:prstGeom prst="rect">
            <a:avLst/>
          </a:prstGeom>
          <a:noFill/>
          <a:ln/>
        </p:spPr>
        <p:txBody>
          <a:bodyPr wrap="square" lIns="0" tIns="0" rIns="0" bIns="0" rtlCol="0" anchor="t"/>
          <a:lstStyle/>
          <a:p>
            <a:pPr algn="ctr" indent="0" marL="0">
              <a:buNone/>
            </a:pPr>
            <a:r>
              <a:rPr lang="en-US" sz="1100" dirty="0">
                <a:solidFill>
                  <a:schemeClr val="accent5"/>
                </a:solidFill>
              </a:rPr>
              <a:t>10</a:t>
            </a:r>
            <a:endParaRPr lang="en-US" sz="1100" dirty="0"/>
          </a:p>
        </p:txBody>
      </p:sp>
      <p:sp>
        <p:nvSpPr>
          <p:cNvPr id="23" name="Text 21"/>
          <p:cNvSpPr txBox="1"/>
          <p:nvPr/>
        </p:nvSpPr>
        <p:spPr>
          <a:xfrm>
            <a:off x="6492240" y="4617720"/>
            <a:ext cx="548640" cy="274320"/>
          </a:xfrm>
          <a:prstGeom prst="rect">
            <a:avLst/>
          </a:prstGeom>
          <a:noFill/>
          <a:ln/>
        </p:spPr>
        <p:txBody>
          <a:bodyPr wrap="square" lIns="0" tIns="0" rIns="0" bIns="0" rtlCol="0" anchor="t"/>
          <a:lstStyle/>
          <a:p>
            <a:pPr algn="ctr" indent="0" marL="0">
              <a:buNone/>
            </a:pPr>
            <a:r>
              <a:rPr lang="en-US" sz="1100" dirty="0">
                <a:solidFill>
                  <a:schemeClr val="accent5"/>
                </a:solidFill>
              </a:rPr>
              <a:t>20</a:t>
            </a:r>
            <a:endParaRPr lang="en-US" sz="1100" dirty="0"/>
          </a:p>
        </p:txBody>
      </p:sp>
      <p:sp>
        <p:nvSpPr>
          <p:cNvPr id="24" name="Text 22"/>
          <p:cNvSpPr txBox="1"/>
          <p:nvPr/>
        </p:nvSpPr>
        <p:spPr>
          <a:xfrm>
            <a:off x="8641080" y="4617720"/>
            <a:ext cx="548640" cy="274320"/>
          </a:xfrm>
          <a:prstGeom prst="rect">
            <a:avLst/>
          </a:prstGeom>
          <a:noFill/>
          <a:ln/>
        </p:spPr>
        <p:txBody>
          <a:bodyPr wrap="square" lIns="0" tIns="0" rIns="0" bIns="0" rtlCol="0" anchor="t"/>
          <a:lstStyle/>
          <a:p>
            <a:pPr algn="ctr" indent="0" marL="0">
              <a:buNone/>
            </a:pPr>
            <a:r>
              <a:rPr lang="en-US" sz="1100" dirty="0">
                <a:solidFill>
                  <a:schemeClr val="accent5"/>
                </a:solidFill>
              </a:rPr>
              <a:t>30</a:t>
            </a:r>
            <a:endParaRPr lang="en-US" sz="1100" dirty="0"/>
          </a:p>
        </p:txBody>
      </p:sp>
      <p:sp>
        <p:nvSpPr>
          <p:cNvPr id="25" name="Text 23"/>
          <p:cNvSpPr txBox="1"/>
          <p:nvPr/>
        </p:nvSpPr>
        <p:spPr>
          <a:xfrm>
            <a:off x="10789920" y="4617720"/>
            <a:ext cx="548640" cy="274320"/>
          </a:xfrm>
          <a:prstGeom prst="rect">
            <a:avLst/>
          </a:prstGeom>
          <a:noFill/>
          <a:ln/>
        </p:spPr>
        <p:txBody>
          <a:bodyPr wrap="square" lIns="0" tIns="0" rIns="0" bIns="0" rtlCol="0" anchor="t"/>
          <a:lstStyle/>
          <a:p>
            <a:pPr algn="ctr" indent="0" marL="0">
              <a:buNone/>
            </a:pPr>
            <a:r>
              <a:rPr lang="en-US" sz="1100" dirty="0">
                <a:solidFill>
                  <a:schemeClr val="accent5"/>
                </a:solidFill>
              </a:rPr>
              <a:t>40</a:t>
            </a:r>
            <a:endParaRPr lang="en-US" sz="1100" dirty="0"/>
          </a:p>
        </p:txBody>
      </p:sp>
      <p:sp>
        <p:nvSpPr>
          <p:cNvPr id="26" name="Text 24"/>
          <p:cNvSpPr txBox="1"/>
          <p:nvPr/>
        </p:nvSpPr>
        <p:spPr>
          <a:xfrm>
            <a:off x="7863840" y="4864608"/>
            <a:ext cx="3200400" cy="274320"/>
          </a:xfrm>
          <a:prstGeom prst="rect">
            <a:avLst/>
          </a:prstGeom>
          <a:noFill/>
          <a:ln/>
        </p:spPr>
        <p:txBody>
          <a:bodyPr wrap="square" lIns="0" tIns="0" rIns="0" bIns="0" rtlCol="0" anchor="t"/>
          <a:lstStyle/>
          <a:p>
            <a:pPr algn="r" indent="0" marL="0">
              <a:buNone/>
            </a:pPr>
            <a:r>
              <a:rPr lang="en-US" sz="1100" i="1" dirty="0">
                <a:solidFill>
                  <a:schemeClr val="accent5"/>
                </a:solidFill>
              </a:rPr>
              <a:t>календарные дни от изменения спроса</a:t>
            </a:r>
            <a:endParaRPr lang="en-US" sz="1100" dirty="0"/>
          </a:p>
        </p:txBody>
      </p:sp>
      <p:sp>
        <p:nvSpPr>
          <p:cNvPr id="27" name="!!Карточка вывод"/>
          <p:cNvSpPr/>
          <p:nvPr/>
        </p:nvSpPr>
        <p:spPr>
          <a:xfrm>
            <a:off x="548640" y="5303520"/>
            <a:ext cx="5120640" cy="868680"/>
          </a:xfrm>
          <a:prstGeom prst="roundRect">
            <a:avLst>
              <a:gd name="adj" fmla="val 12632"/>
            </a:avLst>
          </a:prstGeom>
          <a:solidFill>
            <a:schemeClr val="accent6"/>
          </a:solidFill>
          <a:ln w="6350">
            <a:solidFill>
              <a:schemeClr val="accent6"/>
            </a:solidFill>
            <a:prstDash val="solid"/>
          </a:ln>
        </p:spPr>
        <p:txBody>
          <a:bodyPr/>
          <a:p/>
        </p:txBody>
      </p:sp>
      <p:sp>
        <p:nvSpPr>
          <p:cNvPr id="28" name="!!Вывод текст"/>
          <p:cNvSpPr txBox="1"/>
          <p:nvPr/>
        </p:nvSpPr>
        <p:spPr>
          <a:xfrm>
            <a:off x="822960" y="5413248"/>
            <a:ext cx="4572000" cy="685800"/>
          </a:xfrm>
          <a:prstGeom prst="rect">
            <a:avLst/>
          </a:prstGeom>
          <a:noFill/>
          <a:ln/>
        </p:spPr>
        <p:txBody>
          <a:bodyPr wrap="square" lIns="0" tIns="0" rIns="0" bIns="0" rtlCol="0" anchor="ctr"/>
          <a:lstStyle/>
          <a:p>
            <a:pPr algn="l" indent="0" marL="0">
              <a:buNone/>
            </a:pPr>
            <a:r>
              <a:rPr lang="en-US" sz="1400" dirty="0">
                <a:solidFill>
                  <a:schemeClr val="accent1"/>
                </a:solidFill>
              </a:rPr>
              <a:t>Срок поставки приказом не сокращается. Задержка новости сокращается одним правилом. Пять дней опоздания закрывают запасом, срочной доставкой или простоем</a:t>
            </a:r>
            <a:endParaRPr lang="en-US" sz="1400" dirty="0"/>
          </a:p>
        </p:txBody>
      </p:sp>
      <p:sp>
        <p:nvSpPr>
          <p:cNvPr id="29" name="!!Плашка модель"/>
          <p:cNvSpPr/>
          <p:nvPr/>
        </p:nvSpPr>
        <p:spPr>
          <a:xfrm>
            <a:off x="9509760" y="1069848"/>
            <a:ext cx="2103120" cy="310896"/>
          </a:xfrm>
          <a:prstGeom prst="roundRect">
            <a:avLst>
              <a:gd name="adj" fmla="val 50000"/>
            </a:avLst>
          </a:prstGeom>
          <a:solidFill>
            <a:schemeClr val="accent4"/>
          </a:solidFill>
          <a:ln w="6350">
            <a:solidFill>
              <a:schemeClr val="accent4"/>
            </a:solidFill>
            <a:prstDash val="solid"/>
          </a:ln>
        </p:spPr>
        <p:txBody>
          <a:bodyPr/>
          <a:p/>
        </p:txBody>
      </p:sp>
      <p:sp>
        <p:nvSpPr>
          <p:cNvPr id="30" name="!!Плашка модель текст"/>
          <p:cNvSpPr txBox="1"/>
          <p:nvPr/>
        </p:nvSpPr>
        <p:spPr>
          <a:xfrm>
            <a:off x="9509760" y="1069848"/>
            <a:ext cx="2103120" cy="310896"/>
          </a:xfrm>
          <a:prstGeom prst="rect">
            <a:avLst/>
          </a:prstGeom>
          <a:noFill/>
          <a:ln/>
        </p:spPr>
        <p:txBody>
          <a:bodyPr wrap="square" lIns="0" tIns="0" rIns="0" bIns="0" rtlCol="0" anchor="ctr"/>
          <a:lstStyle/>
          <a:p>
            <a:pPr algn="ctr" indent="0" marL="0">
              <a:buNone/>
            </a:pPr>
            <a:r>
              <a:rPr lang="en-US" sz="1100" b="1" dirty="0">
                <a:solidFill>
                  <a:schemeClr val="accent1"/>
                </a:solidFill>
              </a:rPr>
              <a:t>Модельный пример</a:t>
            </a:r>
            <a:endParaRPr lang="en-US" sz="1100" dirty="0"/>
          </a:p>
        </p:txBody>
      </p:sp>
      <p:sp>
        <p:nvSpPr>
          <p:cNvPr id="31"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r>
              <a:rPr b="0" lang="en-US"/>
              <a:t>4</a:t>
            </a:r>
            <a:endParaRPr lang="en-US"/>
          </a:p>
        </p:txBody>
      </p:sp>
      <p:sp>
        <p:nvSpPr>
          <p:cNvPr id="32" name="!!Сценарии панель"/>
          <p:cNvSpPr/>
          <p:nvPr/>
        </p:nvSpPr>
        <p:spPr>
          <a:xfrm>
            <a:off x="5852160" y="5303520"/>
            <a:ext cx="5760720" cy="868680"/>
          </a:xfrm>
          <a:prstGeom prst="roundRect">
            <a:avLst>
              <a:gd name="adj" fmla="val 12000"/>
            </a:avLst>
          </a:prstGeom>
          <a:solidFill>
            <a:srgbClr val="FFFFFF"/>
          </a:solidFill>
          <a:ln w="9525">
            <a:solidFill>
              <a:srgbClr val="EBD3D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3" name="!!Сценарии заголовок"/>
          <p:cNvSpPr/>
          <p:nvPr/>
        </p:nvSpPr>
        <p:spPr>
          <a:xfrm>
            <a:off x="6053328" y="5358384"/>
            <a:ext cx="2926080" cy="237744"/>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l"/>
            <a:r>
              <a:rPr sz="800" b="1" spc="150">
                <a:solidFill>
                  <a:srgbClr val="C98BA0"/>
                </a:solidFill>
                <a:latin typeface="Calibri"/>
              </a:rPr>
              <a:t>ЗАДЕРЖКА ПРИ ОБЩЕМ ПЛАНЕ</a:t>
            </a:r>
          </a:p>
        </p:txBody>
      </p:sp>
      <p:sp>
        <p:nvSpPr>
          <p:cNvPr id="34" name="!!Кнопка 0">
            <a:hlinkClick action="ppaction://hlinksldjump" r:id="rId2"/>
          </p:cNvPr>
          <p:cNvSpPr/>
          <p:nvPr/>
        </p:nvSpPr>
        <p:spPr>
          <a:xfrm>
            <a:off x="6053328" y="5669280"/>
            <a:ext cx="822960" cy="347472"/>
          </a:xfrm>
          <a:prstGeom prst="roundRect">
            <a:avLst>
              <a:gd name="adj" fmla="val 50000"/>
            </a:avLst>
          </a:prstGeom>
          <a:solidFill>
            <a:srgbClr val="DDE9E3"/>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1200" b="1">
                <a:solidFill>
                  <a:srgbClr val="005541"/>
                </a:solidFill>
                <a:latin typeface="Calibri"/>
              </a:rPr>
              <a:t>2 дня</a:t>
            </a:r>
          </a:p>
        </p:txBody>
      </p:sp>
      <p:sp>
        <p:nvSpPr>
          <p:cNvPr id="35" name="!!Кнопка 1">
            <a:hlinkClick action="ppaction://hlinksldjump" r:id="rId3"/>
          </p:cNvPr>
          <p:cNvSpPr/>
          <p:nvPr/>
        </p:nvSpPr>
        <p:spPr>
          <a:xfrm>
            <a:off x="6967728" y="5669280"/>
            <a:ext cx="822960" cy="347472"/>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1200" b="1">
                <a:solidFill>
                  <a:srgbClr val="FFFFFF"/>
                </a:solidFill>
                <a:latin typeface="Calibri"/>
              </a:rPr>
              <a:t>5 дней</a:t>
            </a:r>
          </a:p>
        </p:txBody>
      </p:sp>
      <p:sp>
        <p:nvSpPr>
          <p:cNvPr id="36" name="!!Кнопка 2">
            <a:hlinkClick action="ppaction://hlinksldjump" r:id="rId4"/>
          </p:cNvPr>
          <p:cNvSpPr/>
          <p:nvPr/>
        </p:nvSpPr>
        <p:spPr>
          <a:xfrm>
            <a:off x="7882127" y="5669280"/>
            <a:ext cx="822960" cy="347472"/>
          </a:xfrm>
          <a:prstGeom prst="roundRect">
            <a:avLst>
              <a:gd name="adj" fmla="val 50000"/>
            </a:avLst>
          </a:prstGeom>
          <a:solidFill>
            <a:srgbClr val="DDE9E3"/>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1200" b="1">
                <a:solidFill>
                  <a:srgbClr val="005541"/>
                </a:solidFill>
                <a:latin typeface="Calibri"/>
              </a:rPr>
              <a:t>8 дней</a:t>
            </a:r>
          </a:p>
        </p:txBody>
      </p:sp>
      <p:sp>
        <p:nvSpPr>
          <p:cNvPr id="37" name="!!Сценарий итог"/>
          <p:cNvSpPr/>
          <p:nvPr/>
        </p:nvSpPr>
        <p:spPr>
          <a:xfrm>
            <a:off x="8915400" y="5358384"/>
            <a:ext cx="2560320" cy="402336"/>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r"/>
            <a:r>
              <a:rPr sz="2000" b="1">
                <a:solidFill>
                  <a:srgbClr val="005541"/>
                </a:solidFill>
                <a:latin typeface="Cambria"/>
              </a:rPr>
              <a:t>≈ 2,5 млн ₽</a:t>
            </a:r>
          </a:p>
        </p:txBody>
      </p:sp>
      <p:sp>
        <p:nvSpPr>
          <p:cNvPr id="38" name="!!Сценарий пояснение"/>
          <p:cNvSpPr/>
          <p:nvPr/>
        </p:nvSpPr>
        <p:spPr>
          <a:xfrm>
            <a:off x="8595360" y="5733288"/>
            <a:ext cx="2880360" cy="384048"/>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r"/>
            <a:r>
              <a:rPr sz="900" b="0">
                <a:solidFill>
                  <a:srgbClr val="7A8088"/>
                </a:solidFill>
                <a:latin typeface="Calibri"/>
              </a:rPr>
              <a:t>высвобождается из запаса материала</a:t>
            </a:r>
          </a:p>
          <a:p>
            <a:pPr algn="r"/>
            <a:r>
              <a:rPr sz="900" b="0">
                <a:solidFill>
                  <a:srgbClr val="7A8088"/>
                </a:solidFill>
                <a:latin typeface="Calibri"/>
              </a:rPr>
              <a:t>финансирование дешевле на 1,2 тыс. ₽ в день</a:t>
            </a:r>
          </a:p>
        </p:txBody>
      </p:sp>
      <p:sp>
        <p:nvSpPr>
          <p:cNvPr id="39" name="Навигация Суть">
            <a:hlinkClick action="ppaction://hlinksldjump" r:id="rId6"/>
          </p:cNvPr>
          <p:cNvSpPr/>
          <p:nvPr/>
        </p:nvSpPr>
        <p:spPr>
          <a:xfrm>
            <a:off x="6898233" y="6428232"/>
            <a:ext cx="395020" cy="219456"/>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1" i="0">
                <a:solidFill>
                  <a:srgbClr val="FFFFFF"/>
                </a:solidFill>
                <a:latin typeface="Calibri"/>
              </a:rPr>
              <a:t>Суть</a:t>
            </a:r>
          </a:p>
        </p:txBody>
      </p:sp>
      <p:sp>
        <p:nvSpPr>
          <p:cNvPr id="40" name="Навигация Финансы">
            <a:hlinkClick action="ppaction://hlinksldjump" r:id="rId7"/>
          </p:cNvPr>
          <p:cNvSpPr/>
          <p:nvPr/>
        </p:nvSpPr>
        <p:spPr>
          <a:xfrm>
            <a:off x="7348118"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Финансы</a:t>
            </a:r>
          </a:p>
        </p:txBody>
      </p:sp>
      <p:sp>
        <p:nvSpPr>
          <p:cNvPr id="41" name="Навигация Порядок работы">
            <a:hlinkClick action="ppaction://hlinksldjump" r:id="rId8"/>
          </p:cNvPr>
          <p:cNvSpPr/>
          <p:nvPr/>
        </p:nvSpPr>
        <p:spPr>
          <a:xfrm>
            <a:off x="7984540" y="6428232"/>
            <a:ext cx="1016812"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Порядок работы</a:t>
            </a:r>
          </a:p>
        </p:txBody>
      </p:sp>
      <p:sp>
        <p:nvSpPr>
          <p:cNvPr id="42" name="Навигация Пилот">
            <a:hlinkClick action="ppaction://hlinksldjump" r:id="rId9"/>
          </p:cNvPr>
          <p:cNvSpPr/>
          <p:nvPr/>
        </p:nvSpPr>
        <p:spPr>
          <a:xfrm>
            <a:off x="9056217" y="6428232"/>
            <a:ext cx="45720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Пилот</a:t>
            </a:r>
          </a:p>
        </p:txBody>
      </p:sp>
      <p:sp>
        <p:nvSpPr>
          <p:cNvPr id="43" name="Навигация Решение">
            <a:hlinkClick action="ppaction://hlinksldjump" r:id="rId10"/>
          </p:cNvPr>
          <p:cNvSpPr/>
          <p:nvPr/>
        </p:nvSpPr>
        <p:spPr>
          <a:xfrm>
            <a:off x="9568281"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Решение</a:t>
            </a:r>
          </a:p>
        </p:txBody>
      </p:sp>
      <p:sp>
        <p:nvSpPr>
          <p:cNvPr id="44" name="Навигация Приложения">
            <a:hlinkClick action="ppaction://hlinksldjump" r:id="rId11"/>
          </p:cNvPr>
          <p:cNvSpPr/>
          <p:nvPr/>
        </p:nvSpPr>
        <p:spPr>
          <a:xfrm>
            <a:off x="10204704" y="6428232"/>
            <a:ext cx="768096"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Приложения</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t"/>
          <a:lstStyle/>
          <a:p>
            <a:pPr algn="l" indent="0" marL="0">
              <a:buNone/>
            </a:pPr>
            <a:r>
              <a:rPr lang="en-US" sz="2600" b="1" dirty="0">
                <a:solidFill>
                  <a:schemeClr val="accent1"/>
                </a:solidFill>
              </a:rPr>
              <a:t>Задержка информации съедает окно реакции</a:t>
            </a:r>
            <a:endParaRPr lang="en-US" sz="2600" dirty="0"/>
          </a:p>
        </p:txBody>
      </p:sp>
      <p:sp>
        <p:nvSpPr>
          <p:cNvPr id="3" name="Text 0"/>
          <p:cNvSpPr/>
          <p:nvPr>
            <p:ph idx="101" type="body" hasCustomPrompt="1"/>
          </p:nvPr>
        </p:nvSpPr>
        <p:spPr>
          <a:xfrm>
            <a:off x="548640" y="1024128"/>
            <a:ext cx="11064240" cy="411480"/>
          </a:xfrm>
          <a:prstGeom prst="rect">
            <a:avLst/>
          </a:prstGeom>
          <a:noFill/>
          <a:ln/>
        </p:spPr>
        <p:txBody>
          <a:bodyPr wrap="square" lIns="0" tIns="0" rIns="0" bIns="0" rtlCol="0" anchor="t"/>
          <a:lstStyle/>
          <a:p>
            <a:pPr indent="0" marL="0">
              <a:buNone/>
            </a:pPr>
            <a:r>
              <a:rPr lang="en-US" sz="1500" dirty="0">
                <a:solidFill>
                  <a:schemeClr val="accent5"/>
                </a:solidFill>
              </a:rPr>
              <a:t>Окно реакции = дни до выпуска − задержка информации − срок поставки. Сегодня 35 − 10 − 30 = −5 дней</a:t>
            </a:r>
            <a:endParaRPr lang="en-US" sz="1500" dirty="0"/>
          </a:p>
        </p:txBody>
      </p:sp>
      <p:sp>
        <p:nvSpPr>
          <p:cNvPr id="4" name="Shape 2"/>
          <p:cNvSpPr/>
          <p:nvPr/>
        </p:nvSpPr>
        <p:spPr>
          <a:xfrm>
            <a:off x="9989820" y="1783080"/>
            <a:ext cx="0" cy="2743200"/>
          </a:xfrm>
          <a:prstGeom prst="line">
            <a:avLst/>
          </a:prstGeom>
          <a:noFill/>
          <a:ln w="15875">
            <a:solidFill>
              <a:srgbClr val="3D434A"/>
            </a:solidFill>
            <a:prstDash val="dash"/>
          </a:ln>
        </p:spPr>
        <p:txBody>
          <a:bodyPr/>
          <a:p/>
        </p:txBody>
      </p:sp>
      <p:sp>
        <p:nvSpPr>
          <p:cNvPr id="5" name="Text 3"/>
          <p:cNvSpPr txBox="1"/>
          <p:nvPr/>
        </p:nvSpPr>
        <p:spPr>
          <a:xfrm>
            <a:off x="9075420" y="1508760"/>
            <a:ext cx="1828800" cy="274320"/>
          </a:xfrm>
          <a:prstGeom prst="rect">
            <a:avLst/>
          </a:prstGeom>
          <a:noFill/>
          <a:ln/>
        </p:spPr>
        <p:txBody>
          <a:bodyPr wrap="square" lIns="0" tIns="0" rIns="0" bIns="0" rtlCol="0" anchor="t"/>
          <a:lstStyle/>
          <a:p>
            <a:pPr algn="ctr" indent="0" marL="0">
              <a:buNone/>
            </a:pPr>
            <a:r>
              <a:rPr lang="en-US" sz="1200" b="1" dirty="0">
                <a:solidFill>
                  <a:schemeClr val="tx1"/>
                </a:solidFill>
              </a:rPr>
              <a:t>Дата выпуска</a:t>
            </a:r>
            <a:endParaRPr lang="en-US" sz="1200" dirty="0"/>
          </a:p>
        </p:txBody>
      </p:sp>
      <p:sp>
        <p:nvSpPr>
          <p:cNvPr id="6" name="Text 4"/>
          <p:cNvSpPr txBox="1"/>
          <p:nvPr/>
        </p:nvSpPr>
        <p:spPr>
          <a:xfrm>
            <a:off x="548640" y="2148840"/>
            <a:ext cx="1828800" cy="640080"/>
          </a:xfrm>
          <a:prstGeom prst="rect">
            <a:avLst/>
          </a:prstGeom>
          <a:noFill/>
          <a:ln/>
        </p:spPr>
        <p:txBody>
          <a:bodyPr wrap="square" lIns="0" tIns="0" rIns="0" bIns="0" rtlCol="0" anchor="ctr"/>
          <a:lstStyle/>
          <a:p>
            <a:pPr algn="l" indent="0" marL="0">
              <a:buNone/>
            </a:pPr>
            <a:r>
              <a:rPr lang="en-US" sz="1600" b="1" dirty="0">
                <a:solidFill>
                  <a:schemeClr val="accent1"/>
                </a:solidFill>
                <a:latin typeface="Cambria" pitchFamily="34" charset="0"/>
                <a:ea typeface="Cambria" pitchFamily="34" charset="-122"/>
                <a:cs typeface="Cambria" pitchFamily="34" charset="-120"/>
              </a:rPr>
              <a:t>Сегодня</a:t>
            </a:r>
            <a:endParaRPr lang="en-US" sz="1600" dirty="0"/>
          </a:p>
        </p:txBody>
      </p:sp>
      <p:sp>
        <p:nvSpPr>
          <p:cNvPr id="7" name="!!Задержка"/>
          <p:cNvSpPr/>
          <p:nvPr/>
        </p:nvSpPr>
        <p:spPr>
          <a:xfrm>
            <a:off x="2468880" y="2148840"/>
            <a:ext cx="2148840" cy="640080"/>
          </a:xfrm>
          <a:prstGeom prst="rect">
            <a:avLst/>
          </a:prstGeom>
          <a:solidFill>
            <a:schemeClr val="accent5"/>
          </a:solidFill>
          <a:ln w="12700">
            <a:solidFill>
              <a:schemeClr val="accent5"/>
            </a:solidFill>
            <a:prstDash val="solid"/>
          </a:ln>
        </p:spPr>
        <p:txBody>
          <a:bodyPr/>
          <a:p/>
        </p:txBody>
      </p:sp>
      <p:sp>
        <p:nvSpPr>
          <p:cNvPr id="8" name="!!Задержка подпись"/>
          <p:cNvSpPr txBox="1"/>
          <p:nvPr/>
        </p:nvSpPr>
        <p:spPr>
          <a:xfrm>
            <a:off x="2468880" y="2148840"/>
            <a:ext cx="2148840" cy="640080"/>
          </a:xfrm>
          <a:prstGeom prst="rect">
            <a:avLst/>
          </a:prstGeom>
          <a:noFill/>
          <a:ln/>
        </p:spPr>
        <p:txBody>
          <a:bodyPr wrap="square" lIns="0" tIns="0" rIns="0" bIns="0" rtlCol="0" anchor="ctr"/>
          <a:lstStyle/>
          <a:p>
            <a:pPr algn="ctr" indent="0" marL="0">
              <a:buNone/>
            </a:pPr>
            <a:r>
              <a:rPr lang="en-US" sz="1200" b="1" dirty="0">
                <a:solidFill>
                  <a:schemeClr val="bg1"/>
                </a:solidFill>
              </a:rPr>
              <a:t>10 дн.</a:t>
            </a:r>
            <a:endParaRPr lang="en-US" sz="1200" dirty="0"/>
          </a:p>
        </p:txBody>
      </p:sp>
      <p:sp>
        <p:nvSpPr>
          <p:cNvPr id="9" name="!!Срок верх"/>
          <p:cNvSpPr/>
          <p:nvPr/>
        </p:nvSpPr>
        <p:spPr>
          <a:xfrm>
            <a:off x="4617720" y="2148840"/>
            <a:ext cx="5372100" cy="640080"/>
          </a:xfrm>
          <a:prstGeom prst="rect">
            <a:avLst/>
          </a:prstGeom>
          <a:solidFill>
            <a:schemeClr val="accent1"/>
          </a:solidFill>
          <a:ln w="12700">
            <a:solidFill>
              <a:schemeClr val="accent1"/>
            </a:solidFill>
            <a:prstDash val="solid"/>
          </a:ln>
        </p:spPr>
        <p:txBody>
          <a:bodyPr/>
          <a:p/>
        </p:txBody>
      </p:sp>
      <p:sp>
        <p:nvSpPr>
          <p:cNvPr id="10" name="!!Срок верх подпись"/>
          <p:cNvSpPr txBox="1"/>
          <p:nvPr/>
        </p:nvSpPr>
        <p:spPr>
          <a:xfrm>
            <a:off x="4617720" y="2148840"/>
            <a:ext cx="6446520" cy="640080"/>
          </a:xfrm>
          <a:prstGeom prst="rect">
            <a:avLst/>
          </a:prstGeom>
          <a:noFill/>
          <a:ln/>
        </p:spPr>
        <p:txBody>
          <a:bodyPr wrap="square" lIns="0" tIns="0" rIns="0" bIns="0" rtlCol="0" anchor="ctr"/>
          <a:lstStyle/>
          <a:p>
            <a:pPr algn="ctr" indent="0" marL="0">
              <a:buNone/>
            </a:pPr>
            <a:r>
              <a:rPr lang="en-US" sz="1300" b="1" dirty="0">
                <a:solidFill>
                  <a:schemeClr val="bg1"/>
                </a:solidFill>
              </a:rPr>
              <a:t>Срок поставки материала 30 дней</a:t>
            </a:r>
            <a:endParaRPr lang="en-US" sz="1300" dirty="0"/>
          </a:p>
        </p:txBody>
      </p:sp>
      <p:sp>
        <p:nvSpPr>
          <p:cNvPr id="11" name="!!Дефицит верх"/>
          <p:cNvSpPr/>
          <p:nvPr/>
        </p:nvSpPr>
        <p:spPr>
          <a:xfrm>
            <a:off x="9989820" y="2148840"/>
            <a:ext cx="1074420" cy="640080"/>
          </a:xfrm>
          <a:prstGeom prst="rect">
            <a:avLst/>
          </a:prstGeom>
          <a:solidFill>
            <a:schemeClr val="accent2"/>
          </a:solidFill>
          <a:ln w="12700">
            <a:solidFill>
              <a:schemeClr val="accent2"/>
            </a:solidFill>
            <a:prstDash val="solid"/>
          </a:ln>
        </p:spPr>
        <p:txBody>
          <a:bodyPr/>
          <a:p/>
        </p:txBody>
      </p:sp>
      <p:sp>
        <p:nvSpPr>
          <p:cNvPr id="12" name="!!Дефицит верх подпись"/>
          <p:cNvSpPr txBox="1"/>
          <p:nvPr/>
        </p:nvSpPr>
        <p:spPr>
          <a:xfrm>
            <a:off x="10099548" y="2862072"/>
            <a:ext cx="2194560" cy="274320"/>
          </a:xfrm>
          <a:prstGeom prst="rect">
            <a:avLst/>
          </a:prstGeom>
          <a:noFill/>
          <a:ln/>
        </p:spPr>
        <p:txBody>
          <a:bodyPr wrap="square" lIns="0" tIns="0" rIns="0" bIns="0" rtlCol="0" anchor="t"/>
          <a:lstStyle/>
          <a:p>
            <a:pPr algn="l" indent="0" marL="0">
              <a:buNone/>
            </a:pPr>
            <a:r>
              <a:rPr lang="en-US" sz="1200" b="1" dirty="0">
                <a:solidFill>
                  <a:schemeClr val="accent2"/>
                </a:solidFill>
              </a:rPr>
              <a:t>Не хватает 5 дней</a:t>
            </a:r>
            <a:endParaRPr lang="en-US" sz="1200" dirty="0"/>
          </a:p>
        </p:txBody>
      </p:sp>
      <p:sp>
        <p:nvSpPr>
          <p:cNvPr id="13" name="Text 11"/>
          <p:cNvSpPr txBox="1"/>
          <p:nvPr/>
        </p:nvSpPr>
        <p:spPr>
          <a:xfrm>
            <a:off x="548640" y="3429000"/>
            <a:ext cx="1828800" cy="640080"/>
          </a:xfrm>
          <a:prstGeom prst="rect">
            <a:avLst/>
          </a:prstGeom>
          <a:noFill/>
          <a:ln/>
        </p:spPr>
        <p:txBody>
          <a:bodyPr wrap="square" lIns="0" tIns="0" rIns="0" bIns="0" rtlCol="0" anchor="ctr"/>
          <a:lstStyle/>
          <a:p>
            <a:pPr algn="l" indent="0" marL="0">
              <a:buNone/>
            </a:pPr>
            <a:r>
              <a:rPr lang="en-US" sz="1600" b="1" dirty="0">
                <a:solidFill>
                  <a:schemeClr val="accent1"/>
                </a:solidFill>
                <a:latin typeface="Cambria" pitchFamily="34" charset="0"/>
                <a:ea typeface="Cambria" pitchFamily="34" charset="-122"/>
                <a:cs typeface="Cambria" pitchFamily="34" charset="-120"/>
              </a:rPr>
              <a:t>С общим планом</a:t>
            </a:r>
            <a:endParaRPr lang="en-US" sz="1600" dirty="0"/>
          </a:p>
        </p:txBody>
      </p:sp>
      <p:sp>
        <p:nvSpPr>
          <p:cNvPr id="14" name="!!Задержка план"/>
          <p:cNvSpPr/>
          <p:nvPr/>
        </p:nvSpPr>
        <p:spPr>
          <a:xfrm>
            <a:off x="2468880" y="3429000"/>
            <a:ext cx="1719072" cy="640080"/>
          </a:xfrm>
          <a:prstGeom prst="rect">
            <a:avLst/>
          </a:prstGeom>
          <a:solidFill>
            <a:schemeClr val="accent5"/>
          </a:solidFill>
          <a:ln w="12700">
            <a:solidFill>
              <a:schemeClr val="accent5"/>
            </a:solidFill>
            <a:prstDash val="solid"/>
          </a:ln>
        </p:spPr>
        <p:txBody>
          <a:bodyPr/>
          <a:p/>
        </p:txBody>
      </p:sp>
      <p:sp>
        <p:nvSpPr>
          <p:cNvPr id="15" name="!!Задержка план подпись"/>
          <p:cNvSpPr txBox="1"/>
          <p:nvPr/>
        </p:nvSpPr>
        <p:spPr>
          <a:xfrm>
            <a:off x="2468880" y="3429000"/>
            <a:ext cx="1719072" cy="640080"/>
          </a:xfrm>
          <a:prstGeom prst="rect">
            <a:avLst/>
          </a:prstGeom>
          <a:noFill/>
          <a:ln/>
        </p:spPr>
        <p:txBody>
          <a:bodyPr wrap="square" lIns="0" tIns="0" rIns="0" bIns="0" rtlCol="0" anchor="ctr"/>
          <a:lstStyle/>
          <a:p>
            <a:pPr algn="ctr" indent="0" marL="0">
              <a:buNone/>
            </a:pPr>
            <a:r>
              <a:rPr lang="en-US" sz="1100" b="1" dirty="0">
                <a:solidFill>
                  <a:schemeClr val="bg1"/>
                </a:solidFill>
              </a:rPr>
              <a:t>8</a:t>
            </a:r>
            <a:endParaRPr lang="en-US" sz="1100" dirty="0"/>
          </a:p>
        </p:txBody>
      </p:sp>
      <p:sp>
        <p:nvSpPr>
          <p:cNvPr id="16" name="!!Срок план"/>
          <p:cNvSpPr/>
          <p:nvPr/>
        </p:nvSpPr>
        <p:spPr>
          <a:xfrm>
            <a:off x="4187952" y="3429000"/>
            <a:ext cx="6446520" cy="640080"/>
          </a:xfrm>
          <a:prstGeom prst="rect">
            <a:avLst/>
          </a:prstGeom>
          <a:solidFill>
            <a:schemeClr val="accent1"/>
          </a:solidFill>
          <a:ln w="12700">
            <a:solidFill>
              <a:schemeClr val="accent1"/>
            </a:solidFill>
            <a:prstDash val="solid"/>
          </a:ln>
        </p:spPr>
        <p:txBody>
          <a:bodyPr/>
          <a:p/>
        </p:txBody>
      </p:sp>
      <p:sp>
        <p:nvSpPr>
          <p:cNvPr id="17" name="!!Срок план подпись"/>
          <p:cNvSpPr txBox="1"/>
          <p:nvPr/>
        </p:nvSpPr>
        <p:spPr>
          <a:xfrm>
            <a:off x="4187952" y="3429000"/>
            <a:ext cx="6446520" cy="640080"/>
          </a:xfrm>
          <a:prstGeom prst="rect">
            <a:avLst/>
          </a:prstGeom>
          <a:noFill/>
          <a:ln/>
        </p:spPr>
        <p:txBody>
          <a:bodyPr wrap="square" lIns="0" tIns="0" rIns="0" bIns="0" rtlCol="0" anchor="ctr"/>
          <a:lstStyle/>
          <a:p>
            <a:pPr algn="ctr" indent="0" marL="0">
              <a:buNone/>
            </a:pPr>
            <a:r>
              <a:rPr lang="en-US" sz="1300" b="1" dirty="0">
                <a:solidFill>
                  <a:schemeClr val="bg1"/>
                </a:solidFill>
              </a:rPr>
              <a:t>Срок поставки материала 30 дней</a:t>
            </a:r>
            <a:endParaRPr lang="en-US" sz="1300" dirty="0"/>
          </a:p>
        </p:txBody>
      </p:sp>
      <p:sp>
        <p:nvSpPr>
          <p:cNvPr id="18" name="!!Хвост план"/>
          <p:cNvSpPr/>
          <p:nvPr/>
        </p:nvSpPr>
        <p:spPr>
          <a:xfrm>
            <a:off x="9989820" y="3429000"/>
            <a:ext cx="644652" cy="640080"/>
          </a:xfrm>
          <a:prstGeom prst="rect">
            <a:avLst/>
          </a:prstGeom>
          <a:solidFill>
            <a:srgbClr val="C98BA0"/>
          </a:solidFill>
          <a:ln w="12700">
            <a:noFill/>
            <a:prstDash val="solid"/>
          </a:ln>
        </p:spPr>
        <p:txBody>
          <a:bodyPr/>
          <a:p/>
        </p:txBody>
      </p:sp>
      <p:sp>
        <p:nvSpPr>
          <p:cNvPr id="19" name="!!Хвост план подпись"/>
          <p:cNvSpPr txBox="1"/>
          <p:nvPr/>
        </p:nvSpPr>
        <p:spPr>
          <a:xfrm>
            <a:off x="10094976" y="4142232"/>
            <a:ext cx="1920240" cy="274320"/>
          </a:xfrm>
          <a:prstGeom prst="rect">
            <a:avLst/>
          </a:prstGeom>
          <a:noFill/>
          <a:ln/>
        </p:spPr>
        <p:txBody>
          <a:bodyPr wrap="square" lIns="0" tIns="0" rIns="0" bIns="0" rtlCol="0" anchor="t"/>
          <a:lstStyle/>
          <a:p>
            <a:pPr algn="l" indent="0" marL="0">
              <a:buNone/>
            </a:pPr>
            <a:r>
              <a:rPr lang="en-US" sz="1200" b="1" dirty="0">
                <a:solidFill>
                  <a:srgbClr val="C98BA0"/>
                </a:solidFill>
              </a:rPr>
              <a:t>Не хватает 3 дней</a:t>
            </a:r>
            <a:endParaRPr lang="en-US" sz="1200" dirty="0"/>
          </a:p>
        </p:txBody>
      </p:sp>
      <p:sp>
        <p:nvSpPr>
          <p:cNvPr id="20" name="Shape 18"/>
          <p:cNvSpPr/>
          <p:nvPr/>
        </p:nvSpPr>
        <p:spPr>
          <a:xfrm>
            <a:off x="2468880" y="4572000"/>
            <a:ext cx="8595360" cy="0"/>
          </a:xfrm>
          <a:prstGeom prst="line">
            <a:avLst/>
          </a:prstGeom>
          <a:noFill/>
          <a:ln w="9525">
            <a:solidFill>
              <a:srgbClr val="7A8088"/>
            </a:solidFill>
            <a:prstDash val="solid"/>
          </a:ln>
        </p:spPr>
        <p:txBody>
          <a:bodyPr/>
          <a:p/>
        </p:txBody>
      </p:sp>
      <p:sp>
        <p:nvSpPr>
          <p:cNvPr id="21" name="Text 19"/>
          <p:cNvSpPr txBox="1"/>
          <p:nvPr/>
        </p:nvSpPr>
        <p:spPr>
          <a:xfrm>
            <a:off x="2194560" y="4617720"/>
            <a:ext cx="548640" cy="274320"/>
          </a:xfrm>
          <a:prstGeom prst="rect">
            <a:avLst/>
          </a:prstGeom>
          <a:noFill/>
          <a:ln/>
        </p:spPr>
        <p:txBody>
          <a:bodyPr wrap="square" lIns="0" tIns="0" rIns="0" bIns="0" rtlCol="0" anchor="t"/>
          <a:lstStyle/>
          <a:p>
            <a:pPr algn="ctr" indent="0" marL="0">
              <a:buNone/>
            </a:pPr>
            <a:r>
              <a:rPr lang="en-US" sz="1100" dirty="0">
                <a:solidFill>
                  <a:schemeClr val="accent5"/>
                </a:solidFill>
              </a:rPr>
              <a:t>0</a:t>
            </a:r>
            <a:endParaRPr lang="en-US" sz="1100" dirty="0"/>
          </a:p>
        </p:txBody>
      </p:sp>
      <p:sp>
        <p:nvSpPr>
          <p:cNvPr id="22" name="Text 20"/>
          <p:cNvSpPr txBox="1"/>
          <p:nvPr/>
        </p:nvSpPr>
        <p:spPr>
          <a:xfrm>
            <a:off x="4343400" y="4617720"/>
            <a:ext cx="548640" cy="274320"/>
          </a:xfrm>
          <a:prstGeom prst="rect">
            <a:avLst/>
          </a:prstGeom>
          <a:noFill/>
          <a:ln/>
        </p:spPr>
        <p:txBody>
          <a:bodyPr wrap="square" lIns="0" tIns="0" rIns="0" bIns="0" rtlCol="0" anchor="t"/>
          <a:lstStyle/>
          <a:p>
            <a:pPr algn="ctr" indent="0" marL="0">
              <a:buNone/>
            </a:pPr>
            <a:r>
              <a:rPr lang="en-US" sz="1100" dirty="0">
                <a:solidFill>
                  <a:schemeClr val="accent5"/>
                </a:solidFill>
              </a:rPr>
              <a:t>10</a:t>
            </a:r>
            <a:endParaRPr lang="en-US" sz="1100" dirty="0"/>
          </a:p>
        </p:txBody>
      </p:sp>
      <p:sp>
        <p:nvSpPr>
          <p:cNvPr id="23" name="Text 21"/>
          <p:cNvSpPr txBox="1"/>
          <p:nvPr/>
        </p:nvSpPr>
        <p:spPr>
          <a:xfrm>
            <a:off x="6492240" y="4617720"/>
            <a:ext cx="548640" cy="274320"/>
          </a:xfrm>
          <a:prstGeom prst="rect">
            <a:avLst/>
          </a:prstGeom>
          <a:noFill/>
          <a:ln/>
        </p:spPr>
        <p:txBody>
          <a:bodyPr wrap="square" lIns="0" tIns="0" rIns="0" bIns="0" rtlCol="0" anchor="t"/>
          <a:lstStyle/>
          <a:p>
            <a:pPr algn="ctr" indent="0" marL="0">
              <a:buNone/>
            </a:pPr>
            <a:r>
              <a:rPr lang="en-US" sz="1100" dirty="0">
                <a:solidFill>
                  <a:schemeClr val="accent5"/>
                </a:solidFill>
              </a:rPr>
              <a:t>20</a:t>
            </a:r>
            <a:endParaRPr lang="en-US" sz="1100" dirty="0"/>
          </a:p>
        </p:txBody>
      </p:sp>
      <p:sp>
        <p:nvSpPr>
          <p:cNvPr id="24" name="Text 22"/>
          <p:cNvSpPr txBox="1"/>
          <p:nvPr/>
        </p:nvSpPr>
        <p:spPr>
          <a:xfrm>
            <a:off x="8641080" y="4617720"/>
            <a:ext cx="548640" cy="274320"/>
          </a:xfrm>
          <a:prstGeom prst="rect">
            <a:avLst/>
          </a:prstGeom>
          <a:noFill/>
          <a:ln/>
        </p:spPr>
        <p:txBody>
          <a:bodyPr wrap="square" lIns="0" tIns="0" rIns="0" bIns="0" rtlCol="0" anchor="t"/>
          <a:lstStyle/>
          <a:p>
            <a:pPr algn="ctr" indent="0" marL="0">
              <a:buNone/>
            </a:pPr>
            <a:r>
              <a:rPr lang="en-US" sz="1100" dirty="0">
                <a:solidFill>
                  <a:schemeClr val="accent5"/>
                </a:solidFill>
              </a:rPr>
              <a:t>30</a:t>
            </a:r>
            <a:endParaRPr lang="en-US" sz="1100" dirty="0"/>
          </a:p>
        </p:txBody>
      </p:sp>
      <p:sp>
        <p:nvSpPr>
          <p:cNvPr id="25" name="Text 23"/>
          <p:cNvSpPr txBox="1"/>
          <p:nvPr/>
        </p:nvSpPr>
        <p:spPr>
          <a:xfrm>
            <a:off x="10789920" y="4617720"/>
            <a:ext cx="548640" cy="274320"/>
          </a:xfrm>
          <a:prstGeom prst="rect">
            <a:avLst/>
          </a:prstGeom>
          <a:noFill/>
          <a:ln/>
        </p:spPr>
        <p:txBody>
          <a:bodyPr wrap="square" lIns="0" tIns="0" rIns="0" bIns="0" rtlCol="0" anchor="t"/>
          <a:lstStyle/>
          <a:p>
            <a:pPr algn="ctr" indent="0" marL="0">
              <a:buNone/>
            </a:pPr>
            <a:r>
              <a:rPr lang="en-US" sz="1100" dirty="0">
                <a:solidFill>
                  <a:schemeClr val="accent5"/>
                </a:solidFill>
              </a:rPr>
              <a:t>40</a:t>
            </a:r>
            <a:endParaRPr lang="en-US" sz="1100" dirty="0"/>
          </a:p>
        </p:txBody>
      </p:sp>
      <p:sp>
        <p:nvSpPr>
          <p:cNvPr id="26" name="Text 24"/>
          <p:cNvSpPr txBox="1"/>
          <p:nvPr/>
        </p:nvSpPr>
        <p:spPr>
          <a:xfrm>
            <a:off x="7863840" y="4864608"/>
            <a:ext cx="3200400" cy="274320"/>
          </a:xfrm>
          <a:prstGeom prst="rect">
            <a:avLst/>
          </a:prstGeom>
          <a:noFill/>
          <a:ln/>
        </p:spPr>
        <p:txBody>
          <a:bodyPr wrap="square" lIns="0" tIns="0" rIns="0" bIns="0" rtlCol="0" anchor="t"/>
          <a:lstStyle/>
          <a:p>
            <a:pPr algn="r" indent="0" marL="0">
              <a:buNone/>
            </a:pPr>
            <a:r>
              <a:rPr lang="en-US" sz="1100" i="1" dirty="0">
                <a:solidFill>
                  <a:schemeClr val="accent5"/>
                </a:solidFill>
              </a:rPr>
              <a:t>календарные дни от изменения спроса</a:t>
            </a:r>
            <a:endParaRPr lang="en-US" sz="1100" dirty="0"/>
          </a:p>
        </p:txBody>
      </p:sp>
      <p:sp>
        <p:nvSpPr>
          <p:cNvPr id="27" name="!!Карточка вывод"/>
          <p:cNvSpPr/>
          <p:nvPr/>
        </p:nvSpPr>
        <p:spPr>
          <a:xfrm>
            <a:off x="548640" y="5303520"/>
            <a:ext cx="5120640" cy="868680"/>
          </a:xfrm>
          <a:prstGeom prst="roundRect">
            <a:avLst>
              <a:gd name="adj" fmla="val 12632"/>
            </a:avLst>
          </a:prstGeom>
          <a:solidFill>
            <a:schemeClr val="accent6"/>
          </a:solidFill>
          <a:ln w="6350">
            <a:solidFill>
              <a:schemeClr val="accent6"/>
            </a:solidFill>
            <a:prstDash val="solid"/>
          </a:ln>
        </p:spPr>
        <p:txBody>
          <a:bodyPr/>
          <a:p/>
        </p:txBody>
      </p:sp>
      <p:sp>
        <p:nvSpPr>
          <p:cNvPr id="28" name="!!Вывод текст"/>
          <p:cNvSpPr txBox="1"/>
          <p:nvPr/>
        </p:nvSpPr>
        <p:spPr>
          <a:xfrm>
            <a:off x="822960" y="5413248"/>
            <a:ext cx="4572000" cy="685800"/>
          </a:xfrm>
          <a:prstGeom prst="rect">
            <a:avLst/>
          </a:prstGeom>
          <a:noFill/>
          <a:ln/>
        </p:spPr>
        <p:txBody>
          <a:bodyPr wrap="square" lIns="0" tIns="0" rIns="0" bIns="0" rtlCol="0" anchor="ctr"/>
          <a:lstStyle/>
          <a:p>
            <a:pPr algn="l" indent="0" marL="0">
              <a:buNone/>
            </a:pPr>
            <a:r>
              <a:rPr lang="en-US" sz="1400" dirty="0">
                <a:solidFill>
                  <a:schemeClr val="accent1"/>
                </a:solidFill>
              </a:rPr>
              <a:t>Срок поставки приказом не сокращается. Задержка новости сокращается одним правилом. Пять дней опоздания закрывают запасом, срочной доставкой или простоем</a:t>
            </a:r>
            <a:endParaRPr lang="en-US" sz="1400" dirty="0"/>
          </a:p>
        </p:txBody>
      </p:sp>
      <p:sp>
        <p:nvSpPr>
          <p:cNvPr id="29" name="!!Плашка модель"/>
          <p:cNvSpPr/>
          <p:nvPr/>
        </p:nvSpPr>
        <p:spPr>
          <a:xfrm>
            <a:off x="9509760" y="1069848"/>
            <a:ext cx="2103120" cy="310896"/>
          </a:xfrm>
          <a:prstGeom prst="roundRect">
            <a:avLst>
              <a:gd name="adj" fmla="val 50000"/>
            </a:avLst>
          </a:prstGeom>
          <a:solidFill>
            <a:schemeClr val="accent4"/>
          </a:solidFill>
          <a:ln w="6350">
            <a:solidFill>
              <a:schemeClr val="accent4"/>
            </a:solidFill>
            <a:prstDash val="solid"/>
          </a:ln>
        </p:spPr>
        <p:txBody>
          <a:bodyPr/>
          <a:p/>
        </p:txBody>
      </p:sp>
      <p:sp>
        <p:nvSpPr>
          <p:cNvPr id="30" name="!!Плашка модель текст"/>
          <p:cNvSpPr txBox="1"/>
          <p:nvPr/>
        </p:nvSpPr>
        <p:spPr>
          <a:xfrm>
            <a:off x="9509760" y="1069848"/>
            <a:ext cx="2103120" cy="310896"/>
          </a:xfrm>
          <a:prstGeom prst="rect">
            <a:avLst/>
          </a:prstGeom>
          <a:noFill/>
          <a:ln/>
        </p:spPr>
        <p:txBody>
          <a:bodyPr wrap="square" lIns="0" tIns="0" rIns="0" bIns="0" rtlCol="0" anchor="ctr"/>
          <a:lstStyle/>
          <a:p>
            <a:pPr algn="ctr" indent="0" marL="0">
              <a:buNone/>
            </a:pPr>
            <a:r>
              <a:rPr lang="en-US" sz="1100" b="1" dirty="0">
                <a:solidFill>
                  <a:schemeClr val="accent1"/>
                </a:solidFill>
              </a:rPr>
              <a:t>Модельный пример</a:t>
            </a:r>
            <a:endParaRPr lang="en-US" sz="1100" dirty="0"/>
          </a:p>
        </p:txBody>
      </p:sp>
      <p:sp>
        <p:nvSpPr>
          <p:cNvPr id="31"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r>
              <a:rPr b="0" lang="en-US"/>
              <a:t>4</a:t>
            </a:r>
            <a:endParaRPr lang="en-US"/>
          </a:p>
        </p:txBody>
      </p:sp>
      <p:sp>
        <p:nvSpPr>
          <p:cNvPr id="32" name="!!Сценарии панель"/>
          <p:cNvSpPr/>
          <p:nvPr/>
        </p:nvSpPr>
        <p:spPr>
          <a:xfrm>
            <a:off x="5852160" y="5303520"/>
            <a:ext cx="5760720" cy="868680"/>
          </a:xfrm>
          <a:prstGeom prst="roundRect">
            <a:avLst>
              <a:gd name="adj" fmla="val 12000"/>
            </a:avLst>
          </a:prstGeom>
          <a:solidFill>
            <a:srgbClr val="FFFFFF"/>
          </a:solidFill>
          <a:ln w="9525">
            <a:solidFill>
              <a:srgbClr val="EBD3DC"/>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3" name="!!Сценарии заголовок"/>
          <p:cNvSpPr/>
          <p:nvPr/>
        </p:nvSpPr>
        <p:spPr>
          <a:xfrm>
            <a:off x="6053328" y="5358384"/>
            <a:ext cx="2926080" cy="237744"/>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l"/>
            <a:r>
              <a:rPr sz="800" b="1" spc="150">
                <a:solidFill>
                  <a:srgbClr val="C98BA0"/>
                </a:solidFill>
                <a:latin typeface="Calibri"/>
              </a:rPr>
              <a:t>ЗАДЕРЖКА ПРИ ОБЩЕМ ПЛАНЕ</a:t>
            </a:r>
          </a:p>
        </p:txBody>
      </p:sp>
      <p:sp>
        <p:nvSpPr>
          <p:cNvPr id="34" name="!!Кнопка 0">
            <a:hlinkClick action="ppaction://hlinksldjump" r:id="rId2"/>
          </p:cNvPr>
          <p:cNvSpPr/>
          <p:nvPr/>
        </p:nvSpPr>
        <p:spPr>
          <a:xfrm>
            <a:off x="6053328" y="5669280"/>
            <a:ext cx="822960" cy="347472"/>
          </a:xfrm>
          <a:prstGeom prst="roundRect">
            <a:avLst>
              <a:gd name="adj" fmla="val 50000"/>
            </a:avLst>
          </a:prstGeom>
          <a:solidFill>
            <a:srgbClr val="DDE9E3"/>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1200" b="1">
                <a:solidFill>
                  <a:srgbClr val="005541"/>
                </a:solidFill>
                <a:latin typeface="Calibri"/>
              </a:rPr>
              <a:t>2 дня</a:t>
            </a:r>
          </a:p>
        </p:txBody>
      </p:sp>
      <p:sp>
        <p:nvSpPr>
          <p:cNvPr id="35" name="!!Кнопка 1">
            <a:hlinkClick action="ppaction://hlinksldjump" r:id="rId3"/>
          </p:cNvPr>
          <p:cNvSpPr/>
          <p:nvPr/>
        </p:nvSpPr>
        <p:spPr>
          <a:xfrm>
            <a:off x="6967728" y="5669280"/>
            <a:ext cx="822960" cy="347472"/>
          </a:xfrm>
          <a:prstGeom prst="roundRect">
            <a:avLst>
              <a:gd name="adj" fmla="val 50000"/>
            </a:avLst>
          </a:prstGeom>
          <a:solidFill>
            <a:srgbClr val="DDE9E3"/>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1200" b="1">
                <a:solidFill>
                  <a:srgbClr val="005541"/>
                </a:solidFill>
                <a:latin typeface="Calibri"/>
              </a:rPr>
              <a:t>5 дней</a:t>
            </a:r>
          </a:p>
        </p:txBody>
      </p:sp>
      <p:sp>
        <p:nvSpPr>
          <p:cNvPr id="36" name="!!Кнопка 2">
            <a:hlinkClick action="ppaction://hlinksldjump" r:id="rId4"/>
          </p:cNvPr>
          <p:cNvSpPr/>
          <p:nvPr/>
        </p:nvSpPr>
        <p:spPr>
          <a:xfrm>
            <a:off x="7882127" y="5669280"/>
            <a:ext cx="822960" cy="347472"/>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1200" b="1">
                <a:solidFill>
                  <a:srgbClr val="FFFFFF"/>
                </a:solidFill>
                <a:latin typeface="Calibri"/>
              </a:rPr>
              <a:t>8 дней</a:t>
            </a:r>
          </a:p>
        </p:txBody>
      </p:sp>
      <p:sp>
        <p:nvSpPr>
          <p:cNvPr id="37" name="!!Сценарий итог"/>
          <p:cNvSpPr/>
          <p:nvPr/>
        </p:nvSpPr>
        <p:spPr>
          <a:xfrm>
            <a:off x="8915400" y="5358384"/>
            <a:ext cx="2560320" cy="402336"/>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r"/>
            <a:r>
              <a:rPr sz="2000" b="1">
                <a:solidFill>
                  <a:srgbClr val="C98BA0"/>
                </a:solidFill>
                <a:latin typeface="Cambria"/>
              </a:rPr>
              <a:t>≈ 1 млн ₽</a:t>
            </a:r>
          </a:p>
        </p:txBody>
      </p:sp>
      <p:sp>
        <p:nvSpPr>
          <p:cNvPr id="38" name="!!Сценарий пояснение"/>
          <p:cNvSpPr/>
          <p:nvPr/>
        </p:nvSpPr>
        <p:spPr>
          <a:xfrm>
            <a:off x="8595360" y="5733288"/>
            <a:ext cx="2880360" cy="384048"/>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r"/>
            <a:r>
              <a:rPr sz="900" b="0">
                <a:solidFill>
                  <a:srgbClr val="7A8088"/>
                </a:solidFill>
                <a:latin typeface="Calibri"/>
              </a:rPr>
              <a:t>высвобождается из запаса материала</a:t>
            </a:r>
          </a:p>
          <a:p>
            <a:pPr algn="r"/>
            <a:r>
              <a:rPr sz="900" b="0">
                <a:solidFill>
                  <a:srgbClr val="7A8088"/>
                </a:solidFill>
                <a:latin typeface="Calibri"/>
              </a:rPr>
              <a:t>финансирование дешевле на 500 ₽ в день</a:t>
            </a:r>
          </a:p>
        </p:txBody>
      </p:sp>
      <p:sp>
        <p:nvSpPr>
          <p:cNvPr id="39" name="Навигация Суть">
            <a:hlinkClick action="ppaction://hlinksldjump" r:id="rId6"/>
          </p:cNvPr>
          <p:cNvSpPr/>
          <p:nvPr/>
        </p:nvSpPr>
        <p:spPr>
          <a:xfrm>
            <a:off x="6898233" y="6428232"/>
            <a:ext cx="395020" cy="219456"/>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1" i="0">
                <a:solidFill>
                  <a:srgbClr val="FFFFFF"/>
                </a:solidFill>
                <a:latin typeface="Calibri"/>
              </a:rPr>
              <a:t>Суть</a:t>
            </a:r>
          </a:p>
        </p:txBody>
      </p:sp>
      <p:sp>
        <p:nvSpPr>
          <p:cNvPr id="40" name="Навигация Финансы">
            <a:hlinkClick action="ppaction://hlinksldjump" r:id="rId7"/>
          </p:cNvPr>
          <p:cNvSpPr/>
          <p:nvPr/>
        </p:nvSpPr>
        <p:spPr>
          <a:xfrm>
            <a:off x="7348118"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Финансы</a:t>
            </a:r>
          </a:p>
        </p:txBody>
      </p:sp>
      <p:sp>
        <p:nvSpPr>
          <p:cNvPr id="41" name="Навигация Порядок работы">
            <a:hlinkClick action="ppaction://hlinksldjump" r:id="rId8"/>
          </p:cNvPr>
          <p:cNvSpPr/>
          <p:nvPr/>
        </p:nvSpPr>
        <p:spPr>
          <a:xfrm>
            <a:off x="7984540" y="6428232"/>
            <a:ext cx="1016812"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Порядок работы</a:t>
            </a:r>
          </a:p>
        </p:txBody>
      </p:sp>
      <p:sp>
        <p:nvSpPr>
          <p:cNvPr id="42" name="Навигация Пилот">
            <a:hlinkClick action="ppaction://hlinksldjump" r:id="rId9"/>
          </p:cNvPr>
          <p:cNvSpPr/>
          <p:nvPr/>
        </p:nvSpPr>
        <p:spPr>
          <a:xfrm>
            <a:off x="9056217" y="6428232"/>
            <a:ext cx="45720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Пилот</a:t>
            </a:r>
          </a:p>
        </p:txBody>
      </p:sp>
      <p:sp>
        <p:nvSpPr>
          <p:cNvPr id="43" name="Навигация Решение">
            <a:hlinkClick action="ppaction://hlinksldjump" r:id="rId10"/>
          </p:cNvPr>
          <p:cNvSpPr/>
          <p:nvPr/>
        </p:nvSpPr>
        <p:spPr>
          <a:xfrm>
            <a:off x="9568281"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Решение</a:t>
            </a:r>
          </a:p>
        </p:txBody>
      </p:sp>
      <p:sp>
        <p:nvSpPr>
          <p:cNvPr id="44" name="Навигация Приложения">
            <a:hlinkClick action="ppaction://hlinksldjump" r:id="rId11"/>
          </p:cNvPr>
          <p:cNvSpPr/>
          <p:nvPr/>
        </p:nvSpPr>
        <p:spPr>
          <a:xfrm>
            <a:off x="10204704" y="6428232"/>
            <a:ext cx="768096"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Приложения</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t"/>
          <a:lstStyle/>
          <a:p>
            <a:pPr algn="l" indent="0" marL="0">
              <a:buNone/>
            </a:pPr>
            <a:r>
              <a:rPr lang="en-US" sz="2600" b="1" dirty="0">
                <a:solidFill>
                  <a:schemeClr val="accent1"/>
                </a:solidFill>
              </a:rPr>
              <a:t>Где рассинхронизация бьет по финансам</a:t>
            </a:r>
            <a:endParaRPr lang="en-US" sz="2600" dirty="0"/>
          </a:p>
        </p:txBody>
      </p:sp>
      <p:sp>
        <p:nvSpPr>
          <p:cNvPr id="3" name="Text 0"/>
          <p:cNvSpPr/>
          <p:nvPr>
            <p:ph idx="101" type="body" hasCustomPrompt="1"/>
          </p:nvPr>
        </p:nvSpPr>
        <p:spPr>
          <a:xfrm>
            <a:off x="548640" y="1024128"/>
            <a:ext cx="11064240" cy="411480"/>
          </a:xfrm>
          <a:prstGeom prst="rect">
            <a:avLst/>
          </a:prstGeom>
          <a:noFill/>
          <a:ln/>
        </p:spPr>
        <p:txBody>
          <a:bodyPr wrap="square" lIns="0" tIns="0" rIns="0" bIns="0" rtlCol="0" anchor="t"/>
          <a:lstStyle/>
          <a:p>
            <a:pPr indent="0" marL="0">
              <a:buNone/>
            </a:pPr>
            <a:r>
              <a:rPr lang="en-US" sz="1500" dirty="0">
                <a:solidFill>
                  <a:schemeClr val="accent5"/>
                </a:solidFill>
              </a:rPr>
              <a:t>Три удара по прибыли и один по балансу. Лишний запас замораживает оборотный капитал</a:t>
            </a:r>
            <a:endParaRPr lang="en-US" sz="1500" dirty="0"/>
          </a:p>
        </p:txBody>
      </p:sp>
      <p:sp>
        <p:nvSpPr>
          <p:cNvPr id="4" name="Карточка"/>
          <p:cNvSpPr/>
          <p:nvPr/>
        </p:nvSpPr>
        <p:spPr>
          <a:xfrm>
            <a:off x="548640" y="1691640"/>
            <a:ext cx="3566160" cy="4480560"/>
          </a:xfrm>
          <a:prstGeom prst="roundRect">
            <a:avLst>
              <a:gd name="adj" fmla="val 3077"/>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txBody>
          <a:bodyPr/>
          <a:p/>
        </p:txBody>
      </p:sp>
      <p:sp>
        <p:nvSpPr>
          <p:cNvPr id="5" name="Text 3"/>
          <p:cNvSpPr txBox="1"/>
          <p:nvPr/>
        </p:nvSpPr>
        <p:spPr>
          <a:xfrm>
            <a:off x="822960" y="1920240"/>
            <a:ext cx="3017520" cy="365760"/>
          </a:xfrm>
          <a:prstGeom prst="rect">
            <a:avLst/>
          </a:prstGeom>
          <a:noFill/>
          <a:ln/>
        </p:spPr>
        <p:txBody>
          <a:bodyPr wrap="square" lIns="0" tIns="0" rIns="0" bIns="0" rtlCol="0" anchor="t"/>
          <a:lstStyle/>
          <a:p>
            <a:pPr algn="l" indent="0" marL="0">
              <a:buNone/>
            </a:pPr>
            <a:r>
              <a:rPr lang="en-US" sz="1800" b="1" dirty="0">
                <a:solidFill>
                  <a:schemeClr val="accent1"/>
                </a:solidFill>
                <a:latin typeface="Cambria" pitchFamily="34" charset="0"/>
                <a:ea typeface="Cambria" pitchFamily="34" charset="-122"/>
                <a:cs typeface="Cambria" pitchFamily="34" charset="-120"/>
              </a:rPr>
              <a:t>Отчет о прибылях</a:t>
            </a:r>
            <a:endParaRPr lang="en-US" sz="1800" dirty="0"/>
          </a:p>
        </p:txBody>
      </p:sp>
      <p:pic>
        <p:nvPicPr>
          <p:cNvPr id="6" name="Значок truck" descr="img/ic_truck.png">    </p:cNvPr>
          <p:cNvPicPr>
            <a:picLocks noChangeAspect="1"/>
          </p:cNvPicPr>
          <p:nvPr/>
        </p:nvPicPr>
        <p:blipFill>
          <a:blip r:embed="rId1"/>
          <a:stretch>
            <a:fillRect/>
          </a:stretch>
        </p:blipFill>
        <p:spPr>
          <a:xfrm>
            <a:off x="822960" y="2560320"/>
            <a:ext cx="548640" cy="548640"/>
          </a:xfrm>
          <a:prstGeom prst="rect">
            <a:avLst/>
          </a:prstGeom>
        </p:spPr>
      </p:pic>
      <p:sp>
        <p:nvSpPr>
          <p:cNvPr id="7" name="Text 4"/>
          <p:cNvSpPr txBox="1"/>
          <p:nvPr/>
        </p:nvSpPr>
        <p:spPr>
          <a:xfrm>
            <a:off x="1508760" y="2560320"/>
            <a:ext cx="2468880" cy="548640"/>
          </a:xfrm>
          <a:prstGeom prst="rect">
            <a:avLst/>
          </a:prstGeom>
          <a:noFill/>
          <a:ln/>
        </p:spPr>
        <p:txBody>
          <a:bodyPr wrap="square" lIns="0" tIns="0" rIns="0" bIns="0" rtlCol="0" anchor="ctr"/>
          <a:lstStyle/>
          <a:p>
            <a:pPr algn="l" indent="0" marL="0">
              <a:buNone/>
            </a:pPr>
            <a:r>
              <a:rPr lang="en-US" sz="1400" dirty="0">
                <a:solidFill>
                  <a:schemeClr val="tx1"/>
                </a:solidFill>
              </a:rPr>
              <a:t>Срочные поставки и доплаты за скорость</a:t>
            </a:r>
            <a:endParaRPr lang="en-US" sz="1400" dirty="0"/>
          </a:p>
        </p:txBody>
      </p:sp>
      <p:pic>
        <p:nvPicPr>
          <p:cNvPr id="8" name="Значок clock" descr="img/ic_clock.png">    </p:cNvPr>
          <p:cNvPicPr>
            <a:picLocks noChangeAspect="1"/>
          </p:cNvPicPr>
          <p:nvPr/>
        </p:nvPicPr>
        <p:blipFill>
          <a:blip r:embed="rId2"/>
          <a:stretch>
            <a:fillRect/>
          </a:stretch>
        </p:blipFill>
        <p:spPr>
          <a:xfrm>
            <a:off x="822960" y="3657600"/>
            <a:ext cx="548640" cy="548640"/>
          </a:xfrm>
          <a:prstGeom prst="rect">
            <a:avLst/>
          </a:prstGeom>
        </p:spPr>
      </p:pic>
      <p:sp>
        <p:nvSpPr>
          <p:cNvPr id="9" name="Text 5"/>
          <p:cNvSpPr txBox="1"/>
          <p:nvPr/>
        </p:nvSpPr>
        <p:spPr>
          <a:xfrm>
            <a:off x="1508760" y="3657600"/>
            <a:ext cx="2468880" cy="548640"/>
          </a:xfrm>
          <a:prstGeom prst="rect">
            <a:avLst/>
          </a:prstGeom>
          <a:noFill/>
          <a:ln/>
        </p:spPr>
        <p:txBody>
          <a:bodyPr wrap="square" lIns="0" tIns="0" rIns="0" bIns="0" rtlCol="0" anchor="ctr"/>
          <a:lstStyle/>
          <a:p>
            <a:pPr algn="l" indent="0" marL="0">
              <a:buNone/>
            </a:pPr>
            <a:r>
              <a:rPr lang="en-US" sz="1400" dirty="0">
                <a:solidFill>
                  <a:schemeClr val="tx1"/>
                </a:solidFill>
              </a:rPr>
              <a:t>Простои и переналадки линии</a:t>
            </a:r>
            <a:endParaRPr lang="en-US" sz="1400" dirty="0"/>
          </a:p>
        </p:txBody>
      </p:sp>
      <p:pic>
        <p:nvPicPr>
          <p:cNvPr id="10" name="Значок calendar" descr="img/ic_calendar.png">    </p:cNvPr>
          <p:cNvPicPr>
            <a:picLocks noChangeAspect="1"/>
          </p:cNvPicPr>
          <p:nvPr/>
        </p:nvPicPr>
        <p:blipFill>
          <a:blip r:embed="rId3"/>
          <a:stretch>
            <a:fillRect/>
          </a:stretch>
        </p:blipFill>
        <p:spPr>
          <a:xfrm>
            <a:off x="822960" y="4754880"/>
            <a:ext cx="548640" cy="548640"/>
          </a:xfrm>
          <a:prstGeom prst="rect">
            <a:avLst/>
          </a:prstGeom>
        </p:spPr>
      </p:pic>
      <p:sp>
        <p:nvSpPr>
          <p:cNvPr id="11" name="Text 6"/>
          <p:cNvSpPr txBox="1"/>
          <p:nvPr/>
        </p:nvSpPr>
        <p:spPr>
          <a:xfrm>
            <a:off x="1508760" y="4754880"/>
            <a:ext cx="2468880" cy="548640"/>
          </a:xfrm>
          <a:prstGeom prst="rect">
            <a:avLst/>
          </a:prstGeom>
          <a:noFill/>
          <a:ln/>
        </p:spPr>
        <p:txBody>
          <a:bodyPr wrap="square" lIns="0" tIns="0" rIns="0" bIns="0" rtlCol="0" anchor="ctr"/>
          <a:lstStyle/>
          <a:p>
            <a:pPr algn="l" indent="0" marL="0">
              <a:buNone/>
            </a:pPr>
            <a:r>
              <a:rPr lang="en-US" sz="1400" dirty="0">
                <a:solidFill>
                  <a:schemeClr val="tx1"/>
                </a:solidFill>
              </a:rPr>
              <a:t>Сорванные сроки и потерянная выручка</a:t>
            </a:r>
            <a:endParaRPr lang="en-US" sz="1400" dirty="0"/>
          </a:p>
        </p:txBody>
      </p:sp>
      <p:sp>
        <p:nvSpPr>
          <p:cNvPr id="12" name="Карточка"/>
          <p:cNvSpPr/>
          <p:nvPr/>
        </p:nvSpPr>
        <p:spPr>
          <a:xfrm>
            <a:off x="4297680" y="1691640"/>
            <a:ext cx="3566160" cy="4480560"/>
          </a:xfrm>
          <a:prstGeom prst="roundRect">
            <a:avLst>
              <a:gd name="adj" fmla="val 3077"/>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txBody>
          <a:bodyPr/>
          <a:p/>
        </p:txBody>
      </p:sp>
      <p:sp>
        <p:nvSpPr>
          <p:cNvPr id="13" name="Text 8"/>
          <p:cNvSpPr txBox="1"/>
          <p:nvPr/>
        </p:nvSpPr>
        <p:spPr>
          <a:xfrm>
            <a:off x="4572000" y="1920240"/>
            <a:ext cx="3017520" cy="365760"/>
          </a:xfrm>
          <a:prstGeom prst="rect">
            <a:avLst/>
          </a:prstGeom>
          <a:noFill/>
          <a:ln/>
        </p:spPr>
        <p:txBody>
          <a:bodyPr wrap="square" lIns="0" tIns="0" rIns="0" bIns="0" rtlCol="0" anchor="t"/>
          <a:lstStyle/>
          <a:p>
            <a:pPr algn="l" indent="0" marL="0">
              <a:buNone/>
            </a:pPr>
            <a:r>
              <a:rPr lang="en-US" sz="1800" b="1" dirty="0">
                <a:solidFill>
                  <a:schemeClr val="accent1"/>
                </a:solidFill>
                <a:latin typeface="Cambria" pitchFamily="34" charset="0"/>
                <a:ea typeface="Cambria" pitchFamily="34" charset="-122"/>
                <a:cs typeface="Cambria" pitchFamily="34" charset="-120"/>
              </a:rPr>
              <a:t>Баланс</a:t>
            </a:r>
            <a:endParaRPr lang="en-US" sz="1800" dirty="0"/>
          </a:p>
        </p:txBody>
      </p:sp>
      <p:pic>
        <p:nvPicPr>
          <p:cNvPr id="14" name="Значок boxes" descr="img/ic_boxes.png">    </p:cNvPr>
          <p:cNvPicPr>
            <a:picLocks noChangeAspect="1"/>
          </p:cNvPicPr>
          <p:nvPr/>
        </p:nvPicPr>
        <p:blipFill>
          <a:blip r:embed="rId4"/>
          <a:stretch>
            <a:fillRect/>
          </a:stretch>
        </p:blipFill>
        <p:spPr>
          <a:xfrm>
            <a:off x="4572000" y="2560320"/>
            <a:ext cx="548640" cy="548640"/>
          </a:xfrm>
          <a:prstGeom prst="rect">
            <a:avLst/>
          </a:prstGeom>
        </p:spPr>
      </p:pic>
      <p:sp>
        <p:nvSpPr>
          <p:cNvPr id="15" name="Text 9"/>
          <p:cNvSpPr txBox="1"/>
          <p:nvPr/>
        </p:nvSpPr>
        <p:spPr>
          <a:xfrm>
            <a:off x="5257800" y="2560320"/>
            <a:ext cx="2468880" cy="548640"/>
          </a:xfrm>
          <a:prstGeom prst="rect">
            <a:avLst/>
          </a:prstGeom>
          <a:noFill/>
          <a:ln/>
        </p:spPr>
        <p:txBody>
          <a:bodyPr wrap="square" lIns="0" tIns="0" rIns="0" bIns="0" rtlCol="0" anchor="ctr"/>
          <a:lstStyle/>
          <a:p>
            <a:pPr algn="l" indent="0" marL="0">
              <a:buNone/>
            </a:pPr>
            <a:r>
              <a:rPr lang="en-US" sz="1400" dirty="0">
                <a:solidFill>
                  <a:schemeClr val="tx1"/>
                </a:solidFill>
              </a:rPr>
              <a:t>Лишний запас под устаревший план</a:t>
            </a:r>
            <a:endParaRPr lang="en-US" sz="1400" dirty="0"/>
          </a:p>
        </p:txBody>
      </p:sp>
      <p:pic>
        <p:nvPicPr>
          <p:cNvPr id="16" name="Значок warehouse" descr="img/ic_warehouse.png">    </p:cNvPr>
          <p:cNvPicPr>
            <a:picLocks noChangeAspect="1"/>
          </p:cNvPicPr>
          <p:nvPr/>
        </p:nvPicPr>
        <p:blipFill>
          <a:blip r:embed="rId5"/>
          <a:stretch>
            <a:fillRect/>
          </a:stretch>
        </p:blipFill>
        <p:spPr>
          <a:xfrm>
            <a:off x="4572000" y="3657600"/>
            <a:ext cx="548640" cy="548640"/>
          </a:xfrm>
          <a:prstGeom prst="rect">
            <a:avLst/>
          </a:prstGeom>
        </p:spPr>
      </p:pic>
      <p:sp>
        <p:nvSpPr>
          <p:cNvPr id="17" name="Text 10"/>
          <p:cNvSpPr txBox="1"/>
          <p:nvPr/>
        </p:nvSpPr>
        <p:spPr>
          <a:xfrm>
            <a:off x="5257800" y="3657600"/>
            <a:ext cx="2468880" cy="548640"/>
          </a:xfrm>
          <a:prstGeom prst="rect">
            <a:avLst/>
          </a:prstGeom>
          <a:noFill/>
          <a:ln/>
        </p:spPr>
        <p:txBody>
          <a:bodyPr wrap="square" lIns="0" tIns="0" rIns="0" bIns="0" rtlCol="0" anchor="ctr"/>
          <a:lstStyle/>
          <a:p>
            <a:pPr algn="l" indent="0" marL="0">
              <a:buNone/>
            </a:pPr>
            <a:r>
              <a:rPr lang="en-US" sz="1400" dirty="0">
                <a:solidFill>
                  <a:schemeClr val="tx1"/>
                </a:solidFill>
              </a:rPr>
              <a:t>Замороженный оборотный капитал</a:t>
            </a:r>
            <a:endParaRPr lang="en-US" sz="1400" dirty="0"/>
          </a:p>
        </p:txBody>
      </p:sp>
      <p:sp>
        <p:nvSpPr>
          <p:cNvPr id="18" name="Text 11"/>
          <p:cNvSpPr txBox="1"/>
          <p:nvPr/>
        </p:nvSpPr>
        <p:spPr>
          <a:xfrm>
            <a:off x="4572000" y="4937760"/>
            <a:ext cx="3017520" cy="914400"/>
          </a:xfrm>
          <a:prstGeom prst="rect">
            <a:avLst/>
          </a:prstGeom>
          <a:noFill/>
          <a:ln/>
        </p:spPr>
        <p:txBody>
          <a:bodyPr wrap="square" lIns="0" tIns="0" rIns="0" bIns="0" rtlCol="0" anchor="t"/>
          <a:lstStyle/>
          <a:p>
            <a:pPr algn="l" indent="0" marL="0">
              <a:buNone/>
            </a:pPr>
            <a:r>
              <a:rPr lang="en-US" sz="1300" i="1" dirty="0">
                <a:solidFill>
                  <a:schemeClr val="accent5"/>
                </a:solidFill>
              </a:rPr>
              <a:t>Цифры компании посчитаем на второй встрече по реальным случаям</a:t>
            </a:r>
            <a:endParaRPr lang="en-US" sz="1300" dirty="0"/>
          </a:p>
        </p:txBody>
      </p:sp>
      <p:sp>
        <p:nvSpPr>
          <p:cNvPr id="19" name="Карточка"/>
          <p:cNvSpPr/>
          <p:nvPr/>
        </p:nvSpPr>
        <p:spPr>
          <a:xfrm>
            <a:off x="8046720" y="1691640"/>
            <a:ext cx="3566160" cy="4480560"/>
          </a:xfrm>
          <a:prstGeom prst="roundRect">
            <a:avLst>
              <a:gd name="adj" fmla="val 3077"/>
            </a:avLst>
          </a:prstGeom>
          <a:solidFill>
            <a:schemeClr val="accent1"/>
          </a:solidFill>
          <a:ln w="6350">
            <a:solidFill>
              <a:schemeClr val="accent1"/>
            </a:solidFill>
            <a:prstDash val="solid"/>
          </a:ln>
          <a:effectLst>
            <a:outerShdw sx="100000" sy="100000" kx="0" ky="0" algn="bl" rotWithShape="0" blurRad="101600" dist="25400" dir="5400000">
              <a:srgbClr val="3D434A">
                <a:alpha val="10000"/>
              </a:srgbClr>
            </a:outerShdw>
          </a:effectLst>
        </p:spPr>
        <p:txBody>
          <a:bodyPr/>
          <a:p/>
        </p:txBody>
      </p:sp>
      <p:sp>
        <p:nvSpPr>
          <p:cNvPr id="20" name="Text 13"/>
          <p:cNvSpPr txBox="1"/>
          <p:nvPr/>
        </p:nvSpPr>
        <p:spPr>
          <a:xfrm>
            <a:off x="8321040" y="1920240"/>
            <a:ext cx="3108960" cy="274320"/>
          </a:xfrm>
          <a:prstGeom prst="rect">
            <a:avLst/>
          </a:prstGeom>
          <a:noFill/>
          <a:ln/>
        </p:spPr>
        <p:txBody>
          <a:bodyPr wrap="square" lIns="0" tIns="0" rIns="0" bIns="0" rtlCol="0" anchor="t"/>
          <a:lstStyle/>
          <a:p>
            <a:pPr algn="l" indent="0" marL="0">
              <a:buNone/>
            </a:pPr>
            <a:r>
              <a:rPr lang="en-US" sz="1100" b="1" spc="200" kern="0" dirty="0">
                <a:solidFill>
                  <a:schemeClr val="accent2"/>
                </a:solidFill>
              </a:rPr>
              <a:t>ЦЕНА ДЕНЕГ В ЗАПАСЕ</a:t>
            </a:r>
            <a:endParaRPr lang="en-US" sz="1100" dirty="0"/>
          </a:p>
        </p:txBody>
      </p:sp>
      <p:sp>
        <p:nvSpPr>
          <p:cNvPr id="21" name="Text 14"/>
          <p:cNvSpPr txBox="1"/>
          <p:nvPr/>
        </p:nvSpPr>
        <p:spPr>
          <a:xfrm>
            <a:off x="8321040" y="2212848"/>
            <a:ext cx="3108960" cy="548640"/>
          </a:xfrm>
          <a:prstGeom prst="rect">
            <a:avLst/>
          </a:prstGeom>
          <a:noFill/>
          <a:ln/>
        </p:spPr>
        <p:txBody>
          <a:bodyPr wrap="square" lIns="0" tIns="0" rIns="0" bIns="0" rtlCol="0" anchor="t"/>
          <a:lstStyle/>
          <a:p>
            <a:pPr algn="l" indent="0" marL="0">
              <a:buNone/>
            </a:pPr>
            <a:r>
              <a:rPr lang="en-US" sz="1400" b="1" dirty="0">
                <a:solidFill>
                  <a:schemeClr val="bg1"/>
                </a:solidFill>
              </a:rPr>
              <a:t>запас × ставка банка по кредиту</a:t>
            </a:r>
            <a:endParaRPr lang="en-US" sz="1400" dirty="0"/>
          </a:p>
        </p:txBody>
      </p:sp>
      <p:sp>
        <p:nvSpPr>
          <p:cNvPr id="22" name="Text 15"/>
          <p:cNvSpPr txBox="1"/>
          <p:nvPr/>
        </p:nvSpPr>
        <p:spPr>
          <a:xfrm>
            <a:off x="8321040" y="2834640"/>
            <a:ext cx="3108960" cy="548640"/>
          </a:xfrm>
          <a:prstGeom prst="rect">
            <a:avLst/>
          </a:prstGeom>
          <a:noFill/>
          <a:ln/>
        </p:spPr>
        <p:txBody>
          <a:bodyPr wrap="square" lIns="0" tIns="0" rIns="0" bIns="0" rtlCol="0" anchor="t"/>
          <a:lstStyle/>
          <a:p>
            <a:pPr algn="l" indent="0" marL="0">
              <a:buNone/>
            </a:pPr>
            <a:r>
              <a:rPr lang="en-US" sz="1100" dirty="0">
                <a:solidFill>
                  <a:schemeClr val="bg2"/>
                </a:solidFill>
              </a:rPr>
              <a:t>1 день = расход материала за год ÷ 365</a:t>
            </a:r>
            <a:endParaRPr lang="en-US" sz="1100" dirty="0"/>
          </a:p>
          <a:p>
            <a:pPr algn="l" indent="0" marL="0">
              <a:buNone/>
            </a:pPr>
            <a:r>
              <a:rPr lang="en-US" sz="1100" dirty="0">
                <a:solidFill>
                  <a:schemeClr val="bg2"/>
                </a:solidFill>
              </a:rPr>
              <a:t>При 180 млн ₽ в год около 0,5 млн ₽</a:t>
            </a:r>
            <a:endParaRPr lang="en-US" sz="1100" dirty="0"/>
          </a:p>
        </p:txBody>
      </p:sp>
      <p:sp>
        <p:nvSpPr>
          <p:cNvPr id="23" name="Text 16"/>
          <p:cNvSpPr txBox="1"/>
          <p:nvPr/>
        </p:nvSpPr>
        <p:spPr>
          <a:xfrm>
            <a:off x="8321040" y="3474720"/>
            <a:ext cx="3108960" cy="548640"/>
          </a:xfrm>
          <a:prstGeom prst="rect">
            <a:avLst/>
          </a:prstGeom>
          <a:noFill/>
          <a:ln/>
        </p:spPr>
        <p:txBody>
          <a:bodyPr wrap="square" lIns="0" tIns="0" rIns="0" bIns="0" rtlCol="0" anchor="t"/>
          <a:lstStyle/>
          <a:p>
            <a:pPr algn="l" indent="0" marL="0">
              <a:buNone/>
            </a:pPr>
            <a:r>
              <a:rPr lang="en-US" sz="3000" b="1" dirty="0">
                <a:solidFill>
                  <a:schemeClr val="accent2"/>
                </a:solidFill>
                <a:latin typeface="Cambria" pitchFamily="34" charset="0"/>
                <a:ea typeface="Cambria" pitchFamily="34" charset="-122"/>
                <a:cs typeface="Cambria" pitchFamily="34" charset="-120"/>
              </a:rPr>
              <a:t>≈ 2,5 млн ₽</a:t>
            </a:r>
            <a:endParaRPr lang="en-US" sz="3000" dirty="0"/>
          </a:p>
        </p:txBody>
      </p:sp>
      <p:sp>
        <p:nvSpPr>
          <p:cNvPr id="24" name="Text 17"/>
          <p:cNvSpPr txBox="1"/>
          <p:nvPr/>
        </p:nvSpPr>
        <p:spPr>
          <a:xfrm>
            <a:off x="8321040" y="4005072"/>
            <a:ext cx="3108960" cy="274320"/>
          </a:xfrm>
          <a:prstGeom prst="rect">
            <a:avLst/>
          </a:prstGeom>
          <a:noFill/>
          <a:ln/>
        </p:spPr>
        <p:txBody>
          <a:bodyPr wrap="square" lIns="0" tIns="0" rIns="0" bIns="0" rtlCol="0" anchor="t"/>
          <a:lstStyle/>
          <a:p>
            <a:pPr algn="l" indent="0" marL="0">
              <a:buNone/>
            </a:pPr>
            <a:r>
              <a:rPr lang="en-US" sz="1100" dirty="0">
                <a:solidFill>
                  <a:schemeClr val="bg2"/>
                </a:solidFill>
              </a:rPr>
              <a:t>Связаны в запасе. Высвобождаются разово</a:t>
            </a:r>
            <a:endParaRPr lang="en-US" sz="1100" dirty="0"/>
          </a:p>
        </p:txBody>
      </p:sp>
      <p:sp>
        <p:nvSpPr>
          <p:cNvPr id="25" name="Text 18"/>
          <p:cNvSpPr txBox="1"/>
          <p:nvPr/>
        </p:nvSpPr>
        <p:spPr>
          <a:xfrm>
            <a:off x="8321040" y="4389120"/>
            <a:ext cx="3108960" cy="548640"/>
          </a:xfrm>
          <a:prstGeom prst="rect">
            <a:avLst/>
          </a:prstGeom>
          <a:noFill/>
          <a:ln/>
        </p:spPr>
        <p:txBody>
          <a:bodyPr wrap="square" lIns="0" tIns="0" rIns="0" bIns="0" rtlCol="0" anchor="t"/>
          <a:lstStyle/>
          <a:p>
            <a:pPr algn="l" indent="0" marL="0">
              <a:buNone/>
            </a:pPr>
            <a:r>
              <a:rPr lang="en-US" sz="3000" b="1" dirty="0">
                <a:solidFill>
                  <a:schemeClr val="bg1"/>
                </a:solidFill>
                <a:latin typeface="Cambria" pitchFamily="34" charset="0"/>
                <a:ea typeface="Cambria" pitchFamily="34" charset="-122"/>
                <a:cs typeface="Cambria" pitchFamily="34" charset="-120"/>
              </a:rPr>
              <a:t>≈ 450 тыс. ₽</a:t>
            </a:r>
            <a:endParaRPr lang="en-US" sz="3000" dirty="0"/>
          </a:p>
        </p:txBody>
      </p:sp>
      <p:sp>
        <p:nvSpPr>
          <p:cNvPr id="26" name="Text 19"/>
          <p:cNvSpPr txBox="1"/>
          <p:nvPr/>
        </p:nvSpPr>
        <p:spPr>
          <a:xfrm>
            <a:off x="8321040" y="4919472"/>
            <a:ext cx="3108960" cy="274320"/>
          </a:xfrm>
          <a:prstGeom prst="rect">
            <a:avLst/>
          </a:prstGeom>
          <a:noFill/>
          <a:ln/>
        </p:spPr>
        <p:txBody>
          <a:bodyPr wrap="square" lIns="0" tIns="0" rIns="0" bIns="0" rtlCol="0" anchor="t"/>
          <a:lstStyle/>
          <a:p>
            <a:pPr algn="l" indent="0" marL="0">
              <a:buNone/>
            </a:pPr>
            <a:r>
              <a:rPr lang="en-US" sz="1100" dirty="0">
                <a:solidFill>
                  <a:schemeClr val="bg2"/>
                </a:solidFill>
              </a:rPr>
              <a:t>в год по ставке 18%, если запас держится весь год</a:t>
            </a:r>
            <a:endParaRPr lang="en-US" sz="1100" dirty="0"/>
          </a:p>
        </p:txBody>
      </p:sp>
      <p:sp>
        <p:nvSpPr>
          <p:cNvPr id="27" name="Плашка"/>
          <p:cNvSpPr/>
          <p:nvPr/>
        </p:nvSpPr>
        <p:spPr>
          <a:xfrm>
            <a:off x="8321040" y="5577840"/>
            <a:ext cx="1920240" cy="310896"/>
          </a:xfrm>
          <a:prstGeom prst="roundRect">
            <a:avLst>
              <a:gd name="adj" fmla="val 50000"/>
            </a:avLst>
          </a:prstGeom>
          <a:solidFill>
            <a:schemeClr val="accent4"/>
          </a:solidFill>
          <a:ln w="6350">
            <a:solidFill>
              <a:schemeClr val="accent4"/>
            </a:solidFill>
            <a:prstDash val="solid"/>
          </a:ln>
        </p:spPr>
        <p:txBody>
          <a:bodyPr/>
          <a:p/>
        </p:txBody>
      </p:sp>
      <p:sp>
        <p:nvSpPr>
          <p:cNvPr id="28" name="Text 21"/>
          <p:cNvSpPr txBox="1"/>
          <p:nvPr/>
        </p:nvSpPr>
        <p:spPr>
          <a:xfrm>
            <a:off x="8321040" y="5577840"/>
            <a:ext cx="1920240" cy="310896"/>
          </a:xfrm>
          <a:prstGeom prst="rect">
            <a:avLst/>
          </a:prstGeom>
          <a:noFill/>
          <a:ln/>
        </p:spPr>
        <p:txBody>
          <a:bodyPr wrap="square" lIns="0" tIns="0" rIns="0" bIns="0" rtlCol="0" anchor="ctr"/>
          <a:lstStyle/>
          <a:p>
            <a:pPr algn="ctr" indent="0" marL="0">
              <a:buNone/>
            </a:pPr>
            <a:r>
              <a:rPr lang="en-US" sz="1100" b="1" dirty="0">
                <a:solidFill>
                  <a:schemeClr val="accent1"/>
                </a:solidFill>
              </a:rPr>
              <a:t>Модельный пример</a:t>
            </a:r>
            <a:endParaRPr lang="en-US" sz="1100" dirty="0"/>
          </a:p>
        </p:txBody>
      </p:sp>
      <p:sp>
        <p:nvSpPr>
          <p:cNvPr id="29"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r>
              <a:rPr b="0" lang="en-US"/>
              <a:t>7</a:t>
            </a:r>
            <a:endParaRPr lang="en-US"/>
          </a:p>
        </p:txBody>
      </p:sp>
      <p:sp>
        <p:nvSpPr>
          <p:cNvPr id="30" name="Навигация Суть">
            <a:hlinkClick action="ppaction://hlinksldjump" r:id="rId8"/>
          </p:cNvPr>
          <p:cNvSpPr/>
          <p:nvPr/>
        </p:nvSpPr>
        <p:spPr>
          <a:xfrm>
            <a:off x="6898233" y="6428232"/>
            <a:ext cx="39502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Суть</a:t>
            </a:r>
          </a:p>
        </p:txBody>
      </p:sp>
      <p:sp>
        <p:nvSpPr>
          <p:cNvPr id="31" name="Навигация Финансы">
            <a:hlinkClick action="ppaction://hlinksldjump" r:id="rId9"/>
          </p:cNvPr>
          <p:cNvSpPr/>
          <p:nvPr/>
        </p:nvSpPr>
        <p:spPr>
          <a:xfrm>
            <a:off x="7348118" y="6428232"/>
            <a:ext cx="581558" cy="219456"/>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1" i="0">
                <a:solidFill>
                  <a:srgbClr val="FFFFFF"/>
                </a:solidFill>
                <a:latin typeface="Calibri"/>
              </a:rPr>
              <a:t>Финансы</a:t>
            </a:r>
          </a:p>
        </p:txBody>
      </p:sp>
      <p:sp>
        <p:nvSpPr>
          <p:cNvPr id="32" name="Навигация Порядок работы">
            <a:hlinkClick action="ppaction://hlinksldjump" r:id="rId10"/>
          </p:cNvPr>
          <p:cNvSpPr/>
          <p:nvPr/>
        </p:nvSpPr>
        <p:spPr>
          <a:xfrm>
            <a:off x="7984540" y="6428232"/>
            <a:ext cx="1016812"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Порядок работы</a:t>
            </a:r>
          </a:p>
        </p:txBody>
      </p:sp>
      <p:sp>
        <p:nvSpPr>
          <p:cNvPr id="33" name="Навигация Пилот">
            <a:hlinkClick action="ppaction://hlinksldjump" r:id="rId11"/>
          </p:cNvPr>
          <p:cNvSpPr/>
          <p:nvPr/>
        </p:nvSpPr>
        <p:spPr>
          <a:xfrm>
            <a:off x="9056217" y="6428232"/>
            <a:ext cx="45720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Пилот</a:t>
            </a:r>
          </a:p>
        </p:txBody>
      </p:sp>
      <p:sp>
        <p:nvSpPr>
          <p:cNvPr id="34" name="Навигация Решение">
            <a:hlinkClick action="ppaction://hlinksldjump" r:id="rId12"/>
          </p:cNvPr>
          <p:cNvSpPr/>
          <p:nvPr/>
        </p:nvSpPr>
        <p:spPr>
          <a:xfrm>
            <a:off x="9568281"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Решение</a:t>
            </a:r>
          </a:p>
        </p:txBody>
      </p:sp>
      <p:sp>
        <p:nvSpPr>
          <p:cNvPr id="35" name="Навигация Приложения">
            <a:hlinkClick action="ppaction://hlinksldjump" r:id="rId13"/>
          </p:cNvPr>
          <p:cNvSpPr/>
          <p:nvPr/>
        </p:nvSpPr>
        <p:spPr>
          <a:xfrm>
            <a:off x="10204704" y="6428232"/>
            <a:ext cx="768096"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Приложения</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103" fill="hold">
                      <p:stCondLst>
                        <p:cond delay="indefinite"/>
                        <p:cond evt="onBegin" delay="0">
                          <p:tn val="2"/>
                        </p:cond>
                      </p:stCondLst>
                      <p:childTnLst>
                        <p:par>
                          <p:cTn id="104" fill="hold">
                            <p:stCondLst>
                              <p:cond delay="0"/>
                            </p:stCondLst>
                            <p:childTnLst>
                              <p:par>
                                <p:cTn id="3" presetID="42" presetClass="entr" presetSubtype="0" fill="hold" grpId="0" nodeType="withEffect">
                                  <p:stCondLst>
                                    <p:cond delay="250"/>
                                  </p:stCondLst>
                                  <p:childTnLst>
                                    <p:set>
                                      <p:cBhvr>
                                        <p:cTn id="4" dur="1" fill="hold">
                                          <p:stCondLst>
                                            <p:cond delay="0"/>
                                          </p:stCondLst>
                                        </p:cTn>
                                        <p:tgtEl>
                                          <p:spTgt spid="4"/>
                                        </p:tgtEl>
                                        <p:attrNameLst>
                                          <p:attrName>style.visibility</p:attrName>
                                        </p:attrNameLst>
                                      </p:cBhvr>
                                      <p:to>
                                        <p:strVal val="visible"/>
                                      </p:to>
                                    </p:set>
                                    <p:anim calcmode="lin" valueType="num">
                                      <p:cBhvr additive="base">
                                        <p:cTn id="5" dur="550" decel="100000" fill="hold"/>
                                        <p:tgtEl>
                                          <p:spTgt spid="4"/>
                                        </p:tgtEl>
                                        <p:attrNameLst>
                                          <p:attrName>ppt_y</p:attrName>
                                        </p:attrNameLst>
                                      </p:cBhvr>
                                      <p:tavLst>
                                        <p:tav tm="0">
                                          <p:val>
                                            <p:strVal val="#ppt_y+0.05"/>
                                          </p:val>
                                        </p:tav>
                                        <p:tav tm="100000">
                                          <p:val>
                                            <p:strVal val="#ppt_y"/>
                                          </p:val>
                                        </p:tav>
                                      </p:tavLst>
                                    </p:anim>
                                    <p:animEffect transition="in" filter="fade">
                                      <p:cBhvr>
                                        <p:cTn id="6" dur="550"/>
                                        <p:tgtEl>
                                          <p:spTgt spid="4"/>
                                        </p:tgtEl>
                                      </p:cBhvr>
                                    </p:animEffect>
                                  </p:childTnLst>
                                </p:cTn>
                              </p:par>
                              <p:par>
                                <p:cTn id="7" presetID="42" presetClass="entr" presetSubtype="0" fill="hold" grpId="0" nodeType="withEffect">
                                  <p:stCondLst>
                                    <p:cond delay="250"/>
                                  </p:stCondLst>
                                  <p:childTnLst>
                                    <p:set>
                                      <p:cBhvr>
                                        <p:cTn id="8" dur="1" fill="hold">
                                          <p:stCondLst>
                                            <p:cond delay="0"/>
                                          </p:stCondLst>
                                        </p:cTn>
                                        <p:tgtEl>
                                          <p:spTgt spid="5"/>
                                        </p:tgtEl>
                                        <p:attrNameLst>
                                          <p:attrName>style.visibility</p:attrName>
                                        </p:attrNameLst>
                                      </p:cBhvr>
                                      <p:to>
                                        <p:strVal val="visible"/>
                                      </p:to>
                                    </p:set>
                                    <p:anim calcmode="lin" valueType="num">
                                      <p:cBhvr additive="base">
                                        <p:cTn id="9" dur="550" decel="100000" fill="hold"/>
                                        <p:tgtEl>
                                          <p:spTgt spid="5"/>
                                        </p:tgtEl>
                                        <p:attrNameLst>
                                          <p:attrName>ppt_y</p:attrName>
                                        </p:attrNameLst>
                                      </p:cBhvr>
                                      <p:tavLst>
                                        <p:tav tm="0">
                                          <p:val>
                                            <p:strVal val="#ppt_y+0.05"/>
                                          </p:val>
                                        </p:tav>
                                        <p:tav tm="100000">
                                          <p:val>
                                            <p:strVal val="#ppt_y"/>
                                          </p:val>
                                        </p:tav>
                                      </p:tavLst>
                                    </p:anim>
                                    <p:animEffect transition="in" filter="fade">
                                      <p:cBhvr>
                                        <p:cTn id="10" dur="550"/>
                                        <p:tgtEl>
                                          <p:spTgt spid="5"/>
                                        </p:tgtEl>
                                      </p:cBhvr>
                                    </p:animEffect>
                                  </p:childTnLst>
                                </p:cTn>
                              </p:par>
                              <p:par>
                                <p:cTn id="11" presetID="42" presetClass="entr" presetSubtype="0" fill="hold" grpId="0" nodeType="withEffect">
                                  <p:stCondLst>
                                    <p:cond delay="25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50" decel="100000" fill="hold"/>
                                        <p:tgtEl>
                                          <p:spTgt spid="6"/>
                                        </p:tgtEl>
                                        <p:attrNameLst>
                                          <p:attrName>ppt_y</p:attrName>
                                        </p:attrNameLst>
                                      </p:cBhvr>
                                      <p:tavLst>
                                        <p:tav tm="0">
                                          <p:val>
                                            <p:strVal val="#ppt_y+0.05"/>
                                          </p:val>
                                        </p:tav>
                                        <p:tav tm="100000">
                                          <p:val>
                                            <p:strVal val="#ppt_y"/>
                                          </p:val>
                                        </p:tav>
                                      </p:tavLst>
                                    </p:anim>
                                    <p:animEffect transition="in" filter="fade">
                                      <p:cBhvr>
                                        <p:cTn id="14" dur="550"/>
                                        <p:tgtEl>
                                          <p:spTgt spid="6"/>
                                        </p:tgtEl>
                                      </p:cBhvr>
                                    </p:animEffect>
                                  </p:childTnLst>
                                </p:cTn>
                              </p:par>
                              <p:par>
                                <p:cTn id="15" presetID="42" presetClass="entr" presetSubtype="0" fill="hold" grpId="0" nodeType="withEffect">
                                  <p:stCondLst>
                                    <p:cond delay="25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50" decel="100000" fill="hold"/>
                                        <p:tgtEl>
                                          <p:spTgt spid="7"/>
                                        </p:tgtEl>
                                        <p:attrNameLst>
                                          <p:attrName>ppt_y</p:attrName>
                                        </p:attrNameLst>
                                      </p:cBhvr>
                                      <p:tavLst>
                                        <p:tav tm="0">
                                          <p:val>
                                            <p:strVal val="#ppt_y+0.05"/>
                                          </p:val>
                                        </p:tav>
                                        <p:tav tm="100000">
                                          <p:val>
                                            <p:strVal val="#ppt_y"/>
                                          </p:val>
                                        </p:tav>
                                      </p:tavLst>
                                    </p:anim>
                                    <p:animEffect transition="in" filter="fade">
                                      <p:cBhvr>
                                        <p:cTn id="18" dur="550"/>
                                        <p:tgtEl>
                                          <p:spTgt spid="7"/>
                                        </p:tgtEl>
                                      </p:cBhvr>
                                    </p:animEffect>
                                  </p:childTnLst>
                                </p:cTn>
                              </p:par>
                              <p:par>
                                <p:cTn id="19" presetID="42" presetClass="entr" presetSubtype="0" fill="hold" grpId="0" nodeType="withEffect">
                                  <p:stCondLst>
                                    <p:cond delay="25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50" decel="100000" fill="hold"/>
                                        <p:tgtEl>
                                          <p:spTgt spid="8"/>
                                        </p:tgtEl>
                                        <p:attrNameLst>
                                          <p:attrName>ppt_y</p:attrName>
                                        </p:attrNameLst>
                                      </p:cBhvr>
                                      <p:tavLst>
                                        <p:tav tm="0">
                                          <p:val>
                                            <p:strVal val="#ppt_y+0.05"/>
                                          </p:val>
                                        </p:tav>
                                        <p:tav tm="100000">
                                          <p:val>
                                            <p:strVal val="#ppt_y"/>
                                          </p:val>
                                        </p:tav>
                                      </p:tavLst>
                                    </p:anim>
                                    <p:animEffect transition="in" filter="fade">
                                      <p:cBhvr>
                                        <p:cTn id="22" dur="550"/>
                                        <p:tgtEl>
                                          <p:spTgt spid="8"/>
                                        </p:tgtEl>
                                      </p:cBhvr>
                                    </p:animEffect>
                                  </p:childTnLst>
                                </p:cTn>
                              </p:par>
                              <p:par>
                                <p:cTn id="23" presetID="42" presetClass="entr" presetSubtype="0" fill="hold" grpId="0"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50" decel="100000" fill="hold"/>
                                        <p:tgtEl>
                                          <p:spTgt spid="9"/>
                                        </p:tgtEl>
                                        <p:attrNameLst>
                                          <p:attrName>ppt_y</p:attrName>
                                        </p:attrNameLst>
                                      </p:cBhvr>
                                      <p:tavLst>
                                        <p:tav tm="0">
                                          <p:val>
                                            <p:strVal val="#ppt_y+0.05"/>
                                          </p:val>
                                        </p:tav>
                                        <p:tav tm="100000">
                                          <p:val>
                                            <p:strVal val="#ppt_y"/>
                                          </p:val>
                                        </p:tav>
                                      </p:tavLst>
                                    </p:anim>
                                    <p:animEffect transition="in" filter="fade">
                                      <p:cBhvr>
                                        <p:cTn id="26" dur="550"/>
                                        <p:tgtEl>
                                          <p:spTgt spid="9"/>
                                        </p:tgtEl>
                                      </p:cBhvr>
                                    </p:animEffect>
                                  </p:childTnLst>
                                </p:cTn>
                              </p:par>
                              <p:par>
                                <p:cTn id="27" presetID="42" presetClass="entr" presetSubtype="0" fill="hold" grpId="0" nodeType="withEffect">
                                  <p:stCondLst>
                                    <p:cond delay="25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50" decel="100000" fill="hold"/>
                                        <p:tgtEl>
                                          <p:spTgt spid="10"/>
                                        </p:tgtEl>
                                        <p:attrNameLst>
                                          <p:attrName>ppt_y</p:attrName>
                                        </p:attrNameLst>
                                      </p:cBhvr>
                                      <p:tavLst>
                                        <p:tav tm="0">
                                          <p:val>
                                            <p:strVal val="#ppt_y+0.05"/>
                                          </p:val>
                                        </p:tav>
                                        <p:tav tm="100000">
                                          <p:val>
                                            <p:strVal val="#ppt_y"/>
                                          </p:val>
                                        </p:tav>
                                      </p:tavLst>
                                    </p:anim>
                                    <p:animEffect transition="in" filter="fade">
                                      <p:cBhvr>
                                        <p:cTn id="30" dur="550"/>
                                        <p:tgtEl>
                                          <p:spTgt spid="10"/>
                                        </p:tgtEl>
                                      </p:cBhvr>
                                    </p:animEffect>
                                  </p:childTnLst>
                                </p:cTn>
                              </p:par>
                              <p:par>
                                <p:cTn id="31" presetID="42" presetClass="entr" presetSubtype="0" fill="hold" grpId="0" nodeType="withEffect">
                                  <p:stCondLst>
                                    <p:cond delay="25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50" decel="100000" fill="hold"/>
                                        <p:tgtEl>
                                          <p:spTgt spid="11"/>
                                        </p:tgtEl>
                                        <p:attrNameLst>
                                          <p:attrName>ppt_y</p:attrName>
                                        </p:attrNameLst>
                                      </p:cBhvr>
                                      <p:tavLst>
                                        <p:tav tm="0">
                                          <p:val>
                                            <p:strVal val="#ppt_y+0.05"/>
                                          </p:val>
                                        </p:tav>
                                        <p:tav tm="100000">
                                          <p:val>
                                            <p:strVal val="#ppt_y"/>
                                          </p:val>
                                        </p:tav>
                                      </p:tavLst>
                                    </p:anim>
                                    <p:animEffect transition="in" filter="fade">
                                      <p:cBhvr>
                                        <p:cTn id="34" dur="550"/>
                                        <p:tgtEl>
                                          <p:spTgt spid="11"/>
                                        </p:tgtEl>
                                      </p:cBhvr>
                                    </p:animEffect>
                                  </p:childTnLst>
                                </p:cTn>
                              </p:par>
                              <p:par>
                                <p:cTn id="35" presetID="42" presetClass="entr" presetSubtype="0" fill="hold" grpId="0" nodeType="withEffect">
                                  <p:stCondLst>
                                    <p:cond delay="41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50" decel="100000" fill="hold"/>
                                        <p:tgtEl>
                                          <p:spTgt spid="12"/>
                                        </p:tgtEl>
                                        <p:attrNameLst>
                                          <p:attrName>ppt_y</p:attrName>
                                        </p:attrNameLst>
                                      </p:cBhvr>
                                      <p:tavLst>
                                        <p:tav tm="0">
                                          <p:val>
                                            <p:strVal val="#ppt_y+0.05"/>
                                          </p:val>
                                        </p:tav>
                                        <p:tav tm="100000">
                                          <p:val>
                                            <p:strVal val="#ppt_y"/>
                                          </p:val>
                                        </p:tav>
                                      </p:tavLst>
                                    </p:anim>
                                    <p:animEffect transition="in" filter="fade">
                                      <p:cBhvr>
                                        <p:cTn id="38" dur="550"/>
                                        <p:tgtEl>
                                          <p:spTgt spid="12"/>
                                        </p:tgtEl>
                                      </p:cBhvr>
                                    </p:animEffect>
                                  </p:childTnLst>
                                </p:cTn>
                              </p:par>
                              <p:par>
                                <p:cTn id="39" presetID="42" presetClass="entr" presetSubtype="0" fill="hold" grpId="0" nodeType="withEffect">
                                  <p:stCondLst>
                                    <p:cond delay="41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50" decel="100000" fill="hold"/>
                                        <p:tgtEl>
                                          <p:spTgt spid="13"/>
                                        </p:tgtEl>
                                        <p:attrNameLst>
                                          <p:attrName>ppt_y</p:attrName>
                                        </p:attrNameLst>
                                      </p:cBhvr>
                                      <p:tavLst>
                                        <p:tav tm="0">
                                          <p:val>
                                            <p:strVal val="#ppt_y+0.05"/>
                                          </p:val>
                                        </p:tav>
                                        <p:tav tm="100000">
                                          <p:val>
                                            <p:strVal val="#ppt_y"/>
                                          </p:val>
                                        </p:tav>
                                      </p:tavLst>
                                    </p:anim>
                                    <p:animEffect transition="in" filter="fade">
                                      <p:cBhvr>
                                        <p:cTn id="42" dur="550"/>
                                        <p:tgtEl>
                                          <p:spTgt spid="13"/>
                                        </p:tgtEl>
                                      </p:cBhvr>
                                    </p:animEffect>
                                  </p:childTnLst>
                                </p:cTn>
                              </p:par>
                              <p:par>
                                <p:cTn id="43" presetID="42" presetClass="entr" presetSubtype="0" fill="hold" grpId="0" nodeType="withEffect">
                                  <p:stCondLst>
                                    <p:cond delay="41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50" decel="100000" fill="hold"/>
                                        <p:tgtEl>
                                          <p:spTgt spid="14"/>
                                        </p:tgtEl>
                                        <p:attrNameLst>
                                          <p:attrName>ppt_y</p:attrName>
                                        </p:attrNameLst>
                                      </p:cBhvr>
                                      <p:tavLst>
                                        <p:tav tm="0">
                                          <p:val>
                                            <p:strVal val="#ppt_y+0.05"/>
                                          </p:val>
                                        </p:tav>
                                        <p:tav tm="100000">
                                          <p:val>
                                            <p:strVal val="#ppt_y"/>
                                          </p:val>
                                        </p:tav>
                                      </p:tavLst>
                                    </p:anim>
                                    <p:animEffect transition="in" filter="fade">
                                      <p:cBhvr>
                                        <p:cTn id="46" dur="550"/>
                                        <p:tgtEl>
                                          <p:spTgt spid="14"/>
                                        </p:tgtEl>
                                      </p:cBhvr>
                                    </p:animEffect>
                                  </p:childTnLst>
                                </p:cTn>
                              </p:par>
                              <p:par>
                                <p:cTn id="47" presetID="42" presetClass="entr" presetSubtype="0" fill="hold" grpId="0" nodeType="withEffect">
                                  <p:stCondLst>
                                    <p:cond delay="41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50" decel="100000" fill="hold"/>
                                        <p:tgtEl>
                                          <p:spTgt spid="15"/>
                                        </p:tgtEl>
                                        <p:attrNameLst>
                                          <p:attrName>ppt_y</p:attrName>
                                        </p:attrNameLst>
                                      </p:cBhvr>
                                      <p:tavLst>
                                        <p:tav tm="0">
                                          <p:val>
                                            <p:strVal val="#ppt_y+0.05"/>
                                          </p:val>
                                        </p:tav>
                                        <p:tav tm="100000">
                                          <p:val>
                                            <p:strVal val="#ppt_y"/>
                                          </p:val>
                                        </p:tav>
                                      </p:tavLst>
                                    </p:anim>
                                    <p:animEffect transition="in" filter="fade">
                                      <p:cBhvr>
                                        <p:cTn id="50" dur="550"/>
                                        <p:tgtEl>
                                          <p:spTgt spid="15"/>
                                        </p:tgtEl>
                                      </p:cBhvr>
                                    </p:animEffect>
                                  </p:childTnLst>
                                </p:cTn>
                              </p:par>
                              <p:par>
                                <p:cTn id="51" presetID="42" presetClass="entr" presetSubtype="0" fill="hold" grpId="0" nodeType="withEffect">
                                  <p:stCondLst>
                                    <p:cond delay="41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50" decel="100000" fill="hold"/>
                                        <p:tgtEl>
                                          <p:spTgt spid="16"/>
                                        </p:tgtEl>
                                        <p:attrNameLst>
                                          <p:attrName>ppt_y</p:attrName>
                                        </p:attrNameLst>
                                      </p:cBhvr>
                                      <p:tavLst>
                                        <p:tav tm="0">
                                          <p:val>
                                            <p:strVal val="#ppt_y+0.05"/>
                                          </p:val>
                                        </p:tav>
                                        <p:tav tm="100000">
                                          <p:val>
                                            <p:strVal val="#ppt_y"/>
                                          </p:val>
                                        </p:tav>
                                      </p:tavLst>
                                    </p:anim>
                                    <p:animEffect transition="in" filter="fade">
                                      <p:cBhvr>
                                        <p:cTn id="54" dur="550"/>
                                        <p:tgtEl>
                                          <p:spTgt spid="16"/>
                                        </p:tgtEl>
                                      </p:cBhvr>
                                    </p:animEffect>
                                  </p:childTnLst>
                                </p:cTn>
                              </p:par>
                              <p:par>
                                <p:cTn id="55" presetID="42" presetClass="entr" presetSubtype="0" fill="hold" grpId="0" nodeType="withEffect">
                                  <p:stCondLst>
                                    <p:cond delay="41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50" decel="100000" fill="hold"/>
                                        <p:tgtEl>
                                          <p:spTgt spid="17"/>
                                        </p:tgtEl>
                                        <p:attrNameLst>
                                          <p:attrName>ppt_y</p:attrName>
                                        </p:attrNameLst>
                                      </p:cBhvr>
                                      <p:tavLst>
                                        <p:tav tm="0">
                                          <p:val>
                                            <p:strVal val="#ppt_y+0.05"/>
                                          </p:val>
                                        </p:tav>
                                        <p:tav tm="100000">
                                          <p:val>
                                            <p:strVal val="#ppt_y"/>
                                          </p:val>
                                        </p:tav>
                                      </p:tavLst>
                                    </p:anim>
                                    <p:animEffect transition="in" filter="fade">
                                      <p:cBhvr>
                                        <p:cTn id="58" dur="550"/>
                                        <p:tgtEl>
                                          <p:spTgt spid="17"/>
                                        </p:tgtEl>
                                      </p:cBhvr>
                                    </p:animEffect>
                                  </p:childTnLst>
                                </p:cTn>
                              </p:par>
                              <p:par>
                                <p:cTn id="59" presetID="42" presetClass="entr" presetSubtype="0" fill="hold" grpId="0" nodeType="withEffect">
                                  <p:stCondLst>
                                    <p:cond delay="41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50" decel="100000" fill="hold"/>
                                        <p:tgtEl>
                                          <p:spTgt spid="18"/>
                                        </p:tgtEl>
                                        <p:attrNameLst>
                                          <p:attrName>ppt_y</p:attrName>
                                        </p:attrNameLst>
                                      </p:cBhvr>
                                      <p:tavLst>
                                        <p:tav tm="0">
                                          <p:val>
                                            <p:strVal val="#ppt_y+0.05"/>
                                          </p:val>
                                        </p:tav>
                                        <p:tav tm="100000">
                                          <p:val>
                                            <p:strVal val="#ppt_y"/>
                                          </p:val>
                                        </p:tav>
                                      </p:tavLst>
                                    </p:anim>
                                    <p:animEffect transition="in" filter="fade">
                                      <p:cBhvr>
                                        <p:cTn id="62" dur="550"/>
                                        <p:tgtEl>
                                          <p:spTgt spid="18"/>
                                        </p:tgtEl>
                                      </p:cBhvr>
                                    </p:animEffect>
                                  </p:childTnLst>
                                </p:cTn>
                              </p:par>
                              <p:par>
                                <p:cTn id="63" presetID="42" presetClass="entr" presetSubtype="0" fill="hold" grpId="0" nodeType="withEffect">
                                  <p:stCondLst>
                                    <p:cond delay="570"/>
                                  </p:stCondLst>
                                  <p:childTnLst>
                                    <p:set>
                                      <p:cBhvr>
                                        <p:cTn id="64" dur="1" fill="hold">
                                          <p:stCondLst>
                                            <p:cond delay="0"/>
                                          </p:stCondLst>
                                        </p:cTn>
                                        <p:tgtEl>
                                          <p:spTgt spid="19"/>
                                        </p:tgtEl>
                                        <p:attrNameLst>
                                          <p:attrName>style.visibility</p:attrName>
                                        </p:attrNameLst>
                                      </p:cBhvr>
                                      <p:to>
                                        <p:strVal val="visible"/>
                                      </p:to>
                                    </p:set>
                                    <p:anim calcmode="lin" valueType="num">
                                      <p:cBhvr additive="base">
                                        <p:cTn id="65" dur="550" decel="100000" fill="hold"/>
                                        <p:tgtEl>
                                          <p:spTgt spid="19"/>
                                        </p:tgtEl>
                                        <p:attrNameLst>
                                          <p:attrName>ppt_y</p:attrName>
                                        </p:attrNameLst>
                                      </p:cBhvr>
                                      <p:tavLst>
                                        <p:tav tm="0">
                                          <p:val>
                                            <p:strVal val="#ppt_y+0.05"/>
                                          </p:val>
                                        </p:tav>
                                        <p:tav tm="100000">
                                          <p:val>
                                            <p:strVal val="#ppt_y"/>
                                          </p:val>
                                        </p:tav>
                                      </p:tavLst>
                                    </p:anim>
                                    <p:animEffect transition="in" filter="fade">
                                      <p:cBhvr>
                                        <p:cTn id="66" dur="550"/>
                                        <p:tgtEl>
                                          <p:spTgt spid="19"/>
                                        </p:tgtEl>
                                      </p:cBhvr>
                                    </p:animEffect>
                                  </p:childTnLst>
                                </p:cTn>
                              </p:par>
                              <p:par>
                                <p:cTn id="67" presetID="42" presetClass="entr" presetSubtype="0" fill="hold" grpId="0" nodeType="withEffect">
                                  <p:stCondLst>
                                    <p:cond delay="570"/>
                                  </p:stCondLst>
                                  <p:childTnLst>
                                    <p:set>
                                      <p:cBhvr>
                                        <p:cTn id="68" dur="1" fill="hold">
                                          <p:stCondLst>
                                            <p:cond delay="0"/>
                                          </p:stCondLst>
                                        </p:cTn>
                                        <p:tgtEl>
                                          <p:spTgt spid="20"/>
                                        </p:tgtEl>
                                        <p:attrNameLst>
                                          <p:attrName>style.visibility</p:attrName>
                                        </p:attrNameLst>
                                      </p:cBhvr>
                                      <p:to>
                                        <p:strVal val="visible"/>
                                      </p:to>
                                    </p:set>
                                    <p:anim calcmode="lin" valueType="num">
                                      <p:cBhvr additive="base">
                                        <p:cTn id="69" dur="550" decel="100000" fill="hold"/>
                                        <p:tgtEl>
                                          <p:spTgt spid="20"/>
                                        </p:tgtEl>
                                        <p:attrNameLst>
                                          <p:attrName>ppt_y</p:attrName>
                                        </p:attrNameLst>
                                      </p:cBhvr>
                                      <p:tavLst>
                                        <p:tav tm="0">
                                          <p:val>
                                            <p:strVal val="#ppt_y+0.05"/>
                                          </p:val>
                                        </p:tav>
                                        <p:tav tm="100000">
                                          <p:val>
                                            <p:strVal val="#ppt_y"/>
                                          </p:val>
                                        </p:tav>
                                      </p:tavLst>
                                    </p:anim>
                                    <p:animEffect transition="in" filter="fade">
                                      <p:cBhvr>
                                        <p:cTn id="70" dur="550"/>
                                        <p:tgtEl>
                                          <p:spTgt spid="20"/>
                                        </p:tgtEl>
                                      </p:cBhvr>
                                    </p:animEffect>
                                  </p:childTnLst>
                                </p:cTn>
                              </p:par>
                              <p:par>
                                <p:cTn id="71" presetID="42" presetClass="entr" presetSubtype="0" fill="hold" grpId="0" nodeType="withEffect">
                                  <p:stCondLst>
                                    <p:cond delay="570"/>
                                  </p:stCondLst>
                                  <p:childTnLst>
                                    <p:set>
                                      <p:cBhvr>
                                        <p:cTn id="72" dur="1" fill="hold">
                                          <p:stCondLst>
                                            <p:cond delay="0"/>
                                          </p:stCondLst>
                                        </p:cTn>
                                        <p:tgtEl>
                                          <p:spTgt spid="21"/>
                                        </p:tgtEl>
                                        <p:attrNameLst>
                                          <p:attrName>style.visibility</p:attrName>
                                        </p:attrNameLst>
                                      </p:cBhvr>
                                      <p:to>
                                        <p:strVal val="visible"/>
                                      </p:to>
                                    </p:set>
                                    <p:anim calcmode="lin" valueType="num">
                                      <p:cBhvr additive="base">
                                        <p:cTn id="73" dur="550" decel="100000" fill="hold"/>
                                        <p:tgtEl>
                                          <p:spTgt spid="21"/>
                                        </p:tgtEl>
                                        <p:attrNameLst>
                                          <p:attrName>ppt_y</p:attrName>
                                        </p:attrNameLst>
                                      </p:cBhvr>
                                      <p:tavLst>
                                        <p:tav tm="0">
                                          <p:val>
                                            <p:strVal val="#ppt_y+0.05"/>
                                          </p:val>
                                        </p:tav>
                                        <p:tav tm="100000">
                                          <p:val>
                                            <p:strVal val="#ppt_y"/>
                                          </p:val>
                                        </p:tav>
                                      </p:tavLst>
                                    </p:anim>
                                    <p:animEffect transition="in" filter="fade">
                                      <p:cBhvr>
                                        <p:cTn id="74" dur="550"/>
                                        <p:tgtEl>
                                          <p:spTgt spid="21"/>
                                        </p:tgtEl>
                                      </p:cBhvr>
                                    </p:animEffect>
                                  </p:childTnLst>
                                </p:cTn>
                              </p:par>
                              <p:par>
                                <p:cTn id="75" presetID="42" presetClass="entr" presetSubtype="0" fill="hold" grpId="0" nodeType="withEffect">
                                  <p:stCondLst>
                                    <p:cond delay="570"/>
                                  </p:stCondLst>
                                  <p:childTnLst>
                                    <p:set>
                                      <p:cBhvr>
                                        <p:cTn id="76" dur="1" fill="hold">
                                          <p:stCondLst>
                                            <p:cond delay="0"/>
                                          </p:stCondLst>
                                        </p:cTn>
                                        <p:tgtEl>
                                          <p:spTgt spid="22"/>
                                        </p:tgtEl>
                                        <p:attrNameLst>
                                          <p:attrName>style.visibility</p:attrName>
                                        </p:attrNameLst>
                                      </p:cBhvr>
                                      <p:to>
                                        <p:strVal val="visible"/>
                                      </p:to>
                                    </p:set>
                                    <p:anim calcmode="lin" valueType="num">
                                      <p:cBhvr additive="base">
                                        <p:cTn id="77" dur="550" decel="100000" fill="hold"/>
                                        <p:tgtEl>
                                          <p:spTgt spid="22"/>
                                        </p:tgtEl>
                                        <p:attrNameLst>
                                          <p:attrName>ppt_y</p:attrName>
                                        </p:attrNameLst>
                                      </p:cBhvr>
                                      <p:tavLst>
                                        <p:tav tm="0">
                                          <p:val>
                                            <p:strVal val="#ppt_y+0.05"/>
                                          </p:val>
                                        </p:tav>
                                        <p:tav tm="100000">
                                          <p:val>
                                            <p:strVal val="#ppt_y"/>
                                          </p:val>
                                        </p:tav>
                                      </p:tavLst>
                                    </p:anim>
                                    <p:animEffect transition="in" filter="fade">
                                      <p:cBhvr>
                                        <p:cTn id="78" dur="550"/>
                                        <p:tgtEl>
                                          <p:spTgt spid="22"/>
                                        </p:tgtEl>
                                      </p:cBhvr>
                                    </p:animEffect>
                                  </p:childTnLst>
                                </p:cTn>
                              </p:par>
                              <p:par>
                                <p:cTn id="79" presetID="42" presetClass="entr" presetSubtype="0" fill="hold" grpId="0" nodeType="withEffect">
                                  <p:stCondLst>
                                    <p:cond delay="570"/>
                                  </p:stCondLst>
                                  <p:childTnLst>
                                    <p:set>
                                      <p:cBhvr>
                                        <p:cTn id="80" dur="1" fill="hold">
                                          <p:stCondLst>
                                            <p:cond delay="0"/>
                                          </p:stCondLst>
                                        </p:cTn>
                                        <p:tgtEl>
                                          <p:spTgt spid="23"/>
                                        </p:tgtEl>
                                        <p:attrNameLst>
                                          <p:attrName>style.visibility</p:attrName>
                                        </p:attrNameLst>
                                      </p:cBhvr>
                                      <p:to>
                                        <p:strVal val="visible"/>
                                      </p:to>
                                    </p:set>
                                    <p:anim calcmode="lin" valueType="num">
                                      <p:cBhvr additive="base">
                                        <p:cTn id="81" dur="550" decel="100000" fill="hold"/>
                                        <p:tgtEl>
                                          <p:spTgt spid="23"/>
                                        </p:tgtEl>
                                        <p:attrNameLst>
                                          <p:attrName>ppt_y</p:attrName>
                                        </p:attrNameLst>
                                      </p:cBhvr>
                                      <p:tavLst>
                                        <p:tav tm="0">
                                          <p:val>
                                            <p:strVal val="#ppt_y+0.05"/>
                                          </p:val>
                                        </p:tav>
                                        <p:tav tm="100000">
                                          <p:val>
                                            <p:strVal val="#ppt_y"/>
                                          </p:val>
                                        </p:tav>
                                      </p:tavLst>
                                    </p:anim>
                                    <p:animEffect transition="in" filter="fade">
                                      <p:cBhvr>
                                        <p:cTn id="82" dur="550"/>
                                        <p:tgtEl>
                                          <p:spTgt spid="23"/>
                                        </p:tgtEl>
                                      </p:cBhvr>
                                    </p:animEffect>
                                  </p:childTnLst>
                                </p:cTn>
                              </p:par>
                              <p:par>
                                <p:cTn id="83" presetID="42" presetClass="entr" presetSubtype="0" fill="hold" grpId="0" nodeType="withEffect">
                                  <p:stCondLst>
                                    <p:cond delay="570"/>
                                  </p:stCondLst>
                                  <p:childTnLst>
                                    <p:set>
                                      <p:cBhvr>
                                        <p:cTn id="84" dur="1" fill="hold">
                                          <p:stCondLst>
                                            <p:cond delay="0"/>
                                          </p:stCondLst>
                                        </p:cTn>
                                        <p:tgtEl>
                                          <p:spTgt spid="24"/>
                                        </p:tgtEl>
                                        <p:attrNameLst>
                                          <p:attrName>style.visibility</p:attrName>
                                        </p:attrNameLst>
                                      </p:cBhvr>
                                      <p:to>
                                        <p:strVal val="visible"/>
                                      </p:to>
                                    </p:set>
                                    <p:anim calcmode="lin" valueType="num">
                                      <p:cBhvr additive="base">
                                        <p:cTn id="85" dur="550" decel="100000" fill="hold"/>
                                        <p:tgtEl>
                                          <p:spTgt spid="24"/>
                                        </p:tgtEl>
                                        <p:attrNameLst>
                                          <p:attrName>ppt_y</p:attrName>
                                        </p:attrNameLst>
                                      </p:cBhvr>
                                      <p:tavLst>
                                        <p:tav tm="0">
                                          <p:val>
                                            <p:strVal val="#ppt_y+0.05"/>
                                          </p:val>
                                        </p:tav>
                                        <p:tav tm="100000">
                                          <p:val>
                                            <p:strVal val="#ppt_y"/>
                                          </p:val>
                                        </p:tav>
                                      </p:tavLst>
                                    </p:anim>
                                    <p:animEffect transition="in" filter="fade">
                                      <p:cBhvr>
                                        <p:cTn id="86" dur="550"/>
                                        <p:tgtEl>
                                          <p:spTgt spid="24"/>
                                        </p:tgtEl>
                                      </p:cBhvr>
                                    </p:animEffect>
                                  </p:childTnLst>
                                </p:cTn>
                              </p:par>
                              <p:par>
                                <p:cTn id="87" presetID="42" presetClass="entr" presetSubtype="0" fill="hold" grpId="0" nodeType="withEffect">
                                  <p:stCondLst>
                                    <p:cond delay="570"/>
                                  </p:stCondLst>
                                  <p:childTnLst>
                                    <p:set>
                                      <p:cBhvr>
                                        <p:cTn id="88" dur="1" fill="hold">
                                          <p:stCondLst>
                                            <p:cond delay="0"/>
                                          </p:stCondLst>
                                        </p:cTn>
                                        <p:tgtEl>
                                          <p:spTgt spid="25"/>
                                        </p:tgtEl>
                                        <p:attrNameLst>
                                          <p:attrName>style.visibility</p:attrName>
                                        </p:attrNameLst>
                                      </p:cBhvr>
                                      <p:to>
                                        <p:strVal val="visible"/>
                                      </p:to>
                                    </p:set>
                                    <p:anim calcmode="lin" valueType="num">
                                      <p:cBhvr additive="base">
                                        <p:cTn id="89" dur="550" decel="100000" fill="hold"/>
                                        <p:tgtEl>
                                          <p:spTgt spid="25"/>
                                        </p:tgtEl>
                                        <p:attrNameLst>
                                          <p:attrName>ppt_y</p:attrName>
                                        </p:attrNameLst>
                                      </p:cBhvr>
                                      <p:tavLst>
                                        <p:tav tm="0">
                                          <p:val>
                                            <p:strVal val="#ppt_y+0.05"/>
                                          </p:val>
                                        </p:tav>
                                        <p:tav tm="100000">
                                          <p:val>
                                            <p:strVal val="#ppt_y"/>
                                          </p:val>
                                        </p:tav>
                                      </p:tavLst>
                                    </p:anim>
                                    <p:animEffect transition="in" filter="fade">
                                      <p:cBhvr>
                                        <p:cTn id="90" dur="550"/>
                                        <p:tgtEl>
                                          <p:spTgt spid="25"/>
                                        </p:tgtEl>
                                      </p:cBhvr>
                                    </p:animEffect>
                                  </p:childTnLst>
                                </p:cTn>
                              </p:par>
                              <p:par>
                                <p:cTn id="91" presetID="42" presetClass="entr" presetSubtype="0" fill="hold" grpId="0" nodeType="withEffect">
                                  <p:stCondLst>
                                    <p:cond delay="570"/>
                                  </p:stCondLst>
                                  <p:childTnLst>
                                    <p:set>
                                      <p:cBhvr>
                                        <p:cTn id="92" dur="1" fill="hold">
                                          <p:stCondLst>
                                            <p:cond delay="0"/>
                                          </p:stCondLst>
                                        </p:cTn>
                                        <p:tgtEl>
                                          <p:spTgt spid="26"/>
                                        </p:tgtEl>
                                        <p:attrNameLst>
                                          <p:attrName>style.visibility</p:attrName>
                                        </p:attrNameLst>
                                      </p:cBhvr>
                                      <p:to>
                                        <p:strVal val="visible"/>
                                      </p:to>
                                    </p:set>
                                    <p:anim calcmode="lin" valueType="num">
                                      <p:cBhvr additive="base">
                                        <p:cTn id="93" dur="550" decel="100000" fill="hold"/>
                                        <p:tgtEl>
                                          <p:spTgt spid="26"/>
                                        </p:tgtEl>
                                        <p:attrNameLst>
                                          <p:attrName>ppt_y</p:attrName>
                                        </p:attrNameLst>
                                      </p:cBhvr>
                                      <p:tavLst>
                                        <p:tav tm="0">
                                          <p:val>
                                            <p:strVal val="#ppt_y+0.05"/>
                                          </p:val>
                                        </p:tav>
                                        <p:tav tm="100000">
                                          <p:val>
                                            <p:strVal val="#ppt_y"/>
                                          </p:val>
                                        </p:tav>
                                      </p:tavLst>
                                    </p:anim>
                                    <p:animEffect transition="in" filter="fade">
                                      <p:cBhvr>
                                        <p:cTn id="94" dur="550"/>
                                        <p:tgtEl>
                                          <p:spTgt spid="26"/>
                                        </p:tgtEl>
                                      </p:cBhvr>
                                    </p:animEffect>
                                  </p:childTnLst>
                                </p:cTn>
                              </p:par>
                              <p:par>
                                <p:cTn id="95" presetID="42" presetClass="entr" presetSubtype="0" fill="hold" grpId="0" nodeType="withEffect">
                                  <p:stCondLst>
                                    <p:cond delay="570"/>
                                  </p:stCondLst>
                                  <p:childTnLst>
                                    <p:set>
                                      <p:cBhvr>
                                        <p:cTn id="96" dur="1" fill="hold">
                                          <p:stCondLst>
                                            <p:cond delay="0"/>
                                          </p:stCondLst>
                                        </p:cTn>
                                        <p:tgtEl>
                                          <p:spTgt spid="28"/>
                                        </p:tgtEl>
                                        <p:attrNameLst>
                                          <p:attrName>style.visibility</p:attrName>
                                        </p:attrNameLst>
                                      </p:cBhvr>
                                      <p:to>
                                        <p:strVal val="visible"/>
                                      </p:to>
                                    </p:set>
                                    <p:anim calcmode="lin" valueType="num">
                                      <p:cBhvr additive="base">
                                        <p:cTn id="97" dur="550" decel="100000" fill="hold"/>
                                        <p:tgtEl>
                                          <p:spTgt spid="28"/>
                                        </p:tgtEl>
                                        <p:attrNameLst>
                                          <p:attrName>ppt_y</p:attrName>
                                        </p:attrNameLst>
                                      </p:cBhvr>
                                      <p:tavLst>
                                        <p:tav tm="0">
                                          <p:val>
                                            <p:strVal val="#ppt_y+0.05"/>
                                          </p:val>
                                        </p:tav>
                                        <p:tav tm="100000">
                                          <p:val>
                                            <p:strVal val="#ppt_y"/>
                                          </p:val>
                                        </p:tav>
                                      </p:tavLst>
                                    </p:anim>
                                    <p:animEffect transition="in" filter="fade">
                                      <p:cBhvr>
                                        <p:cTn id="98" dur="550"/>
                                        <p:tgtEl>
                                          <p:spTgt spid="28"/>
                                        </p:tgtEl>
                                      </p:cBhvr>
                                    </p:animEffect>
                                  </p:childTnLst>
                                </p:cTn>
                              </p:par>
                              <p:par>
                                <p:cTn id="99" presetID="42" presetClass="entr" presetSubtype="0" fill="hold" grpId="0" nodeType="withEffect">
                                  <p:stCondLst>
                                    <p:cond delay="730"/>
                                  </p:stCondLst>
                                  <p:childTnLst>
                                    <p:set>
                                      <p:cBhvr>
                                        <p:cTn id="100" dur="1" fill="hold">
                                          <p:stCondLst>
                                            <p:cond delay="0"/>
                                          </p:stCondLst>
                                        </p:cTn>
                                        <p:tgtEl>
                                          <p:spTgt spid="27"/>
                                        </p:tgtEl>
                                        <p:attrNameLst>
                                          <p:attrName>style.visibility</p:attrName>
                                        </p:attrNameLst>
                                      </p:cBhvr>
                                      <p:to>
                                        <p:strVal val="visible"/>
                                      </p:to>
                                    </p:set>
                                    <p:anim calcmode="lin" valueType="num">
                                      <p:cBhvr additive="base">
                                        <p:cTn id="101" dur="550" decel="100000" fill="hold"/>
                                        <p:tgtEl>
                                          <p:spTgt spid="27"/>
                                        </p:tgtEl>
                                        <p:attrNameLst>
                                          <p:attrName>ppt_y</p:attrName>
                                        </p:attrNameLst>
                                      </p:cBhvr>
                                      <p:tavLst>
                                        <p:tav tm="0">
                                          <p:val>
                                            <p:strVal val="#ppt_y+0.05"/>
                                          </p:val>
                                        </p:tav>
                                        <p:tav tm="100000">
                                          <p:val>
                                            <p:strVal val="#ppt_y"/>
                                          </p:val>
                                        </p:tav>
                                      </p:tavLst>
                                    </p:anim>
                                    <p:animEffect transition="in" filter="fade">
                                      <p:cBhvr>
                                        <p:cTn id="102" dur="5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9" grpId="0" animBg="1"/>
      <p:bldP spid="11" grpId="0" animBg="1"/>
      <p:bldP spid="12" grpId="0" animBg="1"/>
      <p:bldP spid="13" grpId="0" animBg="1"/>
      <p:bldP spid="15"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8" grpId="0" animBg="1"/>
      <p:bldP spid="2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t"/>
          <a:lstStyle/>
          <a:p>
            <a:pPr algn="l" indent="0" marL="0">
              <a:buNone/>
            </a:pPr>
            <a:r>
              <a:rPr lang="en-US" sz="2600" b="1" dirty="0">
                <a:solidFill>
                  <a:schemeClr val="accent1"/>
                </a:solidFill>
              </a:rPr>
              <a:t>Запас на пять дней связывает около 2,5 млн ₽</a:t>
            </a:r>
            <a:endParaRPr lang="en-US" sz="2600" dirty="0"/>
          </a:p>
        </p:txBody>
      </p:sp>
      <p:sp>
        <p:nvSpPr>
          <p:cNvPr id="3" name="Text 0"/>
          <p:cNvSpPr/>
          <p:nvPr>
            <p:ph idx="101" type="body" hasCustomPrompt="1"/>
          </p:nvPr>
        </p:nvSpPr>
        <p:spPr>
          <a:xfrm>
            <a:off x="548640" y="1024128"/>
            <a:ext cx="11064240" cy="411480"/>
          </a:xfrm>
          <a:prstGeom prst="rect">
            <a:avLst/>
          </a:prstGeom>
          <a:noFill/>
          <a:ln/>
        </p:spPr>
        <p:txBody>
          <a:bodyPr wrap="square" lIns="0" tIns="0" rIns="0" bIns="0" rtlCol="0" anchor="t"/>
          <a:lstStyle/>
          <a:p>
            <a:pPr indent="0" marL="0">
              <a:buNone/>
            </a:pPr>
            <a:r>
              <a:rPr lang="en-US" sz="1500" dirty="0">
                <a:solidFill>
                  <a:schemeClr val="accent5"/>
                </a:solidFill>
              </a:rPr>
              <a:t>Таблица чувствительности. Годовая стоимость финансирования запаса по одному материалу с расходом 180 млн ₽ в год</a:t>
            </a:r>
            <a:endParaRPr lang="en-US" sz="1500" dirty="0"/>
          </a:p>
        </p:txBody>
      </p:sp>
      <p:sp>
        <p:nvSpPr>
          <p:cNvPr id="29"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r>
              <a:rPr b="0" lang="en-US"/>
              <a:t>8</a:t>
            </a:r>
            <a:endParaRPr lang="en-US"/>
          </a:p>
        </p:txBody>
      </p:sp>
      <p:sp>
        <p:nvSpPr>
          <p:cNvPr id="30" name="Подпись таблицы"/>
          <p:cNvSpPr/>
          <p:nvPr/>
        </p:nvSpPr>
        <p:spPr>
          <a:xfrm>
            <a:off x="548640" y="1627632"/>
            <a:ext cx="7223760" cy="237744"/>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l"/>
            <a:r>
              <a:rPr sz="800" b="1" i="0" spc="150">
                <a:solidFill>
                  <a:srgbClr val="C98BA0"/>
                </a:solidFill>
                <a:latin typeface="Calibri"/>
              </a:rPr>
              <a:t>ТЫС. ₽ В ГОД ПО СТАВКЕ БАНКА И РАЗМЕРУ ЗАПАСА В КАЛЕНДАРНЫХ ДНЯХ РАСХОДА</a:t>
            </a:r>
          </a:p>
        </p:txBody>
      </p:sp>
      <p:graphicFrame>
        <p:nvGraphicFramePr>
          <p:cNvPr id="31" name="Таблица чувствительности"/>
          <p:cNvGraphicFramePr>
            <a:graphicFrameLocks noGrp="1"/>
          </p:cNvGraphicFramePr>
          <p:nvPr/>
        </p:nvGraphicFramePr>
        <p:xfrm>
          <a:off x="548640" y="1938528"/>
          <a:ext cx="7223760" cy="2926080"/>
        </p:xfrm>
        <a:graphic>
          <a:graphicData uri="http://schemas.openxmlformats.org/drawingml/2006/table">
            <a:tbl>
              <a:tblPr firstRow="0" bandRow="0">
                <a:tableStyleId>{2D5ABB26-0587-4C30-8999-92F81FD0307C}</a:tableStyleId>
              </a:tblPr>
              <a:tblGrid>
                <a:gridCol w="1737360"/>
                <a:gridCol w="1097280"/>
                <a:gridCol w="1097280"/>
                <a:gridCol w="1097280"/>
                <a:gridCol w="1097280"/>
                <a:gridCol w="1097280"/>
              </a:tblGrid>
              <a:tr h="585216">
                <a:tc>
                  <a:txBody>
                    <a:bodyPr/>
                    <a:lstStyle/>
                    <a:p>
                      <a:pPr algn="l"/>
                      <a:r>
                        <a:rPr sz="1200" b="1">
                          <a:solidFill>
                            <a:srgbClr val="FFFFFF"/>
                          </a:solidFill>
                          <a:latin typeface="Calibri"/>
                        </a:rPr>
                        <a:t>Ставка банка</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005541"/>
                    </a:solidFill>
                  </a:tcPr>
                </a:tc>
                <a:tc>
                  <a:txBody>
                    <a:bodyPr/>
                    <a:lstStyle/>
                    <a:p>
                      <a:pPr algn="ctr"/>
                      <a:r>
                        <a:rPr sz="1200" b="1">
                          <a:solidFill>
                            <a:srgbClr val="FFFFFF"/>
                          </a:solidFill>
                          <a:latin typeface="Calibri"/>
                        </a:rPr>
                        <a:t>1 день</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005541"/>
                    </a:solidFill>
                  </a:tcPr>
                </a:tc>
                <a:tc>
                  <a:txBody>
                    <a:bodyPr/>
                    <a:lstStyle/>
                    <a:p>
                      <a:pPr algn="ctr"/>
                      <a:r>
                        <a:rPr sz="1200" b="1">
                          <a:solidFill>
                            <a:srgbClr val="FFFFFF"/>
                          </a:solidFill>
                          <a:latin typeface="Calibri"/>
                        </a:rPr>
                        <a:t>2 дня</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005541"/>
                    </a:solidFill>
                  </a:tcPr>
                </a:tc>
                <a:tc>
                  <a:txBody>
                    <a:bodyPr/>
                    <a:lstStyle/>
                    <a:p>
                      <a:pPr algn="ctr"/>
                      <a:r>
                        <a:rPr sz="1200" b="1">
                          <a:solidFill>
                            <a:srgbClr val="FFFFFF"/>
                          </a:solidFill>
                          <a:latin typeface="Calibri"/>
                        </a:rPr>
                        <a:t>3 дня</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005541"/>
                    </a:solidFill>
                  </a:tcPr>
                </a:tc>
                <a:tc>
                  <a:txBody>
                    <a:bodyPr/>
                    <a:lstStyle/>
                    <a:p>
                      <a:pPr algn="ctr"/>
                      <a:r>
                        <a:rPr sz="1200" b="1">
                          <a:solidFill>
                            <a:srgbClr val="FFFFFF"/>
                          </a:solidFill>
                          <a:latin typeface="Calibri"/>
                        </a:rPr>
                        <a:t>4 дня</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005541"/>
                    </a:solidFill>
                  </a:tcPr>
                </a:tc>
                <a:tc>
                  <a:txBody>
                    <a:bodyPr/>
                    <a:lstStyle/>
                    <a:p>
                      <a:pPr algn="ctr"/>
                      <a:r>
                        <a:rPr sz="1200" b="1">
                          <a:solidFill>
                            <a:srgbClr val="FFFFFF"/>
                          </a:solidFill>
                          <a:latin typeface="Calibri"/>
                        </a:rPr>
                        <a:t>5 дней</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005541"/>
                    </a:solidFill>
                  </a:tcPr>
                </a:tc>
              </a:tr>
              <a:tr h="585216">
                <a:tc>
                  <a:txBody>
                    <a:bodyPr/>
                    <a:lstStyle/>
                    <a:p>
                      <a:pPr algn="l"/>
                      <a:r>
                        <a:rPr sz="1200" b="1">
                          <a:solidFill>
                            <a:srgbClr val="005541"/>
                          </a:solidFill>
                          <a:latin typeface="Calibri"/>
                        </a:rPr>
                        <a:t>14% в год</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DDE9E3"/>
                    </a:solidFill>
                  </a:tcPr>
                </a:tc>
                <a:tc>
                  <a:txBody>
                    <a:bodyPr/>
                    <a:lstStyle/>
                    <a:p>
                      <a:pPr algn="ctr"/>
                      <a:r>
                        <a:rPr sz="1400" b="0">
                          <a:solidFill>
                            <a:srgbClr val="3D434A"/>
                          </a:solidFill>
                          <a:latin typeface="Calibri"/>
                        </a:rPr>
                        <a:t>70</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F7F1EA"/>
                    </a:solidFill>
                  </a:tcPr>
                </a:tc>
                <a:tc>
                  <a:txBody>
                    <a:bodyPr/>
                    <a:lstStyle/>
                    <a:p>
                      <a:pPr algn="ctr"/>
                      <a:r>
                        <a:rPr sz="1400" b="0">
                          <a:solidFill>
                            <a:srgbClr val="3D434A"/>
                          </a:solidFill>
                          <a:latin typeface="Calibri"/>
                        </a:rPr>
                        <a:t>140</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F3E7E3"/>
                    </a:solidFill>
                  </a:tcPr>
                </a:tc>
                <a:tc>
                  <a:txBody>
                    <a:bodyPr/>
                    <a:lstStyle/>
                    <a:p>
                      <a:pPr algn="ctr"/>
                      <a:r>
                        <a:rPr sz="1400" b="0">
                          <a:solidFill>
                            <a:srgbClr val="3D434A"/>
                          </a:solidFill>
                          <a:latin typeface="Calibri"/>
                        </a:rPr>
                        <a:t>210</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EFDDDD"/>
                    </a:solidFill>
                  </a:tcPr>
                </a:tc>
                <a:tc>
                  <a:txBody>
                    <a:bodyPr/>
                    <a:lstStyle/>
                    <a:p>
                      <a:pPr algn="ctr"/>
                      <a:r>
                        <a:rPr sz="1400" b="0">
                          <a:solidFill>
                            <a:srgbClr val="3D434A"/>
                          </a:solidFill>
                          <a:latin typeface="Calibri"/>
                        </a:rPr>
                        <a:t>280</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EBD4D6"/>
                    </a:solidFill>
                  </a:tcPr>
                </a:tc>
                <a:tc>
                  <a:txBody>
                    <a:bodyPr/>
                    <a:lstStyle/>
                    <a:p>
                      <a:pPr algn="ctr"/>
                      <a:r>
                        <a:rPr sz="1400" b="0">
                          <a:solidFill>
                            <a:srgbClr val="3D434A"/>
                          </a:solidFill>
                          <a:latin typeface="Calibri"/>
                        </a:rPr>
                        <a:t>350</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E7CACF"/>
                    </a:solidFill>
                  </a:tcPr>
                </a:tc>
              </a:tr>
              <a:tr h="585216">
                <a:tc>
                  <a:txBody>
                    <a:bodyPr/>
                    <a:lstStyle/>
                    <a:p>
                      <a:pPr algn="l"/>
                      <a:r>
                        <a:rPr sz="1200" b="1">
                          <a:solidFill>
                            <a:srgbClr val="005541"/>
                          </a:solidFill>
                          <a:latin typeface="Calibri"/>
                        </a:rPr>
                        <a:t>16% в год</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DDE9E3"/>
                    </a:solidFill>
                  </a:tcPr>
                </a:tc>
                <a:tc>
                  <a:txBody>
                    <a:bodyPr/>
                    <a:lstStyle/>
                    <a:p>
                      <a:pPr algn="ctr"/>
                      <a:r>
                        <a:rPr sz="1400" b="0">
                          <a:solidFill>
                            <a:srgbClr val="3D434A"/>
                          </a:solidFill>
                          <a:latin typeface="Calibri"/>
                        </a:rPr>
                        <a:t>80</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F6EFE9"/>
                    </a:solidFill>
                  </a:tcPr>
                </a:tc>
                <a:tc>
                  <a:txBody>
                    <a:bodyPr/>
                    <a:lstStyle/>
                    <a:p>
                      <a:pPr algn="ctr"/>
                      <a:r>
                        <a:rPr sz="1400" b="0">
                          <a:solidFill>
                            <a:srgbClr val="3D434A"/>
                          </a:solidFill>
                          <a:latin typeface="Calibri"/>
                        </a:rPr>
                        <a:t>160</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F1E3E1"/>
                    </a:solidFill>
                  </a:tcPr>
                </a:tc>
                <a:tc>
                  <a:txBody>
                    <a:bodyPr/>
                    <a:lstStyle/>
                    <a:p>
                      <a:pPr algn="ctr"/>
                      <a:r>
                        <a:rPr sz="1400" b="0">
                          <a:solidFill>
                            <a:srgbClr val="3D434A"/>
                          </a:solidFill>
                          <a:latin typeface="Calibri"/>
                        </a:rPr>
                        <a:t>240</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ECD7D9"/>
                    </a:solidFill>
                  </a:tcPr>
                </a:tc>
                <a:tc>
                  <a:txBody>
                    <a:bodyPr/>
                    <a:lstStyle/>
                    <a:p>
                      <a:pPr algn="ctr"/>
                      <a:r>
                        <a:rPr sz="1400" b="0">
                          <a:solidFill>
                            <a:srgbClr val="3D434A"/>
                          </a:solidFill>
                          <a:latin typeface="Calibri"/>
                        </a:rPr>
                        <a:t>320</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E7CCD1"/>
                    </a:solidFill>
                  </a:tcPr>
                </a:tc>
                <a:tc>
                  <a:txBody>
                    <a:bodyPr/>
                    <a:lstStyle/>
                    <a:p>
                      <a:pPr algn="ctr"/>
                      <a:r>
                        <a:rPr sz="1400" b="0">
                          <a:solidFill>
                            <a:srgbClr val="3D434A"/>
                          </a:solidFill>
                          <a:latin typeface="Calibri"/>
                        </a:rPr>
                        <a:t>400</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E3C0C9"/>
                    </a:solidFill>
                  </a:tcPr>
                </a:tc>
              </a:tr>
              <a:tr h="585216">
                <a:tc>
                  <a:txBody>
                    <a:bodyPr/>
                    <a:lstStyle/>
                    <a:p>
                      <a:pPr algn="l"/>
                      <a:r>
                        <a:rPr sz="1200" b="1">
                          <a:solidFill>
                            <a:srgbClr val="005541"/>
                          </a:solidFill>
                          <a:latin typeface="Calibri"/>
                        </a:rPr>
                        <a:t>18% в год</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DDE9E3"/>
                    </a:solidFill>
                  </a:tcPr>
                </a:tc>
                <a:tc>
                  <a:txBody>
                    <a:bodyPr/>
                    <a:lstStyle/>
                    <a:p>
                      <a:pPr algn="ctr"/>
                      <a:r>
                        <a:rPr sz="1400" b="0">
                          <a:solidFill>
                            <a:srgbClr val="3D434A"/>
                          </a:solidFill>
                          <a:latin typeface="Calibri"/>
                        </a:rPr>
                        <a:t>90</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F0E1DF"/>
                    </a:solidFill>
                  </a:tcPr>
                </a:tc>
                <a:tc>
                  <a:txBody>
                    <a:bodyPr/>
                    <a:lstStyle/>
                    <a:p>
                      <a:pPr algn="ctr"/>
                      <a:r>
                        <a:rPr sz="1600" b="1">
                          <a:solidFill>
                            <a:srgbClr val="FFFFFF"/>
                          </a:solidFill>
                          <a:latin typeface="Calibri"/>
                        </a:rPr>
                        <a:t>180</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C98BA0"/>
                    </a:solidFill>
                  </a:tcPr>
                </a:tc>
                <a:tc>
                  <a:txBody>
                    <a:bodyPr/>
                    <a:lstStyle/>
                    <a:p>
                      <a:pPr algn="ctr"/>
                      <a:r>
                        <a:rPr sz="1400" b="0">
                          <a:solidFill>
                            <a:srgbClr val="3D434A"/>
                          </a:solidFill>
                          <a:latin typeface="Calibri"/>
                        </a:rPr>
                        <a:t>270</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F0E1DF"/>
                    </a:solidFill>
                  </a:tcPr>
                </a:tc>
                <a:tc>
                  <a:txBody>
                    <a:bodyPr/>
                    <a:lstStyle/>
                    <a:p>
                      <a:pPr algn="ctr"/>
                      <a:r>
                        <a:rPr sz="1400" b="0">
                          <a:solidFill>
                            <a:srgbClr val="3D434A"/>
                          </a:solidFill>
                          <a:latin typeface="Calibri"/>
                        </a:rPr>
                        <a:t>360</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F0E1DF"/>
                    </a:solidFill>
                  </a:tcPr>
                </a:tc>
                <a:tc>
                  <a:txBody>
                    <a:bodyPr/>
                    <a:lstStyle/>
                    <a:p>
                      <a:pPr algn="ctr"/>
                      <a:r>
                        <a:rPr sz="1600" b="1">
                          <a:solidFill>
                            <a:srgbClr val="FFFFFF"/>
                          </a:solidFill>
                          <a:latin typeface="Calibri"/>
                        </a:rPr>
                        <a:t>450</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005541"/>
                    </a:solidFill>
                  </a:tcPr>
                </a:tc>
              </a:tr>
              <a:tr h="585216">
                <a:tc>
                  <a:txBody>
                    <a:bodyPr/>
                    <a:lstStyle/>
                    <a:p>
                      <a:pPr algn="l"/>
                      <a:r>
                        <a:rPr sz="1200" b="1">
                          <a:solidFill>
                            <a:srgbClr val="005541"/>
                          </a:solidFill>
                          <a:latin typeface="Calibri"/>
                        </a:rPr>
                        <a:t>20% в год</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DDE9E3"/>
                    </a:solidFill>
                  </a:tcPr>
                </a:tc>
                <a:tc>
                  <a:txBody>
                    <a:bodyPr/>
                    <a:lstStyle/>
                    <a:p>
                      <a:pPr algn="ctr"/>
                      <a:r>
                        <a:rPr sz="1400" b="0">
                          <a:solidFill>
                            <a:srgbClr val="3D434A"/>
                          </a:solidFill>
                          <a:latin typeface="Calibri"/>
                        </a:rPr>
                        <a:t>100</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F4EAE6"/>
                    </a:solidFill>
                  </a:tcPr>
                </a:tc>
                <a:tc>
                  <a:txBody>
                    <a:bodyPr/>
                    <a:lstStyle/>
                    <a:p>
                      <a:pPr algn="ctr"/>
                      <a:r>
                        <a:rPr sz="1400" b="0">
                          <a:solidFill>
                            <a:srgbClr val="3D434A"/>
                          </a:solidFill>
                          <a:latin typeface="Calibri"/>
                        </a:rPr>
                        <a:t>200</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EDDADA"/>
                    </a:solidFill>
                  </a:tcPr>
                </a:tc>
                <a:tc>
                  <a:txBody>
                    <a:bodyPr/>
                    <a:lstStyle/>
                    <a:p>
                      <a:pPr algn="ctr"/>
                      <a:r>
                        <a:rPr sz="1400" b="0">
                          <a:solidFill>
                            <a:srgbClr val="3D434A"/>
                          </a:solidFill>
                          <a:latin typeface="Calibri"/>
                        </a:rPr>
                        <a:t>300</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E7CACF"/>
                    </a:solidFill>
                  </a:tcPr>
                </a:tc>
                <a:tc>
                  <a:txBody>
                    <a:bodyPr/>
                    <a:lstStyle/>
                    <a:p>
                      <a:pPr algn="ctr"/>
                      <a:r>
                        <a:rPr sz="1400" b="0">
                          <a:solidFill>
                            <a:srgbClr val="3D434A"/>
                          </a:solidFill>
                          <a:latin typeface="Calibri"/>
                        </a:rPr>
                        <a:t>400</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E0B9C4"/>
                    </a:solidFill>
                  </a:tcPr>
                </a:tc>
                <a:tc>
                  <a:txBody>
                    <a:bodyPr/>
                    <a:lstStyle/>
                    <a:p>
                      <a:pPr algn="ctr"/>
                      <a:r>
                        <a:rPr sz="1400" b="0">
                          <a:solidFill>
                            <a:srgbClr val="3D434A"/>
                          </a:solidFill>
                          <a:latin typeface="Calibri"/>
                        </a:rPr>
                        <a:t>500</a:t>
                      </a:r>
                    </a:p>
                  </a:txBody>
                  <a:tcPr marL="73152" marR="73152" anchor="ctr">
                    <a:lnL w="19050">
                      <a:solidFill>
                        <a:srgbClr val="F5ECE2"/>
                      </a:solidFill>
                    </a:lnL>
                    <a:lnR w="19050">
                      <a:solidFill>
                        <a:srgbClr val="F5ECE2"/>
                      </a:solidFill>
                    </a:lnR>
                    <a:lnT w="19050">
                      <a:solidFill>
                        <a:srgbClr val="F5ECE2"/>
                      </a:solidFill>
                    </a:lnT>
                    <a:lnB w="19050">
                      <a:solidFill>
                        <a:srgbClr val="F5ECE2"/>
                      </a:solidFill>
                    </a:lnB>
                    <a:solidFill>
                      <a:srgbClr val="D9A9B9"/>
                    </a:solidFill>
                  </a:tcPr>
                </a:tc>
              </a:tr>
            </a:tbl>
          </a:graphicData>
        </a:graphic>
      </p:graphicFrame>
      <p:sp>
        <p:nvSpPr>
          <p:cNvPr id="32" name="Легенда 0"/>
          <p:cNvSpPr/>
          <p:nvPr/>
        </p:nvSpPr>
        <p:spPr>
          <a:xfrm>
            <a:off x="548640" y="5047488"/>
            <a:ext cx="182880" cy="182880"/>
          </a:xfrm>
          <a:prstGeom prst="roundRect">
            <a:avLst>
              <a:gd name="adj" fmla="val 2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3" name="Легенда текст 0"/>
          <p:cNvSpPr/>
          <p:nvPr/>
        </p:nvSpPr>
        <p:spPr>
          <a:xfrm>
            <a:off x="822959" y="5001768"/>
            <a:ext cx="2743200" cy="27432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l"/>
            <a:r>
              <a:rPr sz="1100" b="0" i="0">
                <a:solidFill>
                  <a:srgbClr val="3D434A"/>
                </a:solidFill>
                <a:latin typeface="Calibri"/>
              </a:rPr>
              <a:t>Цель пилота, запас меньше на 5 дней</a:t>
            </a:r>
          </a:p>
        </p:txBody>
      </p:sp>
      <p:sp>
        <p:nvSpPr>
          <p:cNvPr id="34" name="Легенда 1"/>
          <p:cNvSpPr/>
          <p:nvPr/>
        </p:nvSpPr>
        <p:spPr>
          <a:xfrm>
            <a:off x="3429000" y="5047488"/>
            <a:ext cx="182880" cy="182880"/>
          </a:xfrm>
          <a:prstGeom prst="roundRect">
            <a:avLst>
              <a:gd name="adj" fmla="val 20000"/>
            </a:avLst>
          </a:prstGeom>
          <a:solidFill>
            <a:srgbClr val="C98BA0"/>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5" name="Легенда текст 1"/>
          <p:cNvSpPr/>
          <p:nvPr/>
        </p:nvSpPr>
        <p:spPr>
          <a:xfrm>
            <a:off x="3703320" y="5001768"/>
            <a:ext cx="2743200" cy="27432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l"/>
            <a:r>
              <a:rPr sz="1100" b="0" i="0">
                <a:solidFill>
                  <a:srgbClr val="3D434A"/>
                </a:solidFill>
                <a:latin typeface="Calibri"/>
              </a:rPr>
              <a:t>Задержка 8 дней, запас меньше на 2 дня</a:t>
            </a:r>
          </a:p>
        </p:txBody>
      </p:sp>
      <p:sp>
        <p:nvSpPr>
          <p:cNvPr id="36" name="Пояснение таблицы"/>
          <p:cNvSpPr/>
          <p:nvPr/>
        </p:nvSpPr>
        <p:spPr>
          <a:xfrm>
            <a:off x="548640" y="5394960"/>
            <a:ext cx="7223760" cy="86868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lIns="0" rIns="0" tIns="0" bIns="0" wrap="square"/>
          <a:lstStyle/>
          <a:p>
            <a:pPr algn="l"/>
            <a:r>
              <a:rPr sz="1100" b="0" i="1">
                <a:solidFill>
                  <a:srgbClr val="7A8088"/>
                </a:solidFill>
                <a:latin typeface="Calibri"/>
              </a:rPr>
              <a:t>14% равны ключевой ставке ЦБ. 18% взяты как средняя ставка банков по кредитам предприятиям до 1 года (Банк России, август 2026, 17,9%). Расход материала считаем равномерным, один день округлен до 0,5 млн ₽. Склад и списания не учтены. Расчет сделан по одному материалу, которого не хватило. Для всех материалов с долгим сроком поставки формула та же. При расходе 1,8 млрд ₽ в год в запасе связано до 25 млн ₽, а финансирование стоит до 4,5 млн ₽ в год. Насколько снизится запас, покажут данные пилота</a:t>
            </a:r>
          </a:p>
        </p:txBody>
      </p:sp>
      <p:sp>
        <p:nvSpPr>
          <p:cNvPr id="37" name="Карточка формула"/>
          <p:cNvSpPr/>
          <p:nvPr/>
        </p:nvSpPr>
        <p:spPr>
          <a:xfrm>
            <a:off x="8092440" y="1627632"/>
            <a:ext cx="3547872" cy="4224528"/>
          </a:xfrm>
          <a:prstGeom prst="roundRect">
            <a:avLst>
              <a:gd name="adj" fmla="val 4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8" name="Формула метка"/>
          <p:cNvSpPr/>
          <p:nvPr/>
        </p:nvSpPr>
        <p:spPr>
          <a:xfrm>
            <a:off x="8321040" y="1810512"/>
            <a:ext cx="3108960" cy="22860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lIns="0" rIns="0" tIns="0" bIns="0" wrap="square"/>
          <a:lstStyle/>
          <a:p>
            <a:pPr algn="l"/>
            <a:r>
              <a:rPr sz="800" b="1" i="0" spc="150">
                <a:solidFill>
                  <a:srgbClr val="C98BA0"/>
                </a:solidFill>
                <a:latin typeface="Calibri"/>
              </a:rPr>
              <a:t>ФОРМУЛА</a:t>
            </a:r>
          </a:p>
        </p:txBody>
      </p:sp>
      <p:sp>
        <p:nvSpPr>
          <p:cNvPr id="39" name="Формула"/>
          <p:cNvSpPr/>
          <p:nvPr/>
        </p:nvSpPr>
        <p:spPr>
          <a:xfrm>
            <a:off x="8321040" y="2066543"/>
            <a:ext cx="3108960" cy="566928"/>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lIns="0" rIns="0" tIns="0" bIns="0" wrap="square"/>
          <a:lstStyle/>
          <a:p>
            <a:pPr algn="l"/>
            <a:r>
              <a:rPr sz="1400" b="1" i="0">
                <a:solidFill>
                  <a:srgbClr val="FFFFFF"/>
                </a:solidFill>
                <a:latin typeface="Cambria"/>
              </a:rPr>
              <a:t>Связанный капитал × ставка банка</a:t>
            </a:r>
          </a:p>
        </p:txBody>
      </p:sp>
      <p:sp>
        <p:nvSpPr>
          <p:cNvPr id="40" name="Формула расчет"/>
          <p:cNvSpPr/>
          <p:nvPr/>
        </p:nvSpPr>
        <p:spPr>
          <a:xfrm>
            <a:off x="8321040" y="2670048"/>
            <a:ext cx="3108960" cy="27432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lIns="0" rIns="0" tIns="0" bIns="0" wrap="square"/>
          <a:lstStyle/>
          <a:p>
            <a:pPr algn="l"/>
            <a:r>
              <a:rPr sz="1100" b="0" i="0">
                <a:solidFill>
                  <a:srgbClr val="DDE9E3"/>
                </a:solidFill>
                <a:latin typeface="Calibri"/>
              </a:rPr>
              <a:t>0,5 млн в день × 5 дней × 18%</a:t>
            </a:r>
          </a:p>
        </p:txBody>
      </p:sp>
      <p:sp>
        <p:nvSpPr>
          <p:cNvPr id="41" name="Итог 1"/>
          <p:cNvSpPr/>
          <p:nvPr/>
        </p:nvSpPr>
        <p:spPr>
          <a:xfrm>
            <a:off x="8321040" y="3072384"/>
            <a:ext cx="3108960" cy="54864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lIns="0" rIns="0" tIns="0" bIns="0" wrap="square"/>
          <a:lstStyle/>
          <a:p>
            <a:pPr algn="l"/>
            <a:r>
              <a:rPr sz="3000" b="1" i="0">
                <a:solidFill>
                  <a:srgbClr val="C98BA0"/>
                </a:solidFill>
                <a:latin typeface="Cambria"/>
              </a:rPr>
              <a:t>≈ 2,5 млн ₽</a:t>
            </a:r>
          </a:p>
        </p:txBody>
      </p:sp>
      <p:sp>
        <p:nvSpPr>
          <p:cNvPr id="42" name="Итог 1 подпись"/>
          <p:cNvSpPr/>
          <p:nvPr/>
        </p:nvSpPr>
        <p:spPr>
          <a:xfrm>
            <a:off x="8321040" y="3621024"/>
            <a:ext cx="3108960" cy="27432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lIns="0" rIns="0" tIns="0" bIns="0" wrap="square"/>
          <a:lstStyle/>
          <a:p>
            <a:pPr algn="l"/>
            <a:r>
              <a:rPr sz="1100" b="0" i="0">
                <a:solidFill>
                  <a:srgbClr val="DDE9E3"/>
                </a:solidFill>
                <a:latin typeface="Calibri"/>
              </a:rPr>
              <a:t>связано в запасе. Высвобождается разово</a:t>
            </a:r>
          </a:p>
        </p:txBody>
      </p:sp>
      <p:sp>
        <p:nvSpPr>
          <p:cNvPr id="43" name="Итог 2"/>
          <p:cNvSpPr/>
          <p:nvPr/>
        </p:nvSpPr>
        <p:spPr>
          <a:xfrm>
            <a:off x="8321040" y="4041648"/>
            <a:ext cx="3108960" cy="54864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lIns="0" rIns="0" tIns="0" bIns="0" wrap="square"/>
          <a:lstStyle/>
          <a:p>
            <a:pPr algn="l"/>
            <a:r>
              <a:rPr sz="3000" b="1" i="0">
                <a:solidFill>
                  <a:srgbClr val="C98BA0"/>
                </a:solidFill>
                <a:latin typeface="Cambria"/>
              </a:rPr>
              <a:t>≈ 450 тыс. ₽</a:t>
            </a:r>
          </a:p>
        </p:txBody>
      </p:sp>
      <p:sp>
        <p:nvSpPr>
          <p:cNvPr id="44" name="Итог 2 подпись"/>
          <p:cNvSpPr/>
          <p:nvPr/>
        </p:nvSpPr>
        <p:spPr>
          <a:xfrm>
            <a:off x="8321040" y="4590288"/>
            <a:ext cx="3108960" cy="438912"/>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lIns="0" rIns="0" tIns="0" bIns="0" wrap="square"/>
          <a:lstStyle/>
          <a:p>
            <a:pPr algn="l"/>
            <a:r>
              <a:rPr sz="1100" b="0" i="0">
                <a:solidFill>
                  <a:srgbClr val="DDE9E3"/>
                </a:solidFill>
                <a:latin typeface="Calibri"/>
              </a:rPr>
              <a:t>в год, если запас держится весь год. Около 1,2 тыс. ₽ в день</a:t>
            </a:r>
          </a:p>
        </p:txBody>
      </p:sp>
      <p:sp>
        <p:nvSpPr>
          <p:cNvPr id="45" name="Плашка модель"/>
          <p:cNvSpPr/>
          <p:nvPr/>
        </p:nvSpPr>
        <p:spPr>
          <a:xfrm>
            <a:off x="8321040" y="5321808"/>
            <a:ext cx="1920240" cy="292608"/>
          </a:xfrm>
          <a:prstGeom prst="roundRect">
            <a:avLst>
              <a:gd name="adj" fmla="val 50000"/>
            </a:avLst>
          </a:prstGeom>
          <a:solidFill>
            <a:srgbClr val="EBD3DC"/>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1100" b="1" i="0">
                <a:solidFill>
                  <a:srgbClr val="005541"/>
                </a:solidFill>
                <a:latin typeface="Calibri"/>
              </a:rPr>
              <a:t>Модельный пример</a:t>
            </a:r>
          </a:p>
        </p:txBody>
      </p:sp>
      <p:sp>
        <p:nvSpPr>
          <p:cNvPr id="46" name="Навигация Суть">
            <a:hlinkClick action="ppaction://hlinksldjump" r:id="rId8"/>
          </p:cNvPr>
          <p:cNvSpPr/>
          <p:nvPr/>
        </p:nvSpPr>
        <p:spPr>
          <a:xfrm>
            <a:off x="6898233" y="6428232"/>
            <a:ext cx="39502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Суть</a:t>
            </a:r>
          </a:p>
        </p:txBody>
      </p:sp>
      <p:sp>
        <p:nvSpPr>
          <p:cNvPr id="47" name="Навигация Финансы">
            <a:hlinkClick action="ppaction://hlinksldjump" r:id="rId9"/>
          </p:cNvPr>
          <p:cNvSpPr/>
          <p:nvPr/>
        </p:nvSpPr>
        <p:spPr>
          <a:xfrm>
            <a:off x="7348118" y="6428232"/>
            <a:ext cx="581558" cy="219456"/>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1" i="0">
                <a:solidFill>
                  <a:srgbClr val="FFFFFF"/>
                </a:solidFill>
                <a:latin typeface="Calibri"/>
              </a:rPr>
              <a:t>Финансы</a:t>
            </a:r>
          </a:p>
        </p:txBody>
      </p:sp>
      <p:sp>
        <p:nvSpPr>
          <p:cNvPr id="48" name="Навигация Порядок работы">
            <a:hlinkClick action="ppaction://hlinksldjump" r:id="rId10"/>
          </p:cNvPr>
          <p:cNvSpPr/>
          <p:nvPr/>
        </p:nvSpPr>
        <p:spPr>
          <a:xfrm>
            <a:off x="7984540" y="6428232"/>
            <a:ext cx="1016812"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Порядок работы</a:t>
            </a:r>
          </a:p>
        </p:txBody>
      </p:sp>
      <p:sp>
        <p:nvSpPr>
          <p:cNvPr id="49" name="Навигация Пилот">
            <a:hlinkClick action="ppaction://hlinksldjump" r:id="rId11"/>
          </p:cNvPr>
          <p:cNvSpPr/>
          <p:nvPr/>
        </p:nvSpPr>
        <p:spPr>
          <a:xfrm>
            <a:off x="9056217" y="6428232"/>
            <a:ext cx="45720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Пилот</a:t>
            </a:r>
          </a:p>
        </p:txBody>
      </p:sp>
      <p:sp>
        <p:nvSpPr>
          <p:cNvPr id="50" name="Навигация Решение">
            <a:hlinkClick action="ppaction://hlinksldjump" r:id="rId12"/>
          </p:cNvPr>
          <p:cNvSpPr/>
          <p:nvPr/>
        </p:nvSpPr>
        <p:spPr>
          <a:xfrm>
            <a:off x="9568281"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Решение</a:t>
            </a:r>
          </a:p>
        </p:txBody>
      </p:sp>
      <p:sp>
        <p:nvSpPr>
          <p:cNvPr id="51" name="Навигация Приложения">
            <a:hlinkClick action="ppaction://hlinksldjump" r:id="rId13"/>
          </p:cNvPr>
          <p:cNvSpPr/>
          <p:nvPr/>
        </p:nvSpPr>
        <p:spPr>
          <a:xfrm>
            <a:off x="10204704" y="6428232"/>
            <a:ext cx="768096"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Приложения</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68" fill="hold">
                      <p:stCondLst>
                        <p:cond delay="indefinite"/>
                        <p:cond evt="onBegin" delay="0">
                          <p:tn val="2"/>
                        </p:cond>
                      </p:stCondLst>
                      <p:childTnLst>
                        <p:par>
                          <p:cTn id="69" fill="hold">
                            <p:stCondLst>
                              <p:cond delay="0"/>
                            </p:stCondLst>
                            <p:childTnLst>
                              <p:par>
                                <p:cTn id="3" presetID="42" presetClass="entr" presetSubtype="0" fill="hold" grpId="0" nodeType="withEffect">
                                  <p:stCondLst>
                                    <p:cond delay="250"/>
                                  </p:stCondLst>
                                  <p:childTnLst>
                                    <p:set>
                                      <p:cBhvr>
                                        <p:cTn id="4" dur="1" fill="hold">
                                          <p:stCondLst>
                                            <p:cond delay="0"/>
                                          </p:stCondLst>
                                        </p:cTn>
                                        <p:tgtEl>
                                          <p:spTgt spid="30"/>
                                        </p:tgtEl>
                                        <p:attrNameLst>
                                          <p:attrName>style.visibility</p:attrName>
                                        </p:attrNameLst>
                                      </p:cBhvr>
                                      <p:to>
                                        <p:strVal val="visible"/>
                                      </p:to>
                                    </p:set>
                                    <p:anim calcmode="lin" valueType="num">
                                      <p:cBhvr additive="base">
                                        <p:cTn id="5" dur="550" decel="100000" fill="hold"/>
                                        <p:tgtEl>
                                          <p:spTgt spid="30"/>
                                        </p:tgtEl>
                                        <p:attrNameLst>
                                          <p:attrName>ppt_y</p:attrName>
                                        </p:attrNameLst>
                                      </p:cBhvr>
                                      <p:tavLst>
                                        <p:tav tm="0">
                                          <p:val>
                                            <p:strVal val="#ppt_y+0.05"/>
                                          </p:val>
                                        </p:tav>
                                        <p:tav tm="100000">
                                          <p:val>
                                            <p:strVal val="#ppt_y"/>
                                          </p:val>
                                        </p:tav>
                                      </p:tavLst>
                                    </p:anim>
                                    <p:animEffect transition="in" filter="fade">
                                      <p:cBhvr>
                                        <p:cTn id="6" dur="550"/>
                                        <p:tgtEl>
                                          <p:spTgt spid="30"/>
                                        </p:tgtEl>
                                      </p:cBhvr>
                                    </p:animEffect>
                                  </p:childTnLst>
                                </p:cTn>
                              </p:par>
                              <p:par>
                                <p:cTn id="7" presetID="42" presetClass="entr" presetSubtype="0" fill="hold" grpId="0" nodeType="withEffect">
                                  <p:stCondLst>
                                    <p:cond delay="396"/>
                                  </p:stCondLst>
                                  <p:childTnLst>
                                    <p:set>
                                      <p:cBhvr>
                                        <p:cTn id="8" dur="1" fill="hold">
                                          <p:stCondLst>
                                            <p:cond delay="0"/>
                                          </p:stCondLst>
                                        </p:cTn>
                                        <p:tgtEl>
                                          <p:spTgt spid="37"/>
                                        </p:tgtEl>
                                        <p:attrNameLst>
                                          <p:attrName>style.visibility</p:attrName>
                                        </p:attrNameLst>
                                      </p:cBhvr>
                                      <p:to>
                                        <p:strVal val="visible"/>
                                      </p:to>
                                    </p:set>
                                    <p:anim calcmode="lin" valueType="num">
                                      <p:cBhvr additive="base">
                                        <p:cTn id="9" dur="550" decel="100000" fill="hold"/>
                                        <p:tgtEl>
                                          <p:spTgt spid="37"/>
                                        </p:tgtEl>
                                        <p:attrNameLst>
                                          <p:attrName>ppt_y</p:attrName>
                                        </p:attrNameLst>
                                      </p:cBhvr>
                                      <p:tavLst>
                                        <p:tav tm="0">
                                          <p:val>
                                            <p:strVal val="#ppt_y+0.05"/>
                                          </p:val>
                                        </p:tav>
                                        <p:tav tm="100000">
                                          <p:val>
                                            <p:strVal val="#ppt_y"/>
                                          </p:val>
                                        </p:tav>
                                      </p:tavLst>
                                    </p:anim>
                                    <p:animEffect transition="in" filter="fade">
                                      <p:cBhvr>
                                        <p:cTn id="10" dur="550"/>
                                        <p:tgtEl>
                                          <p:spTgt spid="37"/>
                                        </p:tgtEl>
                                      </p:cBhvr>
                                    </p:animEffect>
                                  </p:childTnLst>
                                </p:cTn>
                              </p:par>
                              <p:par>
                                <p:cTn id="11" presetID="10" presetClass="entr" presetSubtype="0" fill="hold" grpId="0" nodeType="withEffect">
                                  <p:stCondLst>
                                    <p:cond delay="542"/>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par>
                                <p:cTn id="14" presetID="42" presetClass="entr" presetSubtype="0" fill="hold" grpId="0" nodeType="withEffect">
                                  <p:stCondLst>
                                    <p:cond delay="688"/>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550" decel="100000" fill="hold"/>
                                        <p:tgtEl>
                                          <p:spTgt spid="38"/>
                                        </p:tgtEl>
                                        <p:attrNameLst>
                                          <p:attrName>ppt_y</p:attrName>
                                        </p:attrNameLst>
                                      </p:cBhvr>
                                      <p:tavLst>
                                        <p:tav tm="0">
                                          <p:val>
                                            <p:strVal val="#ppt_y+0.05"/>
                                          </p:val>
                                        </p:tav>
                                        <p:tav tm="100000">
                                          <p:val>
                                            <p:strVal val="#ppt_y"/>
                                          </p:val>
                                        </p:tav>
                                      </p:tavLst>
                                    </p:anim>
                                    <p:animEffect transition="in" filter="fade">
                                      <p:cBhvr>
                                        <p:cTn id="17" dur="550"/>
                                        <p:tgtEl>
                                          <p:spTgt spid="38"/>
                                        </p:tgtEl>
                                      </p:cBhvr>
                                    </p:animEffect>
                                  </p:childTnLst>
                                </p:cTn>
                              </p:par>
                              <p:par>
                                <p:cTn id="18" presetID="42" presetClass="entr" presetSubtype="0" fill="hold" grpId="0" nodeType="withEffect">
                                  <p:stCondLst>
                                    <p:cond delay="834"/>
                                  </p:stCondLst>
                                  <p:childTnLst>
                                    <p:set>
                                      <p:cBhvr>
                                        <p:cTn id="19" dur="1" fill="hold">
                                          <p:stCondLst>
                                            <p:cond delay="0"/>
                                          </p:stCondLst>
                                        </p:cTn>
                                        <p:tgtEl>
                                          <p:spTgt spid="39"/>
                                        </p:tgtEl>
                                        <p:attrNameLst>
                                          <p:attrName>style.visibility</p:attrName>
                                        </p:attrNameLst>
                                      </p:cBhvr>
                                      <p:to>
                                        <p:strVal val="visible"/>
                                      </p:to>
                                    </p:set>
                                    <p:anim calcmode="lin" valueType="num">
                                      <p:cBhvr additive="base">
                                        <p:cTn id="20" dur="550" decel="100000" fill="hold"/>
                                        <p:tgtEl>
                                          <p:spTgt spid="39"/>
                                        </p:tgtEl>
                                        <p:attrNameLst>
                                          <p:attrName>ppt_y</p:attrName>
                                        </p:attrNameLst>
                                      </p:cBhvr>
                                      <p:tavLst>
                                        <p:tav tm="0">
                                          <p:val>
                                            <p:strVal val="#ppt_y+0.05"/>
                                          </p:val>
                                        </p:tav>
                                        <p:tav tm="100000">
                                          <p:val>
                                            <p:strVal val="#ppt_y"/>
                                          </p:val>
                                        </p:tav>
                                      </p:tavLst>
                                    </p:anim>
                                    <p:animEffect transition="in" filter="fade">
                                      <p:cBhvr>
                                        <p:cTn id="21" dur="550"/>
                                        <p:tgtEl>
                                          <p:spTgt spid="39"/>
                                        </p:tgtEl>
                                      </p:cBhvr>
                                    </p:animEffect>
                                  </p:childTnLst>
                                </p:cTn>
                              </p:par>
                              <p:par>
                                <p:cTn id="22" presetID="42" presetClass="entr" presetSubtype="0" fill="hold" grpId="0" nodeType="withEffect">
                                  <p:stCondLst>
                                    <p:cond delay="980"/>
                                  </p:stCondLst>
                                  <p:childTnLst>
                                    <p:set>
                                      <p:cBhvr>
                                        <p:cTn id="23" dur="1" fill="hold">
                                          <p:stCondLst>
                                            <p:cond delay="0"/>
                                          </p:stCondLst>
                                        </p:cTn>
                                        <p:tgtEl>
                                          <p:spTgt spid="40"/>
                                        </p:tgtEl>
                                        <p:attrNameLst>
                                          <p:attrName>style.visibility</p:attrName>
                                        </p:attrNameLst>
                                      </p:cBhvr>
                                      <p:to>
                                        <p:strVal val="visible"/>
                                      </p:to>
                                    </p:set>
                                    <p:anim calcmode="lin" valueType="num">
                                      <p:cBhvr additive="base">
                                        <p:cTn id="24" dur="550" decel="100000" fill="hold"/>
                                        <p:tgtEl>
                                          <p:spTgt spid="40"/>
                                        </p:tgtEl>
                                        <p:attrNameLst>
                                          <p:attrName>ppt_y</p:attrName>
                                        </p:attrNameLst>
                                      </p:cBhvr>
                                      <p:tavLst>
                                        <p:tav tm="0">
                                          <p:val>
                                            <p:strVal val="#ppt_y+0.05"/>
                                          </p:val>
                                        </p:tav>
                                        <p:tav tm="100000">
                                          <p:val>
                                            <p:strVal val="#ppt_y"/>
                                          </p:val>
                                        </p:tav>
                                      </p:tavLst>
                                    </p:anim>
                                    <p:animEffect transition="in" filter="fade">
                                      <p:cBhvr>
                                        <p:cTn id="25" dur="550"/>
                                        <p:tgtEl>
                                          <p:spTgt spid="40"/>
                                        </p:tgtEl>
                                      </p:cBhvr>
                                    </p:animEffect>
                                  </p:childTnLst>
                                </p:cTn>
                              </p:par>
                              <p:par>
                                <p:cTn id="26" presetID="53" presetClass="entr" presetSubtype="16" fill="hold" grpId="0" nodeType="withEffect">
                                  <p:stCondLst>
                                    <p:cond delay="1126"/>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600" decel="100000" fill="hold"/>
                                        <p:tgtEl>
                                          <p:spTgt spid="41"/>
                                        </p:tgtEl>
                                        <p:attrNameLst>
                                          <p:attrName>ppt_w</p:attrName>
                                        </p:attrNameLst>
                                      </p:cBhvr>
                                      <p:tavLst>
                                        <p:tav tm="0">
                                          <p:val>
                                            <p:strVal val="0"/>
                                          </p:val>
                                        </p:tav>
                                        <p:tav tm="100000">
                                          <p:val>
                                            <p:strVal val="#ppt_w"/>
                                          </p:val>
                                        </p:tav>
                                      </p:tavLst>
                                    </p:anim>
                                    <p:anim calcmode="lin" valueType="num">
                                      <p:cBhvr additive="base">
                                        <p:cTn id="29" dur="600" decel="100000" fill="hold"/>
                                        <p:tgtEl>
                                          <p:spTgt spid="41"/>
                                        </p:tgtEl>
                                        <p:attrNameLst>
                                          <p:attrName>ppt_h</p:attrName>
                                        </p:attrNameLst>
                                      </p:cBhvr>
                                      <p:tavLst>
                                        <p:tav tm="0">
                                          <p:val>
                                            <p:strVal val="0"/>
                                          </p:val>
                                        </p:tav>
                                        <p:tav tm="100000">
                                          <p:val>
                                            <p:strVal val="#ppt_h"/>
                                          </p:val>
                                        </p:tav>
                                      </p:tavLst>
                                    </p:anim>
                                    <p:animEffect transition="in" filter="fade">
                                      <p:cBhvr>
                                        <p:cTn id="30" dur="600"/>
                                        <p:tgtEl>
                                          <p:spTgt spid="41"/>
                                        </p:tgtEl>
                                      </p:cBhvr>
                                    </p:animEffect>
                                  </p:childTnLst>
                                </p:cTn>
                              </p:par>
                              <p:par>
                                <p:cTn id="31" presetID="42" presetClass="entr" presetSubtype="0" fill="hold" grpId="0" nodeType="withEffect">
                                  <p:stCondLst>
                                    <p:cond delay="1272"/>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550" decel="100000" fill="hold"/>
                                        <p:tgtEl>
                                          <p:spTgt spid="42"/>
                                        </p:tgtEl>
                                        <p:attrNameLst>
                                          <p:attrName>ppt_y</p:attrName>
                                        </p:attrNameLst>
                                      </p:cBhvr>
                                      <p:tavLst>
                                        <p:tav tm="0">
                                          <p:val>
                                            <p:strVal val="#ppt_y+0.05"/>
                                          </p:val>
                                        </p:tav>
                                        <p:tav tm="100000">
                                          <p:val>
                                            <p:strVal val="#ppt_y"/>
                                          </p:val>
                                        </p:tav>
                                      </p:tavLst>
                                    </p:anim>
                                    <p:animEffect transition="in" filter="fade">
                                      <p:cBhvr>
                                        <p:cTn id="34" dur="550"/>
                                        <p:tgtEl>
                                          <p:spTgt spid="42"/>
                                        </p:tgtEl>
                                      </p:cBhvr>
                                    </p:animEffect>
                                  </p:childTnLst>
                                </p:cTn>
                              </p:par>
                              <p:par>
                                <p:cTn id="35" presetID="53" presetClass="entr" presetSubtype="16" fill="hold" grpId="0" nodeType="withEffect">
                                  <p:stCondLst>
                                    <p:cond delay="1418"/>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600" decel="100000" fill="hold"/>
                                        <p:tgtEl>
                                          <p:spTgt spid="43"/>
                                        </p:tgtEl>
                                        <p:attrNameLst>
                                          <p:attrName>ppt_w</p:attrName>
                                        </p:attrNameLst>
                                      </p:cBhvr>
                                      <p:tavLst>
                                        <p:tav tm="0">
                                          <p:val>
                                            <p:strVal val="0"/>
                                          </p:val>
                                        </p:tav>
                                        <p:tav tm="100000">
                                          <p:val>
                                            <p:strVal val="#ppt_w"/>
                                          </p:val>
                                        </p:tav>
                                      </p:tavLst>
                                    </p:anim>
                                    <p:anim calcmode="lin" valueType="num">
                                      <p:cBhvr additive="base">
                                        <p:cTn id="38" dur="600" decel="100000" fill="hold"/>
                                        <p:tgtEl>
                                          <p:spTgt spid="43"/>
                                        </p:tgtEl>
                                        <p:attrNameLst>
                                          <p:attrName>ppt_h</p:attrName>
                                        </p:attrNameLst>
                                      </p:cBhvr>
                                      <p:tavLst>
                                        <p:tav tm="0">
                                          <p:val>
                                            <p:strVal val="0"/>
                                          </p:val>
                                        </p:tav>
                                        <p:tav tm="100000">
                                          <p:val>
                                            <p:strVal val="#ppt_h"/>
                                          </p:val>
                                        </p:tav>
                                      </p:tavLst>
                                    </p:anim>
                                    <p:animEffect transition="in" filter="fade">
                                      <p:cBhvr>
                                        <p:cTn id="39" dur="600"/>
                                        <p:tgtEl>
                                          <p:spTgt spid="43"/>
                                        </p:tgtEl>
                                      </p:cBhvr>
                                    </p:animEffect>
                                  </p:childTnLst>
                                </p:cTn>
                              </p:par>
                              <p:par>
                                <p:cTn id="40" presetID="42" presetClass="entr" presetSubtype="0" fill="hold" grpId="0" nodeType="withEffect">
                                  <p:stCondLst>
                                    <p:cond delay="1564"/>
                                  </p:stCondLst>
                                  <p:childTnLst>
                                    <p:set>
                                      <p:cBhvr>
                                        <p:cTn id="41" dur="1" fill="hold">
                                          <p:stCondLst>
                                            <p:cond delay="0"/>
                                          </p:stCondLst>
                                        </p:cTn>
                                        <p:tgtEl>
                                          <p:spTgt spid="44"/>
                                        </p:tgtEl>
                                        <p:attrNameLst>
                                          <p:attrName>style.visibility</p:attrName>
                                        </p:attrNameLst>
                                      </p:cBhvr>
                                      <p:to>
                                        <p:strVal val="visible"/>
                                      </p:to>
                                    </p:set>
                                    <p:anim calcmode="lin" valueType="num">
                                      <p:cBhvr additive="base">
                                        <p:cTn id="42" dur="550" decel="100000" fill="hold"/>
                                        <p:tgtEl>
                                          <p:spTgt spid="44"/>
                                        </p:tgtEl>
                                        <p:attrNameLst>
                                          <p:attrName>ppt_y</p:attrName>
                                        </p:attrNameLst>
                                      </p:cBhvr>
                                      <p:tavLst>
                                        <p:tav tm="0">
                                          <p:val>
                                            <p:strVal val="#ppt_y+0.05"/>
                                          </p:val>
                                        </p:tav>
                                        <p:tav tm="100000">
                                          <p:val>
                                            <p:strVal val="#ppt_y"/>
                                          </p:val>
                                        </p:tav>
                                      </p:tavLst>
                                    </p:anim>
                                    <p:animEffect transition="in" filter="fade">
                                      <p:cBhvr>
                                        <p:cTn id="43" dur="550"/>
                                        <p:tgtEl>
                                          <p:spTgt spid="44"/>
                                        </p:tgtEl>
                                      </p:cBhvr>
                                    </p:animEffect>
                                  </p:childTnLst>
                                </p:cTn>
                              </p:par>
                              <p:par>
                                <p:cTn id="44" presetID="42" presetClass="entr" presetSubtype="0" fill="hold" grpId="0" nodeType="withEffect">
                                  <p:stCondLst>
                                    <p:cond delay="1710"/>
                                  </p:stCondLst>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550" decel="100000" fill="hold"/>
                                        <p:tgtEl>
                                          <p:spTgt spid="32"/>
                                        </p:tgtEl>
                                        <p:attrNameLst>
                                          <p:attrName>ppt_y</p:attrName>
                                        </p:attrNameLst>
                                      </p:cBhvr>
                                      <p:tavLst>
                                        <p:tav tm="0">
                                          <p:val>
                                            <p:strVal val="#ppt_y+0.05"/>
                                          </p:val>
                                        </p:tav>
                                        <p:tav tm="100000">
                                          <p:val>
                                            <p:strVal val="#ppt_y"/>
                                          </p:val>
                                        </p:tav>
                                      </p:tavLst>
                                    </p:anim>
                                    <p:animEffect transition="in" filter="fade">
                                      <p:cBhvr>
                                        <p:cTn id="47" dur="550"/>
                                        <p:tgtEl>
                                          <p:spTgt spid="32"/>
                                        </p:tgtEl>
                                      </p:cBhvr>
                                    </p:animEffect>
                                  </p:childTnLst>
                                </p:cTn>
                              </p:par>
                              <p:par>
                                <p:cTn id="48" presetID="42" presetClass="entr" presetSubtype="0" fill="hold" grpId="0" nodeType="withEffect">
                                  <p:stCondLst>
                                    <p:cond delay="1856"/>
                                  </p:stCondLst>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550" decel="100000" fill="hold"/>
                                        <p:tgtEl>
                                          <p:spTgt spid="33"/>
                                        </p:tgtEl>
                                        <p:attrNameLst>
                                          <p:attrName>ppt_y</p:attrName>
                                        </p:attrNameLst>
                                      </p:cBhvr>
                                      <p:tavLst>
                                        <p:tav tm="0">
                                          <p:val>
                                            <p:strVal val="#ppt_y+0.05"/>
                                          </p:val>
                                        </p:tav>
                                        <p:tav tm="100000">
                                          <p:val>
                                            <p:strVal val="#ppt_y"/>
                                          </p:val>
                                        </p:tav>
                                      </p:tavLst>
                                    </p:anim>
                                    <p:animEffect transition="in" filter="fade">
                                      <p:cBhvr>
                                        <p:cTn id="51" dur="550"/>
                                        <p:tgtEl>
                                          <p:spTgt spid="33"/>
                                        </p:tgtEl>
                                      </p:cBhvr>
                                    </p:animEffect>
                                  </p:childTnLst>
                                </p:cTn>
                              </p:par>
                              <p:par>
                                <p:cTn id="52" presetID="42" presetClass="entr" presetSubtype="0" fill="hold" grpId="0" nodeType="withEffect">
                                  <p:stCondLst>
                                    <p:cond delay="1856"/>
                                  </p:stCondLst>
                                  <p:childTnLst>
                                    <p:set>
                                      <p:cBhvr>
                                        <p:cTn id="53" dur="1" fill="hold">
                                          <p:stCondLst>
                                            <p:cond delay="0"/>
                                          </p:stCondLst>
                                        </p:cTn>
                                        <p:tgtEl>
                                          <p:spTgt spid="34"/>
                                        </p:tgtEl>
                                        <p:attrNameLst>
                                          <p:attrName>style.visibility</p:attrName>
                                        </p:attrNameLst>
                                      </p:cBhvr>
                                      <p:to>
                                        <p:strVal val="visible"/>
                                      </p:to>
                                    </p:set>
                                    <p:anim calcmode="lin" valueType="num">
                                      <p:cBhvr additive="base">
                                        <p:cTn id="54" dur="550" decel="100000" fill="hold"/>
                                        <p:tgtEl>
                                          <p:spTgt spid="34"/>
                                        </p:tgtEl>
                                        <p:attrNameLst>
                                          <p:attrName>ppt_y</p:attrName>
                                        </p:attrNameLst>
                                      </p:cBhvr>
                                      <p:tavLst>
                                        <p:tav tm="0">
                                          <p:val>
                                            <p:strVal val="#ppt_y+0.05"/>
                                          </p:val>
                                        </p:tav>
                                        <p:tav tm="100000">
                                          <p:val>
                                            <p:strVal val="#ppt_y"/>
                                          </p:val>
                                        </p:tav>
                                      </p:tavLst>
                                    </p:anim>
                                    <p:animEffect transition="in" filter="fade">
                                      <p:cBhvr>
                                        <p:cTn id="55" dur="550"/>
                                        <p:tgtEl>
                                          <p:spTgt spid="34"/>
                                        </p:tgtEl>
                                      </p:cBhvr>
                                    </p:animEffect>
                                  </p:childTnLst>
                                </p:cTn>
                              </p:par>
                              <p:par>
                                <p:cTn id="56" presetID="42" presetClass="entr" presetSubtype="0" fill="hold" grpId="0" nodeType="withEffect">
                                  <p:stCondLst>
                                    <p:cond delay="2002"/>
                                  </p:stCondLst>
                                  <p:childTnLst>
                                    <p:set>
                                      <p:cBhvr>
                                        <p:cTn id="57" dur="1" fill="hold">
                                          <p:stCondLst>
                                            <p:cond delay="0"/>
                                          </p:stCondLst>
                                        </p:cTn>
                                        <p:tgtEl>
                                          <p:spTgt spid="35"/>
                                        </p:tgtEl>
                                        <p:attrNameLst>
                                          <p:attrName>style.visibility</p:attrName>
                                        </p:attrNameLst>
                                      </p:cBhvr>
                                      <p:to>
                                        <p:strVal val="visible"/>
                                      </p:to>
                                    </p:set>
                                    <p:anim calcmode="lin" valueType="num">
                                      <p:cBhvr additive="base">
                                        <p:cTn id="58" dur="550" decel="100000" fill="hold"/>
                                        <p:tgtEl>
                                          <p:spTgt spid="35"/>
                                        </p:tgtEl>
                                        <p:attrNameLst>
                                          <p:attrName>ppt_y</p:attrName>
                                        </p:attrNameLst>
                                      </p:cBhvr>
                                      <p:tavLst>
                                        <p:tav tm="0">
                                          <p:val>
                                            <p:strVal val="#ppt_y+0.05"/>
                                          </p:val>
                                        </p:tav>
                                        <p:tav tm="100000">
                                          <p:val>
                                            <p:strVal val="#ppt_y"/>
                                          </p:val>
                                        </p:tav>
                                      </p:tavLst>
                                    </p:anim>
                                    <p:animEffect transition="in" filter="fade">
                                      <p:cBhvr>
                                        <p:cTn id="59" dur="550"/>
                                        <p:tgtEl>
                                          <p:spTgt spid="35"/>
                                        </p:tgtEl>
                                      </p:cBhvr>
                                    </p:animEffect>
                                  </p:childTnLst>
                                </p:cTn>
                              </p:par>
                              <p:par>
                                <p:cTn id="60" presetID="42" presetClass="entr" presetSubtype="0" fill="hold" grpId="0" nodeType="withEffect">
                                  <p:stCondLst>
                                    <p:cond delay="2148"/>
                                  </p:stCondLst>
                                  <p:childTnLst>
                                    <p:set>
                                      <p:cBhvr>
                                        <p:cTn id="61" dur="1" fill="hold">
                                          <p:stCondLst>
                                            <p:cond delay="0"/>
                                          </p:stCondLst>
                                        </p:cTn>
                                        <p:tgtEl>
                                          <p:spTgt spid="45"/>
                                        </p:tgtEl>
                                        <p:attrNameLst>
                                          <p:attrName>style.visibility</p:attrName>
                                        </p:attrNameLst>
                                      </p:cBhvr>
                                      <p:to>
                                        <p:strVal val="visible"/>
                                      </p:to>
                                    </p:set>
                                    <p:anim calcmode="lin" valueType="num">
                                      <p:cBhvr additive="base">
                                        <p:cTn id="62" dur="550" decel="100000" fill="hold"/>
                                        <p:tgtEl>
                                          <p:spTgt spid="45"/>
                                        </p:tgtEl>
                                        <p:attrNameLst>
                                          <p:attrName>ppt_y</p:attrName>
                                        </p:attrNameLst>
                                      </p:cBhvr>
                                      <p:tavLst>
                                        <p:tav tm="0">
                                          <p:val>
                                            <p:strVal val="#ppt_y+0.05"/>
                                          </p:val>
                                        </p:tav>
                                        <p:tav tm="100000">
                                          <p:val>
                                            <p:strVal val="#ppt_y"/>
                                          </p:val>
                                        </p:tav>
                                      </p:tavLst>
                                    </p:anim>
                                    <p:animEffect transition="in" filter="fade">
                                      <p:cBhvr>
                                        <p:cTn id="63" dur="550"/>
                                        <p:tgtEl>
                                          <p:spTgt spid="45"/>
                                        </p:tgtEl>
                                      </p:cBhvr>
                                    </p:animEffect>
                                  </p:childTnLst>
                                </p:cTn>
                              </p:par>
                              <p:par>
                                <p:cTn id="64" presetID="42" presetClass="entr" presetSubtype="0" fill="hold" grpId="0" nodeType="withEffect">
                                  <p:stCondLst>
                                    <p:cond delay="2294"/>
                                  </p:stCondLst>
                                  <p:childTnLst>
                                    <p:set>
                                      <p:cBhvr>
                                        <p:cTn id="65" dur="1" fill="hold">
                                          <p:stCondLst>
                                            <p:cond delay="0"/>
                                          </p:stCondLst>
                                        </p:cTn>
                                        <p:tgtEl>
                                          <p:spTgt spid="36"/>
                                        </p:tgtEl>
                                        <p:attrNameLst>
                                          <p:attrName>style.visibility</p:attrName>
                                        </p:attrNameLst>
                                      </p:cBhvr>
                                      <p:to>
                                        <p:strVal val="visible"/>
                                      </p:to>
                                    </p:set>
                                    <p:anim calcmode="lin" valueType="num">
                                      <p:cBhvr additive="base">
                                        <p:cTn id="66" dur="550" decel="100000" fill="hold"/>
                                        <p:tgtEl>
                                          <p:spTgt spid="36"/>
                                        </p:tgtEl>
                                        <p:attrNameLst>
                                          <p:attrName>ppt_y</p:attrName>
                                        </p:attrNameLst>
                                      </p:cBhvr>
                                      <p:tavLst>
                                        <p:tav tm="0">
                                          <p:val>
                                            <p:strVal val="#ppt_y+0.05"/>
                                          </p:val>
                                        </p:tav>
                                        <p:tav tm="100000">
                                          <p:val>
                                            <p:strVal val="#ppt_y"/>
                                          </p:val>
                                        </p:tav>
                                      </p:tavLst>
                                    </p:anim>
                                    <p:animEffect transition="in" filter="fade">
                                      <p:cBhvr>
                                        <p:cTn id="67" dur="5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7" grpId="0" animBg="1"/>
      <p:bldP spid="38" grpId="0" animBg="1"/>
      <p:bldP spid="39" grpId="0" animBg="1"/>
      <p:bldP spid="40" grpId="0" animBg="1"/>
      <p:bldP spid="41" grpId="0" animBg="1"/>
      <p:bldP spid="42" grpId="0" animBg="1"/>
      <p:bldP spid="43" grpId="0" animBg="1"/>
      <p:bldP spid="44" grpId="0" animBg="1"/>
      <p:bldP spid="32" grpId="0" animBg="1"/>
      <p:bldP spid="33" grpId="0" animBg="1"/>
      <p:bldP spid="34" grpId="0" animBg="1"/>
      <p:bldP spid="35" grpId="0" animBg="1"/>
      <p:bldP spid="45" grpId="0" animBg="1"/>
      <p:bldP spid="3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t"/>
          <a:lstStyle/>
          <a:p>
            <a:pPr algn="l" indent="0" marL="0">
              <a:buNone/>
            </a:pPr>
            <a:r>
              <a:rPr lang="en-US" sz="2600" b="1" dirty="0">
                <a:solidFill>
                  <a:schemeClr val="accent1"/>
                </a:solidFill>
              </a:rPr>
              <a:t>Решения вырабатывают те, кто будет их исполнять</a:t>
            </a:r>
            <a:endParaRPr lang="en-US" sz="2600" dirty="0"/>
          </a:p>
        </p:txBody>
      </p:sp>
      <p:sp>
        <p:nvSpPr>
          <p:cNvPr id="3" name="Text 0"/>
          <p:cNvSpPr/>
          <p:nvPr>
            <p:ph idx="101" type="body" hasCustomPrompt="1"/>
          </p:nvPr>
        </p:nvSpPr>
        <p:spPr>
          <a:xfrm>
            <a:off x="548640" y="1024128"/>
            <a:ext cx="11064240" cy="411480"/>
          </a:xfrm>
          <a:prstGeom prst="rect">
            <a:avLst/>
          </a:prstGeom>
          <a:noFill/>
          <a:ln/>
        </p:spPr>
        <p:txBody>
          <a:bodyPr wrap="square" lIns="0" tIns="0" rIns="0" bIns="0" rtlCol="0" anchor="t"/>
          <a:lstStyle/>
          <a:p>
            <a:pPr indent="0" marL="0">
              <a:buNone/>
            </a:pPr>
            <a:r>
              <a:rPr lang="en-US" sz="1500" dirty="0">
                <a:solidFill>
                  <a:schemeClr val="accent5"/>
                </a:solidFill>
              </a:rPr>
              <a:t>Методика партисипативной стратегии. Рабочие сессии по регламенту. Ведущий отвечает за ход встречи, участники за содержание</a:t>
            </a:r>
            <a:endParaRPr lang="en-US" sz="1500" dirty="0"/>
          </a:p>
        </p:txBody>
      </p:sp>
      <p:sp>
        <p:nvSpPr>
          <p:cNvPr id="4" name="Text 2"/>
          <p:cNvSpPr txBox="1"/>
          <p:nvPr/>
        </p:nvSpPr>
        <p:spPr>
          <a:xfrm>
            <a:off x="548640" y="1645920"/>
            <a:ext cx="6858000" cy="274320"/>
          </a:xfrm>
          <a:prstGeom prst="rect">
            <a:avLst/>
          </a:prstGeom>
          <a:noFill/>
          <a:ln/>
        </p:spPr>
        <p:txBody>
          <a:bodyPr wrap="square" lIns="0" tIns="0" rIns="0" bIns="0" rtlCol="0" anchor="t"/>
          <a:lstStyle/>
          <a:p>
            <a:pPr algn="l" indent="0" marL="0">
              <a:buNone/>
            </a:pPr>
            <a:r>
              <a:rPr lang="en-US" sz="1100" b="1" spc="200" kern="0" dirty="0">
                <a:solidFill>
                  <a:schemeClr val="accent5"/>
                </a:solidFill>
              </a:rPr>
              <a:t>ПАРТИСИПАТИВНАЯ СТРАТЕГИЯ  ·  ЧЕТЫРЕ ШАГА</a:t>
            </a:r>
            <a:endParaRPr lang="en-US" sz="1100" dirty="0"/>
          </a:p>
        </p:txBody>
      </p:sp>
      <p:sp>
        <p:nvSpPr>
          <p:cNvPr id="5" name="Карточка"/>
          <p:cNvSpPr/>
          <p:nvPr/>
        </p:nvSpPr>
        <p:spPr>
          <a:xfrm>
            <a:off x="548640" y="2011680"/>
            <a:ext cx="3337560" cy="1600200"/>
          </a:xfrm>
          <a:prstGeom prst="roundRect">
            <a:avLst>
              <a:gd name="adj" fmla="val 6857"/>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sp>
        <p:nvSpPr>
          <p:cNvPr id="6" name="Номер 1"/>
          <p:cNvSpPr/>
          <p:nvPr/>
        </p:nvSpPr>
        <p:spPr>
          <a:xfrm>
            <a:off x="777240" y="2240280"/>
            <a:ext cx="384048" cy="384048"/>
          </a:xfrm>
          <a:prstGeom prst="ellipse">
            <a:avLst/>
          </a:prstGeom>
          <a:solidFill>
            <a:schemeClr val="accent2"/>
          </a:solidFill>
          <a:ln w="6350">
            <a:solidFill>
              <a:schemeClr val="accent2"/>
            </a:solidFill>
            <a:prstDash val="solid"/>
          </a:ln>
        </p:spPr>
      </p:sp>
      <p:sp>
        <p:nvSpPr>
          <p:cNvPr id="7" name="Text 5"/>
          <p:cNvSpPr txBox="1"/>
          <p:nvPr/>
        </p:nvSpPr>
        <p:spPr>
          <a:xfrm>
            <a:off x="777240" y="2240280"/>
            <a:ext cx="384048" cy="384048"/>
          </a:xfrm>
          <a:prstGeom prst="rect">
            <a:avLst/>
          </a:prstGeom>
          <a:noFill/>
          <a:ln/>
        </p:spPr>
        <p:txBody>
          <a:bodyPr wrap="square" lIns="0" tIns="0" rIns="0" bIns="0" rtlCol="0" anchor="ctr"/>
          <a:lstStyle/>
          <a:p>
            <a:pPr algn="ctr" indent="0" marL="0">
              <a:buNone/>
            </a:pPr>
            <a:r>
              <a:rPr lang="en-US" sz="1300" b="1" dirty="0">
                <a:solidFill>
                  <a:schemeClr val="bg1"/>
                </a:solidFill>
                <a:latin typeface="Cambria" pitchFamily="34" charset="0"/>
                <a:ea typeface="Cambria" pitchFamily="34" charset="-122"/>
                <a:cs typeface="Cambria" pitchFamily="34" charset="-120"/>
              </a:rPr>
              <a:t>1</a:t>
            </a:r>
            <a:endParaRPr lang="en-US" sz="1300" dirty="0"/>
          </a:p>
        </p:txBody>
      </p:sp>
      <p:pic>
        <p:nvPicPr>
          <p:cNvPr id="8" name="Значок eye" descr="img/ic_eye.png">    </p:cNvPr>
          <p:cNvPicPr>
            <a:picLocks noChangeAspect="1"/>
          </p:cNvPicPr>
          <p:nvPr/>
        </p:nvPicPr>
        <p:blipFill>
          <a:blip r:embed="rId1"/>
          <a:stretch>
            <a:fillRect/>
          </a:stretch>
        </p:blipFill>
        <p:spPr>
          <a:xfrm>
            <a:off x="3154680" y="2194560"/>
            <a:ext cx="502920" cy="502920"/>
          </a:xfrm>
          <a:prstGeom prst="rect">
            <a:avLst/>
          </a:prstGeom>
        </p:spPr>
      </p:pic>
      <p:sp>
        <p:nvSpPr>
          <p:cNvPr id="9" name="Text 6"/>
          <p:cNvSpPr txBox="1"/>
          <p:nvPr/>
        </p:nvSpPr>
        <p:spPr>
          <a:xfrm>
            <a:off x="1280160" y="2267712"/>
            <a:ext cx="1828800" cy="365760"/>
          </a:xfrm>
          <a:prstGeom prst="rect">
            <a:avLst/>
          </a:prstGeom>
          <a:noFill/>
          <a:ln/>
        </p:spPr>
        <p:txBody>
          <a:bodyPr wrap="square" lIns="0" tIns="0" rIns="0" bIns="0" rtlCol="0" anchor="t"/>
          <a:lstStyle/>
          <a:p>
            <a:pPr algn="l" indent="0" marL="0">
              <a:buNone/>
            </a:pPr>
            <a:r>
              <a:rPr lang="en-US" sz="1600" b="1" dirty="0">
                <a:solidFill>
                  <a:schemeClr val="accent1"/>
                </a:solidFill>
                <a:latin typeface="Cambria" pitchFamily="34" charset="0"/>
                <a:ea typeface="Cambria" pitchFamily="34" charset="-122"/>
                <a:cs typeface="Cambria" pitchFamily="34" charset="-120"/>
              </a:rPr>
              <a:t>Видение</a:t>
            </a:r>
            <a:endParaRPr lang="en-US" sz="1600" dirty="0"/>
          </a:p>
        </p:txBody>
      </p:sp>
      <p:sp>
        <p:nvSpPr>
          <p:cNvPr id="10" name="Text 7"/>
          <p:cNvSpPr txBox="1"/>
          <p:nvPr/>
        </p:nvSpPr>
        <p:spPr>
          <a:xfrm>
            <a:off x="777240" y="2788920"/>
            <a:ext cx="2880360" cy="731520"/>
          </a:xfrm>
          <a:prstGeom prst="rect">
            <a:avLst/>
          </a:prstGeom>
          <a:noFill/>
          <a:ln/>
        </p:spPr>
        <p:txBody>
          <a:bodyPr wrap="square" lIns="0" tIns="0" rIns="0" bIns="0" rtlCol="0" anchor="t"/>
          <a:lstStyle/>
          <a:p>
            <a:pPr algn="l" indent="0" marL="0">
              <a:buNone/>
            </a:pPr>
            <a:r>
              <a:rPr lang="en-US" sz="1250" dirty="0">
                <a:solidFill>
                  <a:schemeClr val="tx1"/>
                </a:solidFill>
              </a:rPr>
              <a:t>Общая картина результата, к которому идем</a:t>
            </a:r>
            <a:endParaRPr lang="en-US" sz="1250" dirty="0"/>
          </a:p>
        </p:txBody>
      </p:sp>
      <p:sp>
        <p:nvSpPr>
          <p:cNvPr id="11" name="Карточка"/>
          <p:cNvSpPr/>
          <p:nvPr/>
        </p:nvSpPr>
        <p:spPr>
          <a:xfrm>
            <a:off x="4069080" y="2011680"/>
            <a:ext cx="3337560" cy="1600200"/>
          </a:xfrm>
          <a:prstGeom prst="roundRect">
            <a:avLst>
              <a:gd name="adj" fmla="val 6857"/>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sp>
        <p:nvSpPr>
          <p:cNvPr id="12" name="Номер 2"/>
          <p:cNvSpPr/>
          <p:nvPr/>
        </p:nvSpPr>
        <p:spPr>
          <a:xfrm>
            <a:off x="4297680" y="2240280"/>
            <a:ext cx="384048" cy="384048"/>
          </a:xfrm>
          <a:prstGeom prst="ellipse">
            <a:avLst/>
          </a:prstGeom>
          <a:solidFill>
            <a:schemeClr val="accent2"/>
          </a:solidFill>
          <a:ln w="6350">
            <a:solidFill>
              <a:schemeClr val="accent2"/>
            </a:solidFill>
            <a:prstDash val="solid"/>
          </a:ln>
        </p:spPr>
      </p:sp>
      <p:sp>
        <p:nvSpPr>
          <p:cNvPr id="13" name="Text 10"/>
          <p:cNvSpPr txBox="1"/>
          <p:nvPr/>
        </p:nvSpPr>
        <p:spPr>
          <a:xfrm>
            <a:off x="4297680" y="2240280"/>
            <a:ext cx="384048" cy="384048"/>
          </a:xfrm>
          <a:prstGeom prst="rect">
            <a:avLst/>
          </a:prstGeom>
          <a:noFill/>
          <a:ln/>
        </p:spPr>
        <p:txBody>
          <a:bodyPr wrap="square" lIns="0" tIns="0" rIns="0" bIns="0" rtlCol="0" anchor="ctr"/>
          <a:lstStyle/>
          <a:p>
            <a:pPr algn="ctr" indent="0" marL="0">
              <a:buNone/>
            </a:pPr>
            <a:r>
              <a:rPr lang="en-US" sz="1300" b="1" dirty="0">
                <a:solidFill>
                  <a:schemeClr val="bg1"/>
                </a:solidFill>
                <a:latin typeface="Cambria" pitchFamily="34" charset="0"/>
                <a:ea typeface="Cambria" pitchFamily="34" charset="-122"/>
                <a:cs typeface="Cambria" pitchFamily="34" charset="-120"/>
              </a:rPr>
              <a:t>2</a:t>
            </a:r>
            <a:endParaRPr lang="en-US" sz="1300" dirty="0"/>
          </a:p>
        </p:txBody>
      </p:sp>
      <p:pic>
        <p:nvPicPr>
          <p:cNvPr id="14" name="Значок search" descr="img/ic_search.png">    </p:cNvPr>
          <p:cNvPicPr>
            <a:picLocks noChangeAspect="1"/>
          </p:cNvPicPr>
          <p:nvPr/>
        </p:nvPicPr>
        <p:blipFill>
          <a:blip r:embed="rId2"/>
          <a:stretch>
            <a:fillRect/>
          </a:stretch>
        </p:blipFill>
        <p:spPr>
          <a:xfrm>
            <a:off x="6675120" y="2194560"/>
            <a:ext cx="502920" cy="502920"/>
          </a:xfrm>
          <a:prstGeom prst="rect">
            <a:avLst/>
          </a:prstGeom>
        </p:spPr>
      </p:pic>
      <p:sp>
        <p:nvSpPr>
          <p:cNvPr id="15" name="Text 11"/>
          <p:cNvSpPr txBox="1"/>
          <p:nvPr/>
        </p:nvSpPr>
        <p:spPr>
          <a:xfrm>
            <a:off x="4800600" y="2267712"/>
            <a:ext cx="1828800" cy="365760"/>
          </a:xfrm>
          <a:prstGeom prst="rect">
            <a:avLst/>
          </a:prstGeom>
          <a:noFill/>
          <a:ln/>
        </p:spPr>
        <p:txBody>
          <a:bodyPr wrap="square" lIns="0" tIns="0" rIns="0" bIns="0" rtlCol="0" anchor="t"/>
          <a:lstStyle/>
          <a:p>
            <a:pPr algn="l" indent="0" marL="0">
              <a:buNone/>
            </a:pPr>
            <a:r>
              <a:rPr lang="en-US" sz="1600" b="1" dirty="0">
                <a:solidFill>
                  <a:schemeClr val="accent1"/>
                </a:solidFill>
                <a:latin typeface="Cambria" pitchFamily="34" charset="0"/>
                <a:ea typeface="Cambria" pitchFamily="34" charset="-122"/>
                <a:cs typeface="Cambria" pitchFamily="34" charset="-120"/>
              </a:rPr>
              <a:t>Противоречия</a:t>
            </a:r>
            <a:endParaRPr lang="en-US" sz="1600" dirty="0"/>
          </a:p>
        </p:txBody>
      </p:sp>
      <p:sp>
        <p:nvSpPr>
          <p:cNvPr id="16" name="Text 12"/>
          <p:cNvSpPr txBox="1"/>
          <p:nvPr/>
        </p:nvSpPr>
        <p:spPr>
          <a:xfrm>
            <a:off x="4297680" y="2788920"/>
            <a:ext cx="2880360" cy="731520"/>
          </a:xfrm>
          <a:prstGeom prst="rect">
            <a:avLst/>
          </a:prstGeom>
          <a:noFill/>
          <a:ln/>
        </p:spPr>
        <p:txBody>
          <a:bodyPr wrap="square" lIns="0" tIns="0" rIns="0" bIns="0" rtlCol="0" anchor="t"/>
          <a:lstStyle/>
          <a:p>
            <a:pPr algn="l" indent="0" marL="0">
              <a:buNone/>
            </a:pPr>
            <a:r>
              <a:rPr lang="en-US" sz="1250" dirty="0">
                <a:solidFill>
                  <a:schemeClr val="tx1"/>
                </a:solidFill>
              </a:rPr>
              <a:t>Что мешает видению. Ищем в процессах, а не в людях</a:t>
            </a:r>
            <a:endParaRPr lang="en-US" sz="1250" dirty="0"/>
          </a:p>
        </p:txBody>
      </p:sp>
      <p:sp>
        <p:nvSpPr>
          <p:cNvPr id="17" name="Карточка"/>
          <p:cNvSpPr/>
          <p:nvPr/>
        </p:nvSpPr>
        <p:spPr>
          <a:xfrm>
            <a:off x="548640" y="3794760"/>
            <a:ext cx="3337560" cy="1600200"/>
          </a:xfrm>
          <a:prstGeom prst="roundRect">
            <a:avLst>
              <a:gd name="adj" fmla="val 6857"/>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sp>
        <p:nvSpPr>
          <p:cNvPr id="18" name="Номер 3"/>
          <p:cNvSpPr/>
          <p:nvPr/>
        </p:nvSpPr>
        <p:spPr>
          <a:xfrm>
            <a:off x="777240" y="4023360"/>
            <a:ext cx="384048" cy="384048"/>
          </a:xfrm>
          <a:prstGeom prst="ellipse">
            <a:avLst/>
          </a:prstGeom>
          <a:solidFill>
            <a:schemeClr val="accent2"/>
          </a:solidFill>
          <a:ln w="6350">
            <a:solidFill>
              <a:schemeClr val="accent2"/>
            </a:solidFill>
            <a:prstDash val="solid"/>
          </a:ln>
        </p:spPr>
      </p:sp>
      <p:sp>
        <p:nvSpPr>
          <p:cNvPr id="19" name="Text 15"/>
          <p:cNvSpPr txBox="1"/>
          <p:nvPr/>
        </p:nvSpPr>
        <p:spPr>
          <a:xfrm>
            <a:off x="777240" y="4023360"/>
            <a:ext cx="384048" cy="384048"/>
          </a:xfrm>
          <a:prstGeom prst="rect">
            <a:avLst/>
          </a:prstGeom>
          <a:noFill/>
          <a:ln/>
        </p:spPr>
        <p:txBody>
          <a:bodyPr wrap="square" lIns="0" tIns="0" rIns="0" bIns="0" rtlCol="0" anchor="ctr"/>
          <a:lstStyle/>
          <a:p>
            <a:pPr algn="ctr" indent="0" marL="0">
              <a:buNone/>
            </a:pPr>
            <a:r>
              <a:rPr lang="en-US" sz="1300" b="1" dirty="0">
                <a:solidFill>
                  <a:schemeClr val="bg1"/>
                </a:solidFill>
                <a:latin typeface="Cambria" pitchFamily="34" charset="0"/>
                <a:ea typeface="Cambria" pitchFamily="34" charset="-122"/>
                <a:cs typeface="Cambria" pitchFamily="34" charset="-120"/>
              </a:rPr>
              <a:t>3</a:t>
            </a:r>
            <a:endParaRPr lang="en-US" sz="1300" dirty="0"/>
          </a:p>
        </p:txBody>
      </p:sp>
      <p:pic>
        <p:nvPicPr>
          <p:cNvPr id="20" name="Значок compass" descr="img/ic_compass.png">    </p:cNvPr>
          <p:cNvPicPr>
            <a:picLocks noChangeAspect="1"/>
          </p:cNvPicPr>
          <p:nvPr/>
        </p:nvPicPr>
        <p:blipFill>
          <a:blip r:embed="rId3"/>
          <a:stretch>
            <a:fillRect/>
          </a:stretch>
        </p:blipFill>
        <p:spPr>
          <a:xfrm>
            <a:off x="3154680" y="3977640"/>
            <a:ext cx="502920" cy="502920"/>
          </a:xfrm>
          <a:prstGeom prst="rect">
            <a:avLst/>
          </a:prstGeom>
        </p:spPr>
      </p:pic>
      <p:sp>
        <p:nvSpPr>
          <p:cNvPr id="21" name="Text 16"/>
          <p:cNvSpPr txBox="1"/>
          <p:nvPr/>
        </p:nvSpPr>
        <p:spPr>
          <a:xfrm>
            <a:off x="1280160" y="4050792"/>
            <a:ext cx="1828800" cy="365760"/>
          </a:xfrm>
          <a:prstGeom prst="rect">
            <a:avLst/>
          </a:prstGeom>
          <a:noFill/>
          <a:ln/>
        </p:spPr>
        <p:txBody>
          <a:bodyPr wrap="square" lIns="0" tIns="0" rIns="0" bIns="0" rtlCol="0" anchor="t"/>
          <a:lstStyle/>
          <a:p>
            <a:pPr algn="l" indent="0" marL="0">
              <a:buNone/>
            </a:pPr>
            <a:r>
              <a:rPr lang="en-US" sz="1600" b="1" dirty="0">
                <a:solidFill>
                  <a:schemeClr val="accent1"/>
                </a:solidFill>
                <a:latin typeface="Cambria" pitchFamily="34" charset="0"/>
                <a:ea typeface="Cambria" pitchFamily="34" charset="-122"/>
                <a:cs typeface="Cambria" pitchFamily="34" charset="-120"/>
              </a:rPr>
              <a:t>Направления</a:t>
            </a:r>
            <a:endParaRPr lang="en-US" sz="1600" dirty="0"/>
          </a:p>
        </p:txBody>
      </p:sp>
      <p:sp>
        <p:nvSpPr>
          <p:cNvPr id="22" name="Text 17"/>
          <p:cNvSpPr txBox="1"/>
          <p:nvPr/>
        </p:nvSpPr>
        <p:spPr>
          <a:xfrm>
            <a:off x="777240" y="4572000"/>
            <a:ext cx="2880360" cy="731520"/>
          </a:xfrm>
          <a:prstGeom prst="rect">
            <a:avLst/>
          </a:prstGeom>
          <a:noFill/>
          <a:ln/>
        </p:spPr>
        <p:txBody>
          <a:bodyPr wrap="square" lIns="0" tIns="0" rIns="0" bIns="0" rtlCol="0" anchor="t"/>
          <a:lstStyle/>
          <a:p>
            <a:pPr algn="l" indent="0" marL="0">
              <a:buNone/>
            </a:pPr>
            <a:r>
              <a:rPr lang="en-US" sz="1250" dirty="0">
                <a:solidFill>
                  <a:schemeClr val="tx1"/>
                </a:solidFill>
              </a:rPr>
              <a:t>Действия, которые снимают противоречия</a:t>
            </a:r>
            <a:endParaRPr lang="en-US" sz="1250" dirty="0"/>
          </a:p>
        </p:txBody>
      </p:sp>
      <p:sp>
        <p:nvSpPr>
          <p:cNvPr id="23" name="Карточка"/>
          <p:cNvSpPr/>
          <p:nvPr/>
        </p:nvSpPr>
        <p:spPr>
          <a:xfrm>
            <a:off x="4069080" y="3794760"/>
            <a:ext cx="3337560" cy="1600200"/>
          </a:xfrm>
          <a:prstGeom prst="roundRect">
            <a:avLst>
              <a:gd name="adj" fmla="val 6857"/>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sp>
        <p:nvSpPr>
          <p:cNvPr id="24" name="Номер 4"/>
          <p:cNvSpPr/>
          <p:nvPr/>
        </p:nvSpPr>
        <p:spPr>
          <a:xfrm>
            <a:off x="4297680" y="4023360"/>
            <a:ext cx="384048" cy="384048"/>
          </a:xfrm>
          <a:prstGeom prst="ellipse">
            <a:avLst/>
          </a:prstGeom>
          <a:solidFill>
            <a:schemeClr val="accent2"/>
          </a:solidFill>
          <a:ln w="6350">
            <a:solidFill>
              <a:schemeClr val="accent2"/>
            </a:solidFill>
            <a:prstDash val="solid"/>
          </a:ln>
        </p:spPr>
      </p:sp>
      <p:sp>
        <p:nvSpPr>
          <p:cNvPr id="25" name="Text 20"/>
          <p:cNvSpPr txBox="1"/>
          <p:nvPr/>
        </p:nvSpPr>
        <p:spPr>
          <a:xfrm>
            <a:off x="4297680" y="4023360"/>
            <a:ext cx="384048" cy="384048"/>
          </a:xfrm>
          <a:prstGeom prst="rect">
            <a:avLst/>
          </a:prstGeom>
          <a:noFill/>
          <a:ln/>
        </p:spPr>
        <p:txBody>
          <a:bodyPr wrap="square" lIns="0" tIns="0" rIns="0" bIns="0" rtlCol="0" anchor="ctr"/>
          <a:lstStyle/>
          <a:p>
            <a:pPr algn="ctr" indent="0" marL="0">
              <a:buNone/>
            </a:pPr>
            <a:r>
              <a:rPr lang="en-US" sz="1300" b="1" dirty="0">
                <a:solidFill>
                  <a:schemeClr val="bg1"/>
                </a:solidFill>
                <a:latin typeface="Cambria" pitchFamily="34" charset="0"/>
                <a:ea typeface="Cambria" pitchFamily="34" charset="-122"/>
                <a:cs typeface="Cambria" pitchFamily="34" charset="-120"/>
              </a:rPr>
              <a:t>4</a:t>
            </a:r>
            <a:endParaRPr lang="en-US" sz="1300" dirty="0"/>
          </a:p>
        </p:txBody>
      </p:sp>
      <p:pic>
        <p:nvPicPr>
          <p:cNvPr id="26" name="Значок clipboard" descr="img/ic_clipboard.png">    </p:cNvPr>
          <p:cNvPicPr>
            <a:picLocks noChangeAspect="1"/>
          </p:cNvPicPr>
          <p:nvPr/>
        </p:nvPicPr>
        <p:blipFill>
          <a:blip r:embed="rId4"/>
          <a:stretch>
            <a:fillRect/>
          </a:stretch>
        </p:blipFill>
        <p:spPr>
          <a:xfrm>
            <a:off x="6675120" y="3977640"/>
            <a:ext cx="502920" cy="502920"/>
          </a:xfrm>
          <a:prstGeom prst="rect">
            <a:avLst/>
          </a:prstGeom>
        </p:spPr>
      </p:pic>
      <p:sp>
        <p:nvSpPr>
          <p:cNvPr id="27" name="Text 21"/>
          <p:cNvSpPr txBox="1"/>
          <p:nvPr/>
        </p:nvSpPr>
        <p:spPr>
          <a:xfrm>
            <a:off x="4800600" y="4050792"/>
            <a:ext cx="1828800" cy="365760"/>
          </a:xfrm>
          <a:prstGeom prst="rect">
            <a:avLst/>
          </a:prstGeom>
          <a:noFill/>
          <a:ln/>
        </p:spPr>
        <p:txBody>
          <a:bodyPr wrap="square" lIns="0" tIns="0" rIns="0" bIns="0" rtlCol="0" anchor="t"/>
          <a:lstStyle/>
          <a:p>
            <a:pPr algn="l" indent="0" marL="0">
              <a:buNone/>
            </a:pPr>
            <a:r>
              <a:rPr lang="en-US" sz="1600" b="1" dirty="0">
                <a:solidFill>
                  <a:schemeClr val="accent1"/>
                </a:solidFill>
                <a:latin typeface="Cambria" pitchFamily="34" charset="0"/>
                <a:ea typeface="Cambria" pitchFamily="34" charset="-122"/>
                <a:cs typeface="Cambria" pitchFamily="34" charset="-120"/>
              </a:rPr>
              <a:t>План действий</a:t>
            </a:r>
            <a:endParaRPr lang="en-US" sz="1600" dirty="0"/>
          </a:p>
        </p:txBody>
      </p:sp>
      <p:sp>
        <p:nvSpPr>
          <p:cNvPr id="28" name="Text 22"/>
          <p:cNvSpPr txBox="1"/>
          <p:nvPr/>
        </p:nvSpPr>
        <p:spPr>
          <a:xfrm>
            <a:off x="4297680" y="4572000"/>
            <a:ext cx="2880360" cy="731520"/>
          </a:xfrm>
          <a:prstGeom prst="rect">
            <a:avLst/>
          </a:prstGeom>
          <a:noFill/>
          <a:ln/>
        </p:spPr>
        <p:txBody>
          <a:bodyPr wrap="square" lIns="0" tIns="0" rIns="0" bIns="0" rtlCol="0" anchor="t"/>
          <a:lstStyle/>
          <a:p>
            <a:pPr algn="l" indent="0" marL="0">
              <a:buNone/>
            </a:pPr>
            <a:r>
              <a:rPr lang="en-US" sz="1250" dirty="0">
                <a:solidFill>
                  <a:schemeClr val="tx1"/>
                </a:solidFill>
              </a:rPr>
              <a:t>Шаги, владельцы и сроки внедрения</a:t>
            </a:r>
            <a:endParaRPr lang="en-US" sz="1250" dirty="0"/>
          </a:p>
        </p:txBody>
      </p:sp>
      <p:sp>
        <p:nvSpPr>
          <p:cNvPr id="29" name="Text 23"/>
          <p:cNvSpPr txBox="1"/>
          <p:nvPr/>
        </p:nvSpPr>
        <p:spPr>
          <a:xfrm>
            <a:off x="548640" y="5669280"/>
            <a:ext cx="6858000" cy="274320"/>
          </a:xfrm>
          <a:prstGeom prst="rect">
            <a:avLst/>
          </a:prstGeom>
          <a:noFill/>
          <a:ln/>
        </p:spPr>
        <p:txBody>
          <a:bodyPr wrap="square" lIns="0" tIns="0" rIns="0" bIns="0" rtlCol="0" anchor="t"/>
          <a:lstStyle/>
          <a:p>
            <a:pPr algn="l" indent="0" marL="0">
              <a:buNone/>
            </a:pPr>
            <a:r>
              <a:rPr lang="en-US" sz="1000" i="1" dirty="0">
                <a:solidFill>
                  <a:schemeClr val="accent5"/>
                </a:solidFill>
              </a:rPr>
              <a:t>Технология участия (ToP). Билл Стэплз, «Трансформационная стратегия», 2013</a:t>
            </a:r>
            <a:endParaRPr lang="en-US" sz="1000" dirty="0"/>
          </a:p>
        </p:txBody>
      </p:sp>
      <p:sp>
        <p:nvSpPr>
          <p:cNvPr id="30" name="Карточка"/>
          <p:cNvSpPr/>
          <p:nvPr/>
        </p:nvSpPr>
        <p:spPr>
          <a:xfrm>
            <a:off x="7863840" y="1645920"/>
            <a:ext cx="3749040" cy="4526280"/>
          </a:xfrm>
          <a:prstGeom prst="roundRect">
            <a:avLst>
              <a:gd name="adj" fmla="val 2927"/>
            </a:avLst>
          </a:prstGeom>
          <a:solidFill>
            <a:schemeClr val="accent1"/>
          </a:solidFill>
          <a:ln w="6350">
            <a:solidFill>
              <a:schemeClr val="accent1"/>
            </a:solidFill>
            <a:prstDash val="solid"/>
          </a:ln>
          <a:effectLst>
            <a:outerShdw sx="100000" sy="100000" kx="0" ky="0" algn="bl" rotWithShape="0" blurRad="101600" dist="25400" dir="5400000">
              <a:srgbClr val="3D434A">
                <a:alpha val="10000"/>
              </a:srgbClr>
            </a:outerShdw>
          </a:effectLst>
        </p:spPr>
      </p:sp>
      <p:sp>
        <p:nvSpPr>
          <p:cNvPr id="31" name="Text 25"/>
          <p:cNvSpPr txBox="1"/>
          <p:nvPr/>
        </p:nvSpPr>
        <p:spPr>
          <a:xfrm>
            <a:off x="8138160" y="1874520"/>
            <a:ext cx="3200400" cy="274320"/>
          </a:xfrm>
          <a:prstGeom prst="rect">
            <a:avLst/>
          </a:prstGeom>
          <a:noFill/>
          <a:ln/>
        </p:spPr>
        <p:txBody>
          <a:bodyPr wrap="square" lIns="0" tIns="0" rIns="0" bIns="0" rtlCol="0" anchor="t"/>
          <a:lstStyle/>
          <a:p>
            <a:pPr algn="l" indent="0" marL="0">
              <a:buNone/>
            </a:pPr>
            <a:r>
              <a:rPr lang="en-US" sz="1100" b="1" spc="200" kern="0" dirty="0">
                <a:solidFill>
                  <a:schemeClr val="accent2"/>
                </a:solidFill>
              </a:rPr>
              <a:t>НАШ КОРОТКИЙ ЦИКЛ</a:t>
            </a:r>
            <a:endParaRPr lang="en-US" sz="1100" dirty="0"/>
          </a:p>
        </p:txBody>
      </p:sp>
      <p:sp>
        <p:nvSpPr>
          <p:cNvPr id="32" name="Номер 1"/>
          <p:cNvSpPr/>
          <p:nvPr/>
        </p:nvSpPr>
        <p:spPr>
          <a:xfrm>
            <a:off x="8138160" y="2331720"/>
            <a:ext cx="384048" cy="384048"/>
          </a:xfrm>
          <a:prstGeom prst="ellipse">
            <a:avLst/>
          </a:prstGeom>
          <a:solidFill>
            <a:schemeClr val="accent2"/>
          </a:solidFill>
          <a:ln w="6350">
            <a:solidFill>
              <a:schemeClr val="accent2"/>
            </a:solidFill>
            <a:prstDash val="solid"/>
          </a:ln>
        </p:spPr>
      </p:sp>
      <p:sp>
        <p:nvSpPr>
          <p:cNvPr id="33" name="Text 27"/>
          <p:cNvSpPr txBox="1"/>
          <p:nvPr/>
        </p:nvSpPr>
        <p:spPr>
          <a:xfrm>
            <a:off x="8138160" y="2331720"/>
            <a:ext cx="384048" cy="384048"/>
          </a:xfrm>
          <a:prstGeom prst="rect">
            <a:avLst/>
          </a:prstGeom>
          <a:noFill/>
          <a:ln/>
        </p:spPr>
        <p:txBody>
          <a:bodyPr wrap="square" lIns="0" tIns="0" rIns="0" bIns="0" rtlCol="0" anchor="ctr"/>
          <a:lstStyle/>
          <a:p>
            <a:pPr algn="ctr" indent="0" marL="0">
              <a:buNone/>
            </a:pPr>
            <a:r>
              <a:rPr lang="en-US" sz="1300" b="1" dirty="0">
                <a:solidFill>
                  <a:schemeClr val="bg1"/>
                </a:solidFill>
                <a:latin typeface="Cambria" pitchFamily="34" charset="0"/>
                <a:ea typeface="Cambria" pitchFamily="34" charset="-122"/>
                <a:cs typeface="Cambria" pitchFamily="34" charset="-120"/>
              </a:rPr>
              <a:t>1</a:t>
            </a:r>
            <a:endParaRPr lang="en-US" sz="1300" dirty="0"/>
          </a:p>
        </p:txBody>
      </p:sp>
      <p:sp>
        <p:nvSpPr>
          <p:cNvPr id="34" name="Text 28"/>
          <p:cNvSpPr txBox="1"/>
          <p:nvPr/>
        </p:nvSpPr>
        <p:spPr>
          <a:xfrm>
            <a:off x="8686800" y="2286000"/>
            <a:ext cx="2743200" cy="320040"/>
          </a:xfrm>
          <a:prstGeom prst="rect">
            <a:avLst/>
          </a:prstGeom>
          <a:noFill/>
          <a:ln/>
        </p:spPr>
        <p:txBody>
          <a:bodyPr wrap="square" lIns="0" tIns="0" rIns="0" bIns="0" rtlCol="0" anchor="t"/>
          <a:lstStyle/>
          <a:p>
            <a:pPr algn="l" indent="0" marL="0">
              <a:buNone/>
            </a:pPr>
            <a:r>
              <a:rPr lang="en-US" sz="1600" b="1" dirty="0">
                <a:solidFill>
                  <a:schemeClr val="bg1"/>
                </a:solidFill>
                <a:latin typeface="Cambria" pitchFamily="34" charset="0"/>
                <a:ea typeface="Cambria" pitchFamily="34" charset="-122"/>
                <a:cs typeface="Cambria" pitchFamily="34" charset="-120"/>
              </a:rPr>
              <a:t>Видение</a:t>
            </a:r>
            <a:endParaRPr lang="en-US" sz="1600" dirty="0"/>
          </a:p>
        </p:txBody>
      </p:sp>
      <p:sp>
        <p:nvSpPr>
          <p:cNvPr id="35" name="Text 29"/>
          <p:cNvSpPr txBox="1"/>
          <p:nvPr/>
        </p:nvSpPr>
        <p:spPr>
          <a:xfrm>
            <a:off x="8686800" y="2633472"/>
            <a:ext cx="2743200" cy="320040"/>
          </a:xfrm>
          <a:prstGeom prst="rect">
            <a:avLst/>
          </a:prstGeom>
          <a:noFill/>
          <a:ln/>
        </p:spPr>
        <p:txBody>
          <a:bodyPr wrap="square" lIns="0" tIns="0" rIns="0" bIns="0" rtlCol="0" anchor="t"/>
          <a:lstStyle/>
          <a:p>
            <a:pPr algn="l" indent="0" marL="0">
              <a:buNone/>
            </a:pPr>
            <a:r>
              <a:rPr lang="en-US" sz="1200" dirty="0">
                <a:solidFill>
                  <a:schemeClr val="bg2"/>
                </a:solidFill>
              </a:rPr>
              <a:t>Неделя 1. Признаки результата</a:t>
            </a:r>
            <a:endParaRPr lang="en-US" sz="1200" dirty="0"/>
          </a:p>
        </p:txBody>
      </p:sp>
      <p:sp>
        <p:nvSpPr>
          <p:cNvPr id="36" name="Номер 2"/>
          <p:cNvSpPr/>
          <p:nvPr/>
        </p:nvSpPr>
        <p:spPr>
          <a:xfrm>
            <a:off x="8138160" y="3291840"/>
            <a:ext cx="384048" cy="384048"/>
          </a:xfrm>
          <a:prstGeom prst="ellipse">
            <a:avLst/>
          </a:prstGeom>
          <a:solidFill>
            <a:schemeClr val="accent2"/>
          </a:solidFill>
          <a:ln w="6350">
            <a:solidFill>
              <a:schemeClr val="accent2"/>
            </a:solidFill>
            <a:prstDash val="solid"/>
          </a:ln>
        </p:spPr>
      </p:sp>
      <p:sp>
        <p:nvSpPr>
          <p:cNvPr id="37" name="Text 31"/>
          <p:cNvSpPr txBox="1"/>
          <p:nvPr/>
        </p:nvSpPr>
        <p:spPr>
          <a:xfrm>
            <a:off x="8138160" y="3291840"/>
            <a:ext cx="384048" cy="384048"/>
          </a:xfrm>
          <a:prstGeom prst="rect">
            <a:avLst/>
          </a:prstGeom>
          <a:noFill/>
          <a:ln/>
        </p:spPr>
        <p:txBody>
          <a:bodyPr wrap="square" lIns="0" tIns="0" rIns="0" bIns="0" rtlCol="0" anchor="ctr"/>
          <a:lstStyle/>
          <a:p>
            <a:pPr algn="ctr" indent="0" marL="0">
              <a:buNone/>
            </a:pPr>
            <a:r>
              <a:rPr lang="en-US" sz="1300" b="1" dirty="0">
                <a:solidFill>
                  <a:schemeClr val="bg1"/>
                </a:solidFill>
                <a:latin typeface="Cambria" pitchFamily="34" charset="0"/>
                <a:ea typeface="Cambria" pitchFamily="34" charset="-122"/>
                <a:cs typeface="Cambria" pitchFamily="34" charset="-120"/>
              </a:rPr>
              <a:t>2</a:t>
            </a:r>
            <a:endParaRPr lang="en-US" sz="1300" dirty="0"/>
          </a:p>
        </p:txBody>
      </p:sp>
      <p:sp>
        <p:nvSpPr>
          <p:cNvPr id="38" name="Text 32"/>
          <p:cNvSpPr txBox="1"/>
          <p:nvPr/>
        </p:nvSpPr>
        <p:spPr>
          <a:xfrm>
            <a:off x="8686800" y="3246120"/>
            <a:ext cx="2743200" cy="320040"/>
          </a:xfrm>
          <a:prstGeom prst="rect">
            <a:avLst/>
          </a:prstGeom>
          <a:noFill/>
          <a:ln/>
        </p:spPr>
        <p:txBody>
          <a:bodyPr wrap="square" lIns="0" tIns="0" rIns="0" bIns="0" rtlCol="0" anchor="t"/>
          <a:lstStyle/>
          <a:p>
            <a:pPr algn="l" indent="0" marL="0">
              <a:buNone/>
            </a:pPr>
            <a:r>
              <a:rPr lang="en-US" sz="1600" b="1" dirty="0">
                <a:solidFill>
                  <a:schemeClr val="bg1"/>
                </a:solidFill>
                <a:latin typeface="Cambria" pitchFamily="34" charset="0"/>
                <a:ea typeface="Cambria" pitchFamily="34" charset="-122"/>
                <a:cs typeface="Cambria" pitchFamily="34" charset="-120"/>
              </a:rPr>
              <a:t>Проблемы</a:t>
            </a:r>
            <a:endParaRPr lang="en-US" sz="1600" dirty="0"/>
          </a:p>
        </p:txBody>
      </p:sp>
      <p:sp>
        <p:nvSpPr>
          <p:cNvPr id="39" name="Text 33"/>
          <p:cNvSpPr txBox="1"/>
          <p:nvPr/>
        </p:nvSpPr>
        <p:spPr>
          <a:xfrm>
            <a:off x="8686800" y="3593592"/>
            <a:ext cx="2743200" cy="320040"/>
          </a:xfrm>
          <a:prstGeom prst="rect">
            <a:avLst/>
          </a:prstGeom>
          <a:noFill/>
          <a:ln/>
        </p:spPr>
        <p:txBody>
          <a:bodyPr wrap="square" lIns="0" tIns="0" rIns="0" bIns="0" rtlCol="0" anchor="t"/>
          <a:lstStyle/>
          <a:p>
            <a:pPr algn="l" indent="0" marL="0">
              <a:buNone/>
            </a:pPr>
            <a:r>
              <a:rPr lang="en-US" sz="1200" dirty="0">
                <a:solidFill>
                  <a:schemeClr val="bg2"/>
                </a:solidFill>
              </a:rPr>
              <a:t>Неделя 2. Факты и причины</a:t>
            </a:r>
            <a:endParaRPr lang="en-US" sz="1200" dirty="0"/>
          </a:p>
        </p:txBody>
      </p:sp>
      <p:sp>
        <p:nvSpPr>
          <p:cNvPr id="40" name="Номер 3"/>
          <p:cNvSpPr/>
          <p:nvPr/>
        </p:nvSpPr>
        <p:spPr>
          <a:xfrm>
            <a:off x="8138160" y="4251960"/>
            <a:ext cx="384048" cy="384048"/>
          </a:xfrm>
          <a:prstGeom prst="ellipse">
            <a:avLst/>
          </a:prstGeom>
          <a:solidFill>
            <a:schemeClr val="accent2"/>
          </a:solidFill>
          <a:ln w="6350">
            <a:solidFill>
              <a:schemeClr val="accent2"/>
            </a:solidFill>
            <a:prstDash val="solid"/>
          </a:ln>
        </p:spPr>
      </p:sp>
      <p:sp>
        <p:nvSpPr>
          <p:cNvPr id="41" name="Text 35"/>
          <p:cNvSpPr txBox="1"/>
          <p:nvPr/>
        </p:nvSpPr>
        <p:spPr>
          <a:xfrm>
            <a:off x="8138160" y="4251960"/>
            <a:ext cx="384048" cy="384048"/>
          </a:xfrm>
          <a:prstGeom prst="rect">
            <a:avLst/>
          </a:prstGeom>
          <a:noFill/>
          <a:ln/>
        </p:spPr>
        <p:txBody>
          <a:bodyPr wrap="square" lIns="0" tIns="0" rIns="0" bIns="0" rtlCol="0" anchor="ctr"/>
          <a:lstStyle/>
          <a:p>
            <a:pPr algn="ctr" indent="0" marL="0">
              <a:buNone/>
            </a:pPr>
            <a:r>
              <a:rPr lang="en-US" sz="1300" b="1" dirty="0">
                <a:solidFill>
                  <a:schemeClr val="bg1"/>
                </a:solidFill>
                <a:latin typeface="Cambria" pitchFamily="34" charset="0"/>
                <a:ea typeface="Cambria" pitchFamily="34" charset="-122"/>
                <a:cs typeface="Cambria" pitchFamily="34" charset="-120"/>
              </a:rPr>
              <a:t>3</a:t>
            </a:r>
            <a:endParaRPr lang="en-US" sz="1300" dirty="0"/>
          </a:p>
        </p:txBody>
      </p:sp>
      <p:sp>
        <p:nvSpPr>
          <p:cNvPr id="42" name="Text 36"/>
          <p:cNvSpPr txBox="1"/>
          <p:nvPr/>
        </p:nvSpPr>
        <p:spPr>
          <a:xfrm>
            <a:off x="8686800" y="4206240"/>
            <a:ext cx="2743200" cy="320040"/>
          </a:xfrm>
          <a:prstGeom prst="rect">
            <a:avLst/>
          </a:prstGeom>
          <a:noFill/>
          <a:ln/>
        </p:spPr>
        <p:txBody>
          <a:bodyPr wrap="square" lIns="0" tIns="0" rIns="0" bIns="0" rtlCol="0" anchor="t"/>
          <a:lstStyle/>
          <a:p>
            <a:pPr algn="l" indent="0" marL="0">
              <a:buNone/>
            </a:pPr>
            <a:r>
              <a:rPr lang="en-US" sz="1600" b="1" dirty="0">
                <a:solidFill>
                  <a:schemeClr val="bg1"/>
                </a:solidFill>
                <a:latin typeface="Cambria" pitchFamily="34" charset="0"/>
                <a:ea typeface="Cambria" pitchFamily="34" charset="-122"/>
                <a:cs typeface="Cambria" pitchFamily="34" charset="-120"/>
              </a:rPr>
              <a:t>Решения</a:t>
            </a:r>
            <a:endParaRPr lang="en-US" sz="1600" dirty="0"/>
          </a:p>
        </p:txBody>
      </p:sp>
      <p:sp>
        <p:nvSpPr>
          <p:cNvPr id="43" name="Text 37"/>
          <p:cNvSpPr txBox="1"/>
          <p:nvPr/>
        </p:nvSpPr>
        <p:spPr>
          <a:xfrm>
            <a:off x="8686800" y="4553712"/>
            <a:ext cx="2743200" cy="320040"/>
          </a:xfrm>
          <a:prstGeom prst="rect">
            <a:avLst/>
          </a:prstGeom>
          <a:noFill/>
          <a:ln/>
        </p:spPr>
        <p:txBody>
          <a:bodyPr wrap="square" lIns="0" tIns="0" rIns="0" bIns="0" rtlCol="0" anchor="t"/>
          <a:lstStyle/>
          <a:p>
            <a:pPr algn="l" indent="0" marL="0">
              <a:buNone/>
            </a:pPr>
            <a:r>
              <a:rPr lang="en-US" sz="1200" dirty="0">
                <a:solidFill>
                  <a:schemeClr val="bg2"/>
                </a:solidFill>
              </a:rPr>
              <a:t>Неделя 3. Правила и паспорт пилота</a:t>
            </a:r>
            <a:endParaRPr lang="en-US" sz="1200" dirty="0"/>
          </a:p>
        </p:txBody>
      </p:sp>
      <p:sp>
        <p:nvSpPr>
          <p:cNvPr id="44" name="Shape 38"/>
          <p:cNvSpPr/>
          <p:nvPr/>
        </p:nvSpPr>
        <p:spPr>
          <a:xfrm>
            <a:off x="8138160" y="5257800"/>
            <a:ext cx="3200400" cy="0"/>
          </a:xfrm>
          <a:prstGeom prst="line">
            <a:avLst/>
          </a:prstGeom>
          <a:noFill/>
          <a:ln w="9525">
            <a:solidFill>
              <a:srgbClr val="C98BA0"/>
            </a:solidFill>
            <a:prstDash val="solid"/>
          </a:ln>
        </p:spPr>
      </p:sp>
      <p:sp>
        <p:nvSpPr>
          <p:cNvPr id="45" name="Text 39"/>
          <p:cNvSpPr txBox="1"/>
          <p:nvPr/>
        </p:nvSpPr>
        <p:spPr>
          <a:xfrm>
            <a:off x="8138160" y="5349240"/>
            <a:ext cx="3200400" cy="731520"/>
          </a:xfrm>
          <a:prstGeom prst="rect">
            <a:avLst/>
          </a:prstGeom>
          <a:noFill/>
          <a:ln/>
        </p:spPr>
        <p:txBody>
          <a:bodyPr wrap="square" lIns="0" tIns="0" rIns="0" bIns="0" rtlCol="0" anchor="t"/>
          <a:lstStyle/>
          <a:p>
            <a:pPr algn="l" indent="0" marL="0">
              <a:buNone/>
            </a:pPr>
            <a:r>
              <a:rPr lang="en-US" sz="1150" dirty="0">
                <a:solidFill>
                  <a:schemeClr val="bg2"/>
                </a:solidFill>
              </a:rPr>
              <a:t>План действий входит в паспорт пилота. После пилота цикл повторяется на следующей группе продукции</a:t>
            </a:r>
            <a:endParaRPr lang="en-US" sz="1150" dirty="0"/>
          </a:p>
        </p:txBody>
      </p:sp>
      <p:sp>
        <p:nvSpPr>
          <p:cNvPr id="46"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r>
              <a:rPr b="0" lang="en-US"/>
              <a:t>10</a:t>
            </a:r>
            <a:endParaRPr lang="en-US"/>
          </a:p>
        </p:txBody>
      </p:sp>
      <p:sp>
        <p:nvSpPr>
          <p:cNvPr id="47" name="Навигация Суть">
            <a:hlinkClick action="ppaction://hlinksldjump" r:id="rId7"/>
          </p:cNvPr>
          <p:cNvSpPr/>
          <p:nvPr/>
        </p:nvSpPr>
        <p:spPr>
          <a:xfrm>
            <a:off x="6898233" y="6428232"/>
            <a:ext cx="39502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Суть</a:t>
            </a:r>
          </a:p>
        </p:txBody>
      </p:sp>
      <p:sp>
        <p:nvSpPr>
          <p:cNvPr id="48" name="Навигация Финансы">
            <a:hlinkClick action="ppaction://hlinksldjump" r:id="rId8"/>
          </p:cNvPr>
          <p:cNvSpPr/>
          <p:nvPr/>
        </p:nvSpPr>
        <p:spPr>
          <a:xfrm>
            <a:off x="7348118"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Финансы</a:t>
            </a:r>
          </a:p>
        </p:txBody>
      </p:sp>
      <p:sp>
        <p:nvSpPr>
          <p:cNvPr id="49" name="Навигация Порядок работы">
            <a:hlinkClick action="ppaction://hlinksldjump" r:id="rId9"/>
          </p:cNvPr>
          <p:cNvSpPr/>
          <p:nvPr/>
        </p:nvSpPr>
        <p:spPr>
          <a:xfrm>
            <a:off x="7984540" y="6428232"/>
            <a:ext cx="1016812" cy="219456"/>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1" i="0">
                <a:solidFill>
                  <a:srgbClr val="FFFFFF"/>
                </a:solidFill>
                <a:latin typeface="Calibri"/>
              </a:rPr>
              <a:t>Порядок работы</a:t>
            </a:r>
          </a:p>
        </p:txBody>
      </p:sp>
      <p:sp>
        <p:nvSpPr>
          <p:cNvPr id="50" name="Навигация Пилот">
            <a:hlinkClick action="ppaction://hlinksldjump" r:id="rId10"/>
          </p:cNvPr>
          <p:cNvSpPr/>
          <p:nvPr/>
        </p:nvSpPr>
        <p:spPr>
          <a:xfrm>
            <a:off x="9056217" y="6428232"/>
            <a:ext cx="45720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Пилот</a:t>
            </a:r>
          </a:p>
        </p:txBody>
      </p:sp>
      <p:sp>
        <p:nvSpPr>
          <p:cNvPr id="51" name="Навигация Решение">
            <a:hlinkClick action="ppaction://hlinksldjump" r:id="rId11"/>
          </p:cNvPr>
          <p:cNvSpPr/>
          <p:nvPr/>
        </p:nvSpPr>
        <p:spPr>
          <a:xfrm>
            <a:off x="9568281"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Решение</a:t>
            </a:r>
          </a:p>
        </p:txBody>
      </p:sp>
      <p:sp>
        <p:nvSpPr>
          <p:cNvPr id="52" name="Навигация Приложения">
            <a:hlinkClick action="ppaction://hlinksldjump" r:id="rId12"/>
          </p:cNvPr>
          <p:cNvSpPr/>
          <p:nvPr/>
        </p:nvSpPr>
        <p:spPr>
          <a:xfrm>
            <a:off x="10204704" y="6428232"/>
            <a:ext cx="768096"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Приложения</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171" fill="hold">
                      <p:stCondLst>
                        <p:cond delay="indefinite"/>
                        <p:cond evt="onBegin" delay="0">
                          <p:tn val="2"/>
                        </p:cond>
                      </p:stCondLst>
                      <p:childTnLst>
                        <p:par>
                          <p:cTn id="172" fill="hold">
                            <p:stCondLst>
                              <p:cond delay="0"/>
                            </p:stCondLst>
                            <p:childTnLst>
                              <p:par>
                                <p:cTn id="3" presetID="42" presetClass="entr" presetSubtype="0" fill="hold" grpId="0" nodeType="withEffect">
                                  <p:stCondLst>
                                    <p:cond delay="250"/>
                                  </p:stCondLst>
                                  <p:childTnLst>
                                    <p:set>
                                      <p:cBhvr>
                                        <p:cTn id="4" dur="1" fill="hold">
                                          <p:stCondLst>
                                            <p:cond delay="0"/>
                                          </p:stCondLst>
                                        </p:cTn>
                                        <p:tgtEl>
                                          <p:spTgt spid="4"/>
                                        </p:tgtEl>
                                        <p:attrNameLst>
                                          <p:attrName>style.visibility</p:attrName>
                                        </p:attrNameLst>
                                      </p:cBhvr>
                                      <p:to>
                                        <p:strVal val="visible"/>
                                      </p:to>
                                    </p:set>
                                    <p:anim calcmode="lin" valueType="num">
                                      <p:cBhvr additive="base">
                                        <p:cTn id="5" dur="550" decel="100000" fill="hold"/>
                                        <p:tgtEl>
                                          <p:spTgt spid="4"/>
                                        </p:tgtEl>
                                        <p:attrNameLst>
                                          <p:attrName>ppt_y</p:attrName>
                                        </p:attrNameLst>
                                      </p:cBhvr>
                                      <p:tavLst>
                                        <p:tav tm="0">
                                          <p:val>
                                            <p:strVal val="#ppt_y+0.05"/>
                                          </p:val>
                                        </p:tav>
                                        <p:tav tm="100000">
                                          <p:val>
                                            <p:strVal val="#ppt_y"/>
                                          </p:val>
                                        </p:tav>
                                      </p:tavLst>
                                    </p:anim>
                                    <p:animEffect transition="in" filter="fade">
                                      <p:cBhvr>
                                        <p:cTn id="6" dur="550"/>
                                        <p:tgtEl>
                                          <p:spTgt spid="4"/>
                                        </p:tgtEl>
                                      </p:cBhvr>
                                    </p:animEffect>
                                  </p:childTnLst>
                                </p:cTn>
                              </p:par>
                              <p:par>
                                <p:cTn id="7" presetID="42" presetClass="entr" presetSubtype="0" fill="hold" grpId="0" nodeType="withEffect">
                                  <p:stCondLst>
                                    <p:cond delay="410"/>
                                  </p:stCondLst>
                                  <p:childTnLst>
                                    <p:set>
                                      <p:cBhvr>
                                        <p:cTn id="8" dur="1" fill="hold">
                                          <p:stCondLst>
                                            <p:cond delay="0"/>
                                          </p:stCondLst>
                                        </p:cTn>
                                        <p:tgtEl>
                                          <p:spTgt spid="30"/>
                                        </p:tgtEl>
                                        <p:attrNameLst>
                                          <p:attrName>style.visibility</p:attrName>
                                        </p:attrNameLst>
                                      </p:cBhvr>
                                      <p:to>
                                        <p:strVal val="visible"/>
                                      </p:to>
                                    </p:set>
                                    <p:anim calcmode="lin" valueType="num">
                                      <p:cBhvr additive="base">
                                        <p:cTn id="9" dur="550" decel="100000" fill="hold"/>
                                        <p:tgtEl>
                                          <p:spTgt spid="30"/>
                                        </p:tgtEl>
                                        <p:attrNameLst>
                                          <p:attrName>ppt_y</p:attrName>
                                        </p:attrNameLst>
                                      </p:cBhvr>
                                      <p:tavLst>
                                        <p:tav tm="0">
                                          <p:val>
                                            <p:strVal val="#ppt_y+0.05"/>
                                          </p:val>
                                        </p:tav>
                                        <p:tav tm="100000">
                                          <p:val>
                                            <p:strVal val="#ppt_y"/>
                                          </p:val>
                                        </p:tav>
                                      </p:tavLst>
                                    </p:anim>
                                    <p:animEffect transition="in" filter="fade">
                                      <p:cBhvr>
                                        <p:cTn id="10" dur="550"/>
                                        <p:tgtEl>
                                          <p:spTgt spid="30"/>
                                        </p:tgtEl>
                                      </p:cBhvr>
                                    </p:animEffect>
                                  </p:childTnLst>
                                </p:cTn>
                              </p:par>
                              <p:par>
                                <p:cTn id="11" presetID="42" presetClass="entr" presetSubtype="0" fill="hold" grpId="0" nodeType="withEffect">
                                  <p:stCondLst>
                                    <p:cond delay="41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50" decel="100000" fill="hold"/>
                                        <p:tgtEl>
                                          <p:spTgt spid="31"/>
                                        </p:tgtEl>
                                        <p:attrNameLst>
                                          <p:attrName>ppt_y</p:attrName>
                                        </p:attrNameLst>
                                      </p:cBhvr>
                                      <p:tavLst>
                                        <p:tav tm="0">
                                          <p:val>
                                            <p:strVal val="#ppt_y+0.05"/>
                                          </p:val>
                                        </p:tav>
                                        <p:tav tm="100000">
                                          <p:val>
                                            <p:strVal val="#ppt_y"/>
                                          </p:val>
                                        </p:tav>
                                      </p:tavLst>
                                    </p:anim>
                                    <p:animEffect transition="in" filter="fade">
                                      <p:cBhvr>
                                        <p:cTn id="14" dur="550"/>
                                        <p:tgtEl>
                                          <p:spTgt spid="31"/>
                                        </p:tgtEl>
                                      </p:cBhvr>
                                    </p:animEffect>
                                  </p:childTnLst>
                                </p:cTn>
                              </p:par>
                              <p:par>
                                <p:cTn id="15" presetID="42" presetClass="entr" presetSubtype="0" fill="hold" grpId="0" nodeType="withEffect">
                                  <p:stCondLst>
                                    <p:cond delay="41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50" decel="100000" fill="hold"/>
                                        <p:tgtEl>
                                          <p:spTgt spid="32"/>
                                        </p:tgtEl>
                                        <p:attrNameLst>
                                          <p:attrName>ppt_y</p:attrName>
                                        </p:attrNameLst>
                                      </p:cBhvr>
                                      <p:tavLst>
                                        <p:tav tm="0">
                                          <p:val>
                                            <p:strVal val="#ppt_y+0.05"/>
                                          </p:val>
                                        </p:tav>
                                        <p:tav tm="100000">
                                          <p:val>
                                            <p:strVal val="#ppt_y"/>
                                          </p:val>
                                        </p:tav>
                                      </p:tavLst>
                                    </p:anim>
                                    <p:animEffect transition="in" filter="fade">
                                      <p:cBhvr>
                                        <p:cTn id="18" dur="550"/>
                                        <p:tgtEl>
                                          <p:spTgt spid="32"/>
                                        </p:tgtEl>
                                      </p:cBhvr>
                                    </p:animEffect>
                                  </p:childTnLst>
                                </p:cTn>
                              </p:par>
                              <p:par>
                                <p:cTn id="19" presetID="42" presetClass="entr" presetSubtype="0" fill="hold" grpId="0" nodeType="withEffect">
                                  <p:stCondLst>
                                    <p:cond delay="41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50" decel="100000" fill="hold"/>
                                        <p:tgtEl>
                                          <p:spTgt spid="33"/>
                                        </p:tgtEl>
                                        <p:attrNameLst>
                                          <p:attrName>ppt_y</p:attrName>
                                        </p:attrNameLst>
                                      </p:cBhvr>
                                      <p:tavLst>
                                        <p:tav tm="0">
                                          <p:val>
                                            <p:strVal val="#ppt_y+0.05"/>
                                          </p:val>
                                        </p:tav>
                                        <p:tav tm="100000">
                                          <p:val>
                                            <p:strVal val="#ppt_y"/>
                                          </p:val>
                                        </p:tav>
                                      </p:tavLst>
                                    </p:anim>
                                    <p:animEffect transition="in" filter="fade">
                                      <p:cBhvr>
                                        <p:cTn id="22" dur="550"/>
                                        <p:tgtEl>
                                          <p:spTgt spid="33"/>
                                        </p:tgtEl>
                                      </p:cBhvr>
                                    </p:animEffect>
                                  </p:childTnLst>
                                </p:cTn>
                              </p:par>
                              <p:par>
                                <p:cTn id="23" presetID="42" presetClass="entr" presetSubtype="0" fill="hold" grpId="0" nodeType="withEffect">
                                  <p:stCondLst>
                                    <p:cond delay="41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50" decel="100000" fill="hold"/>
                                        <p:tgtEl>
                                          <p:spTgt spid="34"/>
                                        </p:tgtEl>
                                        <p:attrNameLst>
                                          <p:attrName>ppt_y</p:attrName>
                                        </p:attrNameLst>
                                      </p:cBhvr>
                                      <p:tavLst>
                                        <p:tav tm="0">
                                          <p:val>
                                            <p:strVal val="#ppt_y+0.05"/>
                                          </p:val>
                                        </p:tav>
                                        <p:tav tm="100000">
                                          <p:val>
                                            <p:strVal val="#ppt_y"/>
                                          </p:val>
                                        </p:tav>
                                      </p:tavLst>
                                    </p:anim>
                                    <p:animEffect transition="in" filter="fade">
                                      <p:cBhvr>
                                        <p:cTn id="26" dur="550"/>
                                        <p:tgtEl>
                                          <p:spTgt spid="34"/>
                                        </p:tgtEl>
                                      </p:cBhvr>
                                    </p:animEffect>
                                  </p:childTnLst>
                                </p:cTn>
                              </p:par>
                              <p:par>
                                <p:cTn id="27" presetID="42" presetClass="entr" presetSubtype="0" fill="hold" grpId="0" nodeType="withEffect">
                                  <p:stCondLst>
                                    <p:cond delay="41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50" decel="100000" fill="hold"/>
                                        <p:tgtEl>
                                          <p:spTgt spid="35"/>
                                        </p:tgtEl>
                                        <p:attrNameLst>
                                          <p:attrName>ppt_y</p:attrName>
                                        </p:attrNameLst>
                                      </p:cBhvr>
                                      <p:tavLst>
                                        <p:tav tm="0">
                                          <p:val>
                                            <p:strVal val="#ppt_y+0.05"/>
                                          </p:val>
                                        </p:tav>
                                        <p:tav tm="100000">
                                          <p:val>
                                            <p:strVal val="#ppt_y"/>
                                          </p:val>
                                        </p:tav>
                                      </p:tavLst>
                                    </p:anim>
                                    <p:animEffect transition="in" filter="fade">
                                      <p:cBhvr>
                                        <p:cTn id="30" dur="550"/>
                                        <p:tgtEl>
                                          <p:spTgt spid="35"/>
                                        </p:tgtEl>
                                      </p:cBhvr>
                                    </p:animEffect>
                                  </p:childTnLst>
                                </p:cTn>
                              </p:par>
                              <p:par>
                                <p:cTn id="31" presetID="42" presetClass="entr" presetSubtype="0" fill="hold" grpId="0" nodeType="withEffect">
                                  <p:stCondLst>
                                    <p:cond delay="41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50" decel="100000" fill="hold"/>
                                        <p:tgtEl>
                                          <p:spTgt spid="36"/>
                                        </p:tgtEl>
                                        <p:attrNameLst>
                                          <p:attrName>ppt_y</p:attrName>
                                        </p:attrNameLst>
                                      </p:cBhvr>
                                      <p:tavLst>
                                        <p:tav tm="0">
                                          <p:val>
                                            <p:strVal val="#ppt_y+0.05"/>
                                          </p:val>
                                        </p:tav>
                                        <p:tav tm="100000">
                                          <p:val>
                                            <p:strVal val="#ppt_y"/>
                                          </p:val>
                                        </p:tav>
                                      </p:tavLst>
                                    </p:anim>
                                    <p:animEffect transition="in" filter="fade">
                                      <p:cBhvr>
                                        <p:cTn id="34" dur="550"/>
                                        <p:tgtEl>
                                          <p:spTgt spid="36"/>
                                        </p:tgtEl>
                                      </p:cBhvr>
                                    </p:animEffect>
                                  </p:childTnLst>
                                </p:cTn>
                              </p:par>
                              <p:par>
                                <p:cTn id="35" presetID="42" presetClass="entr" presetSubtype="0" fill="hold" grpId="0" nodeType="withEffect">
                                  <p:stCondLst>
                                    <p:cond delay="41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50" decel="100000" fill="hold"/>
                                        <p:tgtEl>
                                          <p:spTgt spid="37"/>
                                        </p:tgtEl>
                                        <p:attrNameLst>
                                          <p:attrName>ppt_y</p:attrName>
                                        </p:attrNameLst>
                                      </p:cBhvr>
                                      <p:tavLst>
                                        <p:tav tm="0">
                                          <p:val>
                                            <p:strVal val="#ppt_y+0.05"/>
                                          </p:val>
                                        </p:tav>
                                        <p:tav tm="100000">
                                          <p:val>
                                            <p:strVal val="#ppt_y"/>
                                          </p:val>
                                        </p:tav>
                                      </p:tavLst>
                                    </p:anim>
                                    <p:animEffect transition="in" filter="fade">
                                      <p:cBhvr>
                                        <p:cTn id="38" dur="550"/>
                                        <p:tgtEl>
                                          <p:spTgt spid="37"/>
                                        </p:tgtEl>
                                      </p:cBhvr>
                                    </p:animEffect>
                                  </p:childTnLst>
                                </p:cTn>
                              </p:par>
                              <p:par>
                                <p:cTn id="39" presetID="42" presetClass="entr" presetSubtype="0" fill="hold" grpId="0" nodeType="withEffect">
                                  <p:stCondLst>
                                    <p:cond delay="410"/>
                                  </p:stCondLst>
                                  <p:childTnLst>
                                    <p:set>
                                      <p:cBhvr>
                                        <p:cTn id="40" dur="1" fill="hold">
                                          <p:stCondLst>
                                            <p:cond delay="0"/>
                                          </p:stCondLst>
                                        </p:cTn>
                                        <p:tgtEl>
                                          <p:spTgt spid="38"/>
                                        </p:tgtEl>
                                        <p:attrNameLst>
                                          <p:attrName>style.visibility</p:attrName>
                                        </p:attrNameLst>
                                      </p:cBhvr>
                                      <p:to>
                                        <p:strVal val="visible"/>
                                      </p:to>
                                    </p:set>
                                    <p:anim calcmode="lin" valueType="num">
                                      <p:cBhvr additive="base">
                                        <p:cTn id="41" dur="550" decel="100000" fill="hold"/>
                                        <p:tgtEl>
                                          <p:spTgt spid="38"/>
                                        </p:tgtEl>
                                        <p:attrNameLst>
                                          <p:attrName>ppt_y</p:attrName>
                                        </p:attrNameLst>
                                      </p:cBhvr>
                                      <p:tavLst>
                                        <p:tav tm="0">
                                          <p:val>
                                            <p:strVal val="#ppt_y+0.05"/>
                                          </p:val>
                                        </p:tav>
                                        <p:tav tm="100000">
                                          <p:val>
                                            <p:strVal val="#ppt_y"/>
                                          </p:val>
                                        </p:tav>
                                      </p:tavLst>
                                    </p:anim>
                                    <p:animEffect transition="in" filter="fade">
                                      <p:cBhvr>
                                        <p:cTn id="42" dur="550"/>
                                        <p:tgtEl>
                                          <p:spTgt spid="38"/>
                                        </p:tgtEl>
                                      </p:cBhvr>
                                    </p:animEffect>
                                  </p:childTnLst>
                                </p:cTn>
                              </p:par>
                              <p:par>
                                <p:cTn id="43" presetID="42" presetClass="entr" presetSubtype="0" fill="hold" grpId="0" nodeType="withEffect">
                                  <p:stCondLst>
                                    <p:cond delay="410"/>
                                  </p:stCondLst>
                                  <p:childTnLst>
                                    <p:set>
                                      <p:cBhvr>
                                        <p:cTn id="44" dur="1" fill="hold">
                                          <p:stCondLst>
                                            <p:cond delay="0"/>
                                          </p:stCondLst>
                                        </p:cTn>
                                        <p:tgtEl>
                                          <p:spTgt spid="39"/>
                                        </p:tgtEl>
                                        <p:attrNameLst>
                                          <p:attrName>style.visibility</p:attrName>
                                        </p:attrNameLst>
                                      </p:cBhvr>
                                      <p:to>
                                        <p:strVal val="visible"/>
                                      </p:to>
                                    </p:set>
                                    <p:anim calcmode="lin" valueType="num">
                                      <p:cBhvr additive="base">
                                        <p:cTn id="45" dur="550" decel="100000" fill="hold"/>
                                        <p:tgtEl>
                                          <p:spTgt spid="39"/>
                                        </p:tgtEl>
                                        <p:attrNameLst>
                                          <p:attrName>ppt_y</p:attrName>
                                        </p:attrNameLst>
                                      </p:cBhvr>
                                      <p:tavLst>
                                        <p:tav tm="0">
                                          <p:val>
                                            <p:strVal val="#ppt_y+0.05"/>
                                          </p:val>
                                        </p:tav>
                                        <p:tav tm="100000">
                                          <p:val>
                                            <p:strVal val="#ppt_y"/>
                                          </p:val>
                                        </p:tav>
                                      </p:tavLst>
                                    </p:anim>
                                    <p:animEffect transition="in" filter="fade">
                                      <p:cBhvr>
                                        <p:cTn id="46" dur="550"/>
                                        <p:tgtEl>
                                          <p:spTgt spid="39"/>
                                        </p:tgtEl>
                                      </p:cBhvr>
                                    </p:animEffect>
                                  </p:childTnLst>
                                </p:cTn>
                              </p:par>
                              <p:par>
                                <p:cTn id="47" presetID="42" presetClass="entr" presetSubtype="0" fill="hold" grpId="0" nodeType="withEffect">
                                  <p:stCondLst>
                                    <p:cond delay="410"/>
                                  </p:stCondLst>
                                  <p:childTnLst>
                                    <p:set>
                                      <p:cBhvr>
                                        <p:cTn id="48" dur="1" fill="hold">
                                          <p:stCondLst>
                                            <p:cond delay="0"/>
                                          </p:stCondLst>
                                        </p:cTn>
                                        <p:tgtEl>
                                          <p:spTgt spid="40"/>
                                        </p:tgtEl>
                                        <p:attrNameLst>
                                          <p:attrName>style.visibility</p:attrName>
                                        </p:attrNameLst>
                                      </p:cBhvr>
                                      <p:to>
                                        <p:strVal val="visible"/>
                                      </p:to>
                                    </p:set>
                                    <p:anim calcmode="lin" valueType="num">
                                      <p:cBhvr additive="base">
                                        <p:cTn id="49" dur="550" decel="100000" fill="hold"/>
                                        <p:tgtEl>
                                          <p:spTgt spid="40"/>
                                        </p:tgtEl>
                                        <p:attrNameLst>
                                          <p:attrName>ppt_y</p:attrName>
                                        </p:attrNameLst>
                                      </p:cBhvr>
                                      <p:tavLst>
                                        <p:tav tm="0">
                                          <p:val>
                                            <p:strVal val="#ppt_y+0.05"/>
                                          </p:val>
                                        </p:tav>
                                        <p:tav tm="100000">
                                          <p:val>
                                            <p:strVal val="#ppt_y"/>
                                          </p:val>
                                        </p:tav>
                                      </p:tavLst>
                                    </p:anim>
                                    <p:animEffect transition="in" filter="fade">
                                      <p:cBhvr>
                                        <p:cTn id="50" dur="550"/>
                                        <p:tgtEl>
                                          <p:spTgt spid="40"/>
                                        </p:tgtEl>
                                      </p:cBhvr>
                                    </p:animEffect>
                                  </p:childTnLst>
                                </p:cTn>
                              </p:par>
                              <p:par>
                                <p:cTn id="51" presetID="42" presetClass="entr" presetSubtype="0" fill="hold" grpId="0" nodeType="withEffect">
                                  <p:stCondLst>
                                    <p:cond delay="410"/>
                                  </p:stCondLst>
                                  <p:childTnLst>
                                    <p:set>
                                      <p:cBhvr>
                                        <p:cTn id="52" dur="1" fill="hold">
                                          <p:stCondLst>
                                            <p:cond delay="0"/>
                                          </p:stCondLst>
                                        </p:cTn>
                                        <p:tgtEl>
                                          <p:spTgt spid="41"/>
                                        </p:tgtEl>
                                        <p:attrNameLst>
                                          <p:attrName>style.visibility</p:attrName>
                                        </p:attrNameLst>
                                      </p:cBhvr>
                                      <p:to>
                                        <p:strVal val="visible"/>
                                      </p:to>
                                    </p:set>
                                    <p:anim calcmode="lin" valueType="num">
                                      <p:cBhvr additive="base">
                                        <p:cTn id="53" dur="550" decel="100000" fill="hold"/>
                                        <p:tgtEl>
                                          <p:spTgt spid="41"/>
                                        </p:tgtEl>
                                        <p:attrNameLst>
                                          <p:attrName>ppt_y</p:attrName>
                                        </p:attrNameLst>
                                      </p:cBhvr>
                                      <p:tavLst>
                                        <p:tav tm="0">
                                          <p:val>
                                            <p:strVal val="#ppt_y+0.05"/>
                                          </p:val>
                                        </p:tav>
                                        <p:tav tm="100000">
                                          <p:val>
                                            <p:strVal val="#ppt_y"/>
                                          </p:val>
                                        </p:tav>
                                      </p:tavLst>
                                    </p:anim>
                                    <p:animEffect transition="in" filter="fade">
                                      <p:cBhvr>
                                        <p:cTn id="54" dur="550"/>
                                        <p:tgtEl>
                                          <p:spTgt spid="41"/>
                                        </p:tgtEl>
                                      </p:cBhvr>
                                    </p:animEffect>
                                  </p:childTnLst>
                                </p:cTn>
                              </p:par>
                              <p:par>
                                <p:cTn id="55" presetID="42" presetClass="entr" presetSubtype="0" fill="hold" grpId="0" nodeType="withEffect">
                                  <p:stCondLst>
                                    <p:cond delay="410"/>
                                  </p:stCondLst>
                                  <p:childTnLst>
                                    <p:set>
                                      <p:cBhvr>
                                        <p:cTn id="56" dur="1" fill="hold">
                                          <p:stCondLst>
                                            <p:cond delay="0"/>
                                          </p:stCondLst>
                                        </p:cTn>
                                        <p:tgtEl>
                                          <p:spTgt spid="42"/>
                                        </p:tgtEl>
                                        <p:attrNameLst>
                                          <p:attrName>style.visibility</p:attrName>
                                        </p:attrNameLst>
                                      </p:cBhvr>
                                      <p:to>
                                        <p:strVal val="visible"/>
                                      </p:to>
                                    </p:set>
                                    <p:anim calcmode="lin" valueType="num">
                                      <p:cBhvr additive="base">
                                        <p:cTn id="57" dur="550" decel="100000" fill="hold"/>
                                        <p:tgtEl>
                                          <p:spTgt spid="42"/>
                                        </p:tgtEl>
                                        <p:attrNameLst>
                                          <p:attrName>ppt_y</p:attrName>
                                        </p:attrNameLst>
                                      </p:cBhvr>
                                      <p:tavLst>
                                        <p:tav tm="0">
                                          <p:val>
                                            <p:strVal val="#ppt_y+0.05"/>
                                          </p:val>
                                        </p:tav>
                                        <p:tav tm="100000">
                                          <p:val>
                                            <p:strVal val="#ppt_y"/>
                                          </p:val>
                                        </p:tav>
                                      </p:tavLst>
                                    </p:anim>
                                    <p:animEffect transition="in" filter="fade">
                                      <p:cBhvr>
                                        <p:cTn id="58" dur="550"/>
                                        <p:tgtEl>
                                          <p:spTgt spid="42"/>
                                        </p:tgtEl>
                                      </p:cBhvr>
                                    </p:animEffect>
                                  </p:childTnLst>
                                </p:cTn>
                              </p:par>
                              <p:par>
                                <p:cTn id="59" presetID="42" presetClass="entr" presetSubtype="0" fill="hold" grpId="0" nodeType="withEffect">
                                  <p:stCondLst>
                                    <p:cond delay="410"/>
                                  </p:stCondLst>
                                  <p:childTnLst>
                                    <p:set>
                                      <p:cBhvr>
                                        <p:cTn id="60" dur="1" fill="hold">
                                          <p:stCondLst>
                                            <p:cond delay="0"/>
                                          </p:stCondLst>
                                        </p:cTn>
                                        <p:tgtEl>
                                          <p:spTgt spid="43"/>
                                        </p:tgtEl>
                                        <p:attrNameLst>
                                          <p:attrName>style.visibility</p:attrName>
                                        </p:attrNameLst>
                                      </p:cBhvr>
                                      <p:to>
                                        <p:strVal val="visible"/>
                                      </p:to>
                                    </p:set>
                                    <p:anim calcmode="lin" valueType="num">
                                      <p:cBhvr additive="base">
                                        <p:cTn id="61" dur="550" decel="100000" fill="hold"/>
                                        <p:tgtEl>
                                          <p:spTgt spid="43"/>
                                        </p:tgtEl>
                                        <p:attrNameLst>
                                          <p:attrName>ppt_y</p:attrName>
                                        </p:attrNameLst>
                                      </p:cBhvr>
                                      <p:tavLst>
                                        <p:tav tm="0">
                                          <p:val>
                                            <p:strVal val="#ppt_y+0.05"/>
                                          </p:val>
                                        </p:tav>
                                        <p:tav tm="100000">
                                          <p:val>
                                            <p:strVal val="#ppt_y"/>
                                          </p:val>
                                        </p:tav>
                                      </p:tavLst>
                                    </p:anim>
                                    <p:animEffect transition="in" filter="fade">
                                      <p:cBhvr>
                                        <p:cTn id="62" dur="550"/>
                                        <p:tgtEl>
                                          <p:spTgt spid="43"/>
                                        </p:tgtEl>
                                      </p:cBhvr>
                                    </p:animEffect>
                                  </p:childTnLst>
                                </p:cTn>
                              </p:par>
                              <p:par>
                                <p:cTn id="63" presetID="42" presetClass="entr" presetSubtype="0" fill="hold" grpId="0" nodeType="withEffect">
                                  <p:stCondLst>
                                    <p:cond delay="410"/>
                                  </p:stCondLst>
                                  <p:childTnLst>
                                    <p:set>
                                      <p:cBhvr>
                                        <p:cTn id="64" dur="1" fill="hold">
                                          <p:stCondLst>
                                            <p:cond delay="0"/>
                                          </p:stCondLst>
                                        </p:cTn>
                                        <p:tgtEl>
                                          <p:spTgt spid="44"/>
                                        </p:tgtEl>
                                        <p:attrNameLst>
                                          <p:attrName>style.visibility</p:attrName>
                                        </p:attrNameLst>
                                      </p:cBhvr>
                                      <p:to>
                                        <p:strVal val="visible"/>
                                      </p:to>
                                    </p:set>
                                    <p:anim calcmode="lin" valueType="num">
                                      <p:cBhvr additive="base">
                                        <p:cTn id="65" dur="550" decel="100000" fill="hold"/>
                                        <p:tgtEl>
                                          <p:spTgt spid="44"/>
                                        </p:tgtEl>
                                        <p:attrNameLst>
                                          <p:attrName>ppt_y</p:attrName>
                                        </p:attrNameLst>
                                      </p:cBhvr>
                                      <p:tavLst>
                                        <p:tav tm="0">
                                          <p:val>
                                            <p:strVal val="#ppt_y+0.05"/>
                                          </p:val>
                                        </p:tav>
                                        <p:tav tm="100000">
                                          <p:val>
                                            <p:strVal val="#ppt_y"/>
                                          </p:val>
                                        </p:tav>
                                      </p:tavLst>
                                    </p:anim>
                                    <p:animEffect transition="in" filter="fade">
                                      <p:cBhvr>
                                        <p:cTn id="66" dur="550"/>
                                        <p:tgtEl>
                                          <p:spTgt spid="44"/>
                                        </p:tgtEl>
                                      </p:cBhvr>
                                    </p:animEffect>
                                  </p:childTnLst>
                                </p:cTn>
                              </p:par>
                              <p:par>
                                <p:cTn id="67" presetID="42" presetClass="entr" presetSubtype="0" fill="hold" grpId="0" nodeType="withEffect">
                                  <p:stCondLst>
                                    <p:cond delay="410"/>
                                  </p:stCondLst>
                                  <p:childTnLst>
                                    <p:set>
                                      <p:cBhvr>
                                        <p:cTn id="68" dur="1" fill="hold">
                                          <p:stCondLst>
                                            <p:cond delay="0"/>
                                          </p:stCondLst>
                                        </p:cTn>
                                        <p:tgtEl>
                                          <p:spTgt spid="45"/>
                                        </p:tgtEl>
                                        <p:attrNameLst>
                                          <p:attrName>style.visibility</p:attrName>
                                        </p:attrNameLst>
                                      </p:cBhvr>
                                      <p:to>
                                        <p:strVal val="visible"/>
                                      </p:to>
                                    </p:set>
                                    <p:anim calcmode="lin" valueType="num">
                                      <p:cBhvr additive="base">
                                        <p:cTn id="69" dur="550" decel="100000" fill="hold"/>
                                        <p:tgtEl>
                                          <p:spTgt spid="45"/>
                                        </p:tgtEl>
                                        <p:attrNameLst>
                                          <p:attrName>ppt_y</p:attrName>
                                        </p:attrNameLst>
                                      </p:cBhvr>
                                      <p:tavLst>
                                        <p:tav tm="0">
                                          <p:val>
                                            <p:strVal val="#ppt_y+0.05"/>
                                          </p:val>
                                        </p:tav>
                                        <p:tav tm="100000">
                                          <p:val>
                                            <p:strVal val="#ppt_y"/>
                                          </p:val>
                                        </p:tav>
                                      </p:tavLst>
                                    </p:anim>
                                    <p:animEffect transition="in" filter="fade">
                                      <p:cBhvr>
                                        <p:cTn id="70" dur="550"/>
                                        <p:tgtEl>
                                          <p:spTgt spid="45"/>
                                        </p:tgtEl>
                                      </p:cBhvr>
                                    </p:animEffect>
                                  </p:childTnLst>
                                </p:cTn>
                              </p:par>
                              <p:par>
                                <p:cTn id="71" presetID="42" presetClass="entr" presetSubtype="0" fill="hold" grpId="0" nodeType="withEffect">
                                  <p:stCondLst>
                                    <p:cond delay="570"/>
                                  </p:stCondLst>
                                  <p:childTnLst>
                                    <p:set>
                                      <p:cBhvr>
                                        <p:cTn id="72" dur="1" fill="hold">
                                          <p:stCondLst>
                                            <p:cond delay="0"/>
                                          </p:stCondLst>
                                        </p:cTn>
                                        <p:tgtEl>
                                          <p:spTgt spid="5"/>
                                        </p:tgtEl>
                                        <p:attrNameLst>
                                          <p:attrName>style.visibility</p:attrName>
                                        </p:attrNameLst>
                                      </p:cBhvr>
                                      <p:to>
                                        <p:strVal val="visible"/>
                                      </p:to>
                                    </p:set>
                                    <p:anim calcmode="lin" valueType="num">
                                      <p:cBhvr additive="base">
                                        <p:cTn id="73" dur="550" decel="100000" fill="hold"/>
                                        <p:tgtEl>
                                          <p:spTgt spid="5"/>
                                        </p:tgtEl>
                                        <p:attrNameLst>
                                          <p:attrName>ppt_y</p:attrName>
                                        </p:attrNameLst>
                                      </p:cBhvr>
                                      <p:tavLst>
                                        <p:tav tm="0">
                                          <p:val>
                                            <p:strVal val="#ppt_y+0.05"/>
                                          </p:val>
                                        </p:tav>
                                        <p:tav tm="100000">
                                          <p:val>
                                            <p:strVal val="#ppt_y"/>
                                          </p:val>
                                        </p:tav>
                                      </p:tavLst>
                                    </p:anim>
                                    <p:animEffect transition="in" filter="fade">
                                      <p:cBhvr>
                                        <p:cTn id="74" dur="550"/>
                                        <p:tgtEl>
                                          <p:spTgt spid="5"/>
                                        </p:tgtEl>
                                      </p:cBhvr>
                                    </p:animEffect>
                                  </p:childTnLst>
                                </p:cTn>
                              </p:par>
                              <p:par>
                                <p:cTn id="75" presetID="42" presetClass="entr" presetSubtype="0" fill="hold" grpId="0" nodeType="withEffect">
                                  <p:stCondLst>
                                    <p:cond delay="570"/>
                                  </p:stCondLst>
                                  <p:childTnLst>
                                    <p:set>
                                      <p:cBhvr>
                                        <p:cTn id="76" dur="1" fill="hold">
                                          <p:stCondLst>
                                            <p:cond delay="0"/>
                                          </p:stCondLst>
                                        </p:cTn>
                                        <p:tgtEl>
                                          <p:spTgt spid="6"/>
                                        </p:tgtEl>
                                        <p:attrNameLst>
                                          <p:attrName>style.visibility</p:attrName>
                                        </p:attrNameLst>
                                      </p:cBhvr>
                                      <p:to>
                                        <p:strVal val="visible"/>
                                      </p:to>
                                    </p:set>
                                    <p:anim calcmode="lin" valueType="num">
                                      <p:cBhvr additive="base">
                                        <p:cTn id="77" dur="550" decel="100000" fill="hold"/>
                                        <p:tgtEl>
                                          <p:spTgt spid="6"/>
                                        </p:tgtEl>
                                        <p:attrNameLst>
                                          <p:attrName>ppt_y</p:attrName>
                                        </p:attrNameLst>
                                      </p:cBhvr>
                                      <p:tavLst>
                                        <p:tav tm="0">
                                          <p:val>
                                            <p:strVal val="#ppt_y+0.05"/>
                                          </p:val>
                                        </p:tav>
                                        <p:tav tm="100000">
                                          <p:val>
                                            <p:strVal val="#ppt_y"/>
                                          </p:val>
                                        </p:tav>
                                      </p:tavLst>
                                    </p:anim>
                                    <p:animEffect transition="in" filter="fade">
                                      <p:cBhvr>
                                        <p:cTn id="78" dur="550"/>
                                        <p:tgtEl>
                                          <p:spTgt spid="6"/>
                                        </p:tgtEl>
                                      </p:cBhvr>
                                    </p:animEffect>
                                  </p:childTnLst>
                                </p:cTn>
                              </p:par>
                              <p:par>
                                <p:cTn id="79" presetID="42" presetClass="entr" presetSubtype="0" fill="hold" grpId="0" nodeType="withEffect">
                                  <p:stCondLst>
                                    <p:cond delay="570"/>
                                  </p:stCondLst>
                                  <p:childTnLst>
                                    <p:set>
                                      <p:cBhvr>
                                        <p:cTn id="80" dur="1" fill="hold">
                                          <p:stCondLst>
                                            <p:cond delay="0"/>
                                          </p:stCondLst>
                                        </p:cTn>
                                        <p:tgtEl>
                                          <p:spTgt spid="7"/>
                                        </p:tgtEl>
                                        <p:attrNameLst>
                                          <p:attrName>style.visibility</p:attrName>
                                        </p:attrNameLst>
                                      </p:cBhvr>
                                      <p:to>
                                        <p:strVal val="visible"/>
                                      </p:to>
                                    </p:set>
                                    <p:anim calcmode="lin" valueType="num">
                                      <p:cBhvr additive="base">
                                        <p:cTn id="81" dur="550" decel="100000" fill="hold"/>
                                        <p:tgtEl>
                                          <p:spTgt spid="7"/>
                                        </p:tgtEl>
                                        <p:attrNameLst>
                                          <p:attrName>ppt_y</p:attrName>
                                        </p:attrNameLst>
                                      </p:cBhvr>
                                      <p:tavLst>
                                        <p:tav tm="0">
                                          <p:val>
                                            <p:strVal val="#ppt_y+0.05"/>
                                          </p:val>
                                        </p:tav>
                                        <p:tav tm="100000">
                                          <p:val>
                                            <p:strVal val="#ppt_y"/>
                                          </p:val>
                                        </p:tav>
                                      </p:tavLst>
                                    </p:anim>
                                    <p:animEffect transition="in" filter="fade">
                                      <p:cBhvr>
                                        <p:cTn id="82" dur="550"/>
                                        <p:tgtEl>
                                          <p:spTgt spid="7"/>
                                        </p:tgtEl>
                                      </p:cBhvr>
                                    </p:animEffect>
                                  </p:childTnLst>
                                </p:cTn>
                              </p:par>
                              <p:par>
                                <p:cTn id="83" presetID="42" presetClass="entr" presetSubtype="0" fill="hold" grpId="0" nodeType="withEffect">
                                  <p:stCondLst>
                                    <p:cond delay="570"/>
                                  </p:stCondLst>
                                  <p:childTnLst>
                                    <p:set>
                                      <p:cBhvr>
                                        <p:cTn id="84" dur="1" fill="hold">
                                          <p:stCondLst>
                                            <p:cond delay="0"/>
                                          </p:stCondLst>
                                        </p:cTn>
                                        <p:tgtEl>
                                          <p:spTgt spid="8"/>
                                        </p:tgtEl>
                                        <p:attrNameLst>
                                          <p:attrName>style.visibility</p:attrName>
                                        </p:attrNameLst>
                                      </p:cBhvr>
                                      <p:to>
                                        <p:strVal val="visible"/>
                                      </p:to>
                                    </p:set>
                                    <p:anim calcmode="lin" valueType="num">
                                      <p:cBhvr additive="base">
                                        <p:cTn id="85" dur="550" decel="100000" fill="hold"/>
                                        <p:tgtEl>
                                          <p:spTgt spid="8"/>
                                        </p:tgtEl>
                                        <p:attrNameLst>
                                          <p:attrName>ppt_y</p:attrName>
                                        </p:attrNameLst>
                                      </p:cBhvr>
                                      <p:tavLst>
                                        <p:tav tm="0">
                                          <p:val>
                                            <p:strVal val="#ppt_y+0.05"/>
                                          </p:val>
                                        </p:tav>
                                        <p:tav tm="100000">
                                          <p:val>
                                            <p:strVal val="#ppt_y"/>
                                          </p:val>
                                        </p:tav>
                                      </p:tavLst>
                                    </p:anim>
                                    <p:animEffect transition="in" filter="fade">
                                      <p:cBhvr>
                                        <p:cTn id="86" dur="550"/>
                                        <p:tgtEl>
                                          <p:spTgt spid="8"/>
                                        </p:tgtEl>
                                      </p:cBhvr>
                                    </p:animEffect>
                                  </p:childTnLst>
                                </p:cTn>
                              </p:par>
                              <p:par>
                                <p:cTn id="87" presetID="42" presetClass="entr" presetSubtype="0" fill="hold" grpId="0" nodeType="withEffect">
                                  <p:stCondLst>
                                    <p:cond delay="570"/>
                                  </p:stCondLst>
                                  <p:childTnLst>
                                    <p:set>
                                      <p:cBhvr>
                                        <p:cTn id="88" dur="1" fill="hold">
                                          <p:stCondLst>
                                            <p:cond delay="0"/>
                                          </p:stCondLst>
                                        </p:cTn>
                                        <p:tgtEl>
                                          <p:spTgt spid="9"/>
                                        </p:tgtEl>
                                        <p:attrNameLst>
                                          <p:attrName>style.visibility</p:attrName>
                                        </p:attrNameLst>
                                      </p:cBhvr>
                                      <p:to>
                                        <p:strVal val="visible"/>
                                      </p:to>
                                    </p:set>
                                    <p:anim calcmode="lin" valueType="num">
                                      <p:cBhvr additive="base">
                                        <p:cTn id="89" dur="550" decel="100000" fill="hold"/>
                                        <p:tgtEl>
                                          <p:spTgt spid="9"/>
                                        </p:tgtEl>
                                        <p:attrNameLst>
                                          <p:attrName>ppt_y</p:attrName>
                                        </p:attrNameLst>
                                      </p:cBhvr>
                                      <p:tavLst>
                                        <p:tav tm="0">
                                          <p:val>
                                            <p:strVal val="#ppt_y+0.05"/>
                                          </p:val>
                                        </p:tav>
                                        <p:tav tm="100000">
                                          <p:val>
                                            <p:strVal val="#ppt_y"/>
                                          </p:val>
                                        </p:tav>
                                      </p:tavLst>
                                    </p:anim>
                                    <p:animEffect transition="in" filter="fade">
                                      <p:cBhvr>
                                        <p:cTn id="90" dur="550"/>
                                        <p:tgtEl>
                                          <p:spTgt spid="9"/>
                                        </p:tgtEl>
                                      </p:cBhvr>
                                    </p:animEffect>
                                  </p:childTnLst>
                                </p:cTn>
                              </p:par>
                              <p:par>
                                <p:cTn id="91" presetID="42" presetClass="entr" presetSubtype="0" fill="hold" grpId="0" nodeType="withEffect">
                                  <p:stCondLst>
                                    <p:cond delay="570"/>
                                  </p:stCondLst>
                                  <p:childTnLst>
                                    <p:set>
                                      <p:cBhvr>
                                        <p:cTn id="92" dur="1" fill="hold">
                                          <p:stCondLst>
                                            <p:cond delay="0"/>
                                          </p:stCondLst>
                                        </p:cTn>
                                        <p:tgtEl>
                                          <p:spTgt spid="10"/>
                                        </p:tgtEl>
                                        <p:attrNameLst>
                                          <p:attrName>style.visibility</p:attrName>
                                        </p:attrNameLst>
                                      </p:cBhvr>
                                      <p:to>
                                        <p:strVal val="visible"/>
                                      </p:to>
                                    </p:set>
                                    <p:anim calcmode="lin" valueType="num">
                                      <p:cBhvr additive="base">
                                        <p:cTn id="93" dur="550" decel="100000" fill="hold"/>
                                        <p:tgtEl>
                                          <p:spTgt spid="10"/>
                                        </p:tgtEl>
                                        <p:attrNameLst>
                                          <p:attrName>ppt_y</p:attrName>
                                        </p:attrNameLst>
                                      </p:cBhvr>
                                      <p:tavLst>
                                        <p:tav tm="0">
                                          <p:val>
                                            <p:strVal val="#ppt_y+0.05"/>
                                          </p:val>
                                        </p:tav>
                                        <p:tav tm="100000">
                                          <p:val>
                                            <p:strVal val="#ppt_y"/>
                                          </p:val>
                                        </p:tav>
                                      </p:tavLst>
                                    </p:anim>
                                    <p:animEffect transition="in" filter="fade">
                                      <p:cBhvr>
                                        <p:cTn id="94" dur="550"/>
                                        <p:tgtEl>
                                          <p:spTgt spid="10"/>
                                        </p:tgtEl>
                                      </p:cBhvr>
                                    </p:animEffect>
                                  </p:childTnLst>
                                </p:cTn>
                              </p:par>
                              <p:par>
                                <p:cTn id="95" presetID="42" presetClass="entr" presetSubtype="0" fill="hold" grpId="0" nodeType="withEffect">
                                  <p:stCondLst>
                                    <p:cond delay="730"/>
                                  </p:stCondLst>
                                  <p:childTnLst>
                                    <p:set>
                                      <p:cBhvr>
                                        <p:cTn id="96" dur="1" fill="hold">
                                          <p:stCondLst>
                                            <p:cond delay="0"/>
                                          </p:stCondLst>
                                        </p:cTn>
                                        <p:tgtEl>
                                          <p:spTgt spid="11"/>
                                        </p:tgtEl>
                                        <p:attrNameLst>
                                          <p:attrName>style.visibility</p:attrName>
                                        </p:attrNameLst>
                                      </p:cBhvr>
                                      <p:to>
                                        <p:strVal val="visible"/>
                                      </p:to>
                                    </p:set>
                                    <p:anim calcmode="lin" valueType="num">
                                      <p:cBhvr additive="base">
                                        <p:cTn id="97" dur="550" decel="100000" fill="hold"/>
                                        <p:tgtEl>
                                          <p:spTgt spid="11"/>
                                        </p:tgtEl>
                                        <p:attrNameLst>
                                          <p:attrName>ppt_y</p:attrName>
                                        </p:attrNameLst>
                                      </p:cBhvr>
                                      <p:tavLst>
                                        <p:tav tm="0">
                                          <p:val>
                                            <p:strVal val="#ppt_y+0.05"/>
                                          </p:val>
                                        </p:tav>
                                        <p:tav tm="100000">
                                          <p:val>
                                            <p:strVal val="#ppt_y"/>
                                          </p:val>
                                        </p:tav>
                                      </p:tavLst>
                                    </p:anim>
                                    <p:animEffect transition="in" filter="fade">
                                      <p:cBhvr>
                                        <p:cTn id="98" dur="550"/>
                                        <p:tgtEl>
                                          <p:spTgt spid="11"/>
                                        </p:tgtEl>
                                      </p:cBhvr>
                                    </p:animEffect>
                                  </p:childTnLst>
                                </p:cTn>
                              </p:par>
                              <p:par>
                                <p:cTn id="99" presetID="42" presetClass="entr" presetSubtype="0" fill="hold" grpId="0" nodeType="withEffect">
                                  <p:stCondLst>
                                    <p:cond delay="730"/>
                                  </p:stCondLst>
                                  <p:childTnLst>
                                    <p:set>
                                      <p:cBhvr>
                                        <p:cTn id="100" dur="1" fill="hold">
                                          <p:stCondLst>
                                            <p:cond delay="0"/>
                                          </p:stCondLst>
                                        </p:cTn>
                                        <p:tgtEl>
                                          <p:spTgt spid="12"/>
                                        </p:tgtEl>
                                        <p:attrNameLst>
                                          <p:attrName>style.visibility</p:attrName>
                                        </p:attrNameLst>
                                      </p:cBhvr>
                                      <p:to>
                                        <p:strVal val="visible"/>
                                      </p:to>
                                    </p:set>
                                    <p:anim calcmode="lin" valueType="num">
                                      <p:cBhvr additive="base">
                                        <p:cTn id="101" dur="550" decel="100000" fill="hold"/>
                                        <p:tgtEl>
                                          <p:spTgt spid="12"/>
                                        </p:tgtEl>
                                        <p:attrNameLst>
                                          <p:attrName>ppt_y</p:attrName>
                                        </p:attrNameLst>
                                      </p:cBhvr>
                                      <p:tavLst>
                                        <p:tav tm="0">
                                          <p:val>
                                            <p:strVal val="#ppt_y+0.05"/>
                                          </p:val>
                                        </p:tav>
                                        <p:tav tm="100000">
                                          <p:val>
                                            <p:strVal val="#ppt_y"/>
                                          </p:val>
                                        </p:tav>
                                      </p:tavLst>
                                    </p:anim>
                                    <p:animEffect transition="in" filter="fade">
                                      <p:cBhvr>
                                        <p:cTn id="102" dur="550"/>
                                        <p:tgtEl>
                                          <p:spTgt spid="12"/>
                                        </p:tgtEl>
                                      </p:cBhvr>
                                    </p:animEffect>
                                  </p:childTnLst>
                                </p:cTn>
                              </p:par>
                              <p:par>
                                <p:cTn id="103" presetID="42" presetClass="entr" presetSubtype="0" fill="hold" grpId="0" nodeType="withEffect">
                                  <p:stCondLst>
                                    <p:cond delay="730"/>
                                  </p:stCondLst>
                                  <p:childTnLst>
                                    <p:set>
                                      <p:cBhvr>
                                        <p:cTn id="104" dur="1" fill="hold">
                                          <p:stCondLst>
                                            <p:cond delay="0"/>
                                          </p:stCondLst>
                                        </p:cTn>
                                        <p:tgtEl>
                                          <p:spTgt spid="13"/>
                                        </p:tgtEl>
                                        <p:attrNameLst>
                                          <p:attrName>style.visibility</p:attrName>
                                        </p:attrNameLst>
                                      </p:cBhvr>
                                      <p:to>
                                        <p:strVal val="visible"/>
                                      </p:to>
                                    </p:set>
                                    <p:anim calcmode="lin" valueType="num">
                                      <p:cBhvr additive="base">
                                        <p:cTn id="105" dur="550" decel="100000" fill="hold"/>
                                        <p:tgtEl>
                                          <p:spTgt spid="13"/>
                                        </p:tgtEl>
                                        <p:attrNameLst>
                                          <p:attrName>ppt_y</p:attrName>
                                        </p:attrNameLst>
                                      </p:cBhvr>
                                      <p:tavLst>
                                        <p:tav tm="0">
                                          <p:val>
                                            <p:strVal val="#ppt_y+0.05"/>
                                          </p:val>
                                        </p:tav>
                                        <p:tav tm="100000">
                                          <p:val>
                                            <p:strVal val="#ppt_y"/>
                                          </p:val>
                                        </p:tav>
                                      </p:tavLst>
                                    </p:anim>
                                    <p:animEffect transition="in" filter="fade">
                                      <p:cBhvr>
                                        <p:cTn id="106" dur="550"/>
                                        <p:tgtEl>
                                          <p:spTgt spid="13"/>
                                        </p:tgtEl>
                                      </p:cBhvr>
                                    </p:animEffect>
                                  </p:childTnLst>
                                </p:cTn>
                              </p:par>
                              <p:par>
                                <p:cTn id="107" presetID="42" presetClass="entr" presetSubtype="0" fill="hold" grpId="0" nodeType="withEffect">
                                  <p:stCondLst>
                                    <p:cond delay="730"/>
                                  </p:stCondLst>
                                  <p:childTnLst>
                                    <p:set>
                                      <p:cBhvr>
                                        <p:cTn id="108" dur="1" fill="hold">
                                          <p:stCondLst>
                                            <p:cond delay="0"/>
                                          </p:stCondLst>
                                        </p:cTn>
                                        <p:tgtEl>
                                          <p:spTgt spid="14"/>
                                        </p:tgtEl>
                                        <p:attrNameLst>
                                          <p:attrName>style.visibility</p:attrName>
                                        </p:attrNameLst>
                                      </p:cBhvr>
                                      <p:to>
                                        <p:strVal val="visible"/>
                                      </p:to>
                                    </p:set>
                                    <p:anim calcmode="lin" valueType="num">
                                      <p:cBhvr additive="base">
                                        <p:cTn id="109" dur="550" decel="100000" fill="hold"/>
                                        <p:tgtEl>
                                          <p:spTgt spid="14"/>
                                        </p:tgtEl>
                                        <p:attrNameLst>
                                          <p:attrName>ppt_y</p:attrName>
                                        </p:attrNameLst>
                                      </p:cBhvr>
                                      <p:tavLst>
                                        <p:tav tm="0">
                                          <p:val>
                                            <p:strVal val="#ppt_y+0.05"/>
                                          </p:val>
                                        </p:tav>
                                        <p:tav tm="100000">
                                          <p:val>
                                            <p:strVal val="#ppt_y"/>
                                          </p:val>
                                        </p:tav>
                                      </p:tavLst>
                                    </p:anim>
                                    <p:animEffect transition="in" filter="fade">
                                      <p:cBhvr>
                                        <p:cTn id="110" dur="550"/>
                                        <p:tgtEl>
                                          <p:spTgt spid="14"/>
                                        </p:tgtEl>
                                      </p:cBhvr>
                                    </p:animEffect>
                                  </p:childTnLst>
                                </p:cTn>
                              </p:par>
                              <p:par>
                                <p:cTn id="111" presetID="42" presetClass="entr" presetSubtype="0" fill="hold" grpId="0" nodeType="withEffect">
                                  <p:stCondLst>
                                    <p:cond delay="730"/>
                                  </p:stCondLst>
                                  <p:childTnLst>
                                    <p:set>
                                      <p:cBhvr>
                                        <p:cTn id="112" dur="1" fill="hold">
                                          <p:stCondLst>
                                            <p:cond delay="0"/>
                                          </p:stCondLst>
                                        </p:cTn>
                                        <p:tgtEl>
                                          <p:spTgt spid="15"/>
                                        </p:tgtEl>
                                        <p:attrNameLst>
                                          <p:attrName>style.visibility</p:attrName>
                                        </p:attrNameLst>
                                      </p:cBhvr>
                                      <p:to>
                                        <p:strVal val="visible"/>
                                      </p:to>
                                    </p:set>
                                    <p:anim calcmode="lin" valueType="num">
                                      <p:cBhvr additive="base">
                                        <p:cTn id="113" dur="550" decel="100000" fill="hold"/>
                                        <p:tgtEl>
                                          <p:spTgt spid="15"/>
                                        </p:tgtEl>
                                        <p:attrNameLst>
                                          <p:attrName>ppt_y</p:attrName>
                                        </p:attrNameLst>
                                      </p:cBhvr>
                                      <p:tavLst>
                                        <p:tav tm="0">
                                          <p:val>
                                            <p:strVal val="#ppt_y+0.05"/>
                                          </p:val>
                                        </p:tav>
                                        <p:tav tm="100000">
                                          <p:val>
                                            <p:strVal val="#ppt_y"/>
                                          </p:val>
                                        </p:tav>
                                      </p:tavLst>
                                    </p:anim>
                                    <p:animEffect transition="in" filter="fade">
                                      <p:cBhvr>
                                        <p:cTn id="114" dur="550"/>
                                        <p:tgtEl>
                                          <p:spTgt spid="15"/>
                                        </p:tgtEl>
                                      </p:cBhvr>
                                    </p:animEffect>
                                  </p:childTnLst>
                                </p:cTn>
                              </p:par>
                              <p:par>
                                <p:cTn id="115" presetID="42" presetClass="entr" presetSubtype="0" fill="hold" grpId="0" nodeType="withEffect">
                                  <p:stCondLst>
                                    <p:cond delay="730"/>
                                  </p:stCondLst>
                                  <p:childTnLst>
                                    <p:set>
                                      <p:cBhvr>
                                        <p:cTn id="116" dur="1" fill="hold">
                                          <p:stCondLst>
                                            <p:cond delay="0"/>
                                          </p:stCondLst>
                                        </p:cTn>
                                        <p:tgtEl>
                                          <p:spTgt spid="16"/>
                                        </p:tgtEl>
                                        <p:attrNameLst>
                                          <p:attrName>style.visibility</p:attrName>
                                        </p:attrNameLst>
                                      </p:cBhvr>
                                      <p:to>
                                        <p:strVal val="visible"/>
                                      </p:to>
                                    </p:set>
                                    <p:anim calcmode="lin" valueType="num">
                                      <p:cBhvr additive="base">
                                        <p:cTn id="117" dur="550" decel="100000" fill="hold"/>
                                        <p:tgtEl>
                                          <p:spTgt spid="16"/>
                                        </p:tgtEl>
                                        <p:attrNameLst>
                                          <p:attrName>ppt_y</p:attrName>
                                        </p:attrNameLst>
                                      </p:cBhvr>
                                      <p:tavLst>
                                        <p:tav tm="0">
                                          <p:val>
                                            <p:strVal val="#ppt_y+0.05"/>
                                          </p:val>
                                        </p:tav>
                                        <p:tav tm="100000">
                                          <p:val>
                                            <p:strVal val="#ppt_y"/>
                                          </p:val>
                                        </p:tav>
                                      </p:tavLst>
                                    </p:anim>
                                    <p:animEffect transition="in" filter="fade">
                                      <p:cBhvr>
                                        <p:cTn id="118" dur="550"/>
                                        <p:tgtEl>
                                          <p:spTgt spid="16"/>
                                        </p:tgtEl>
                                      </p:cBhvr>
                                    </p:animEffect>
                                  </p:childTnLst>
                                </p:cTn>
                              </p:par>
                              <p:par>
                                <p:cTn id="119" presetID="42" presetClass="entr" presetSubtype="0" fill="hold" grpId="0" nodeType="withEffect">
                                  <p:stCondLst>
                                    <p:cond delay="890"/>
                                  </p:stCondLst>
                                  <p:childTnLst>
                                    <p:set>
                                      <p:cBhvr>
                                        <p:cTn id="120" dur="1" fill="hold">
                                          <p:stCondLst>
                                            <p:cond delay="0"/>
                                          </p:stCondLst>
                                        </p:cTn>
                                        <p:tgtEl>
                                          <p:spTgt spid="17"/>
                                        </p:tgtEl>
                                        <p:attrNameLst>
                                          <p:attrName>style.visibility</p:attrName>
                                        </p:attrNameLst>
                                      </p:cBhvr>
                                      <p:to>
                                        <p:strVal val="visible"/>
                                      </p:to>
                                    </p:set>
                                    <p:anim calcmode="lin" valueType="num">
                                      <p:cBhvr additive="base">
                                        <p:cTn id="121" dur="550" decel="100000" fill="hold"/>
                                        <p:tgtEl>
                                          <p:spTgt spid="17"/>
                                        </p:tgtEl>
                                        <p:attrNameLst>
                                          <p:attrName>ppt_y</p:attrName>
                                        </p:attrNameLst>
                                      </p:cBhvr>
                                      <p:tavLst>
                                        <p:tav tm="0">
                                          <p:val>
                                            <p:strVal val="#ppt_y+0.05"/>
                                          </p:val>
                                        </p:tav>
                                        <p:tav tm="100000">
                                          <p:val>
                                            <p:strVal val="#ppt_y"/>
                                          </p:val>
                                        </p:tav>
                                      </p:tavLst>
                                    </p:anim>
                                    <p:animEffect transition="in" filter="fade">
                                      <p:cBhvr>
                                        <p:cTn id="122" dur="550"/>
                                        <p:tgtEl>
                                          <p:spTgt spid="17"/>
                                        </p:tgtEl>
                                      </p:cBhvr>
                                    </p:animEffect>
                                  </p:childTnLst>
                                </p:cTn>
                              </p:par>
                              <p:par>
                                <p:cTn id="123" presetID="42" presetClass="entr" presetSubtype="0" fill="hold" grpId="0" nodeType="withEffect">
                                  <p:stCondLst>
                                    <p:cond delay="890"/>
                                  </p:stCondLst>
                                  <p:childTnLst>
                                    <p:set>
                                      <p:cBhvr>
                                        <p:cTn id="124" dur="1" fill="hold">
                                          <p:stCondLst>
                                            <p:cond delay="0"/>
                                          </p:stCondLst>
                                        </p:cTn>
                                        <p:tgtEl>
                                          <p:spTgt spid="18"/>
                                        </p:tgtEl>
                                        <p:attrNameLst>
                                          <p:attrName>style.visibility</p:attrName>
                                        </p:attrNameLst>
                                      </p:cBhvr>
                                      <p:to>
                                        <p:strVal val="visible"/>
                                      </p:to>
                                    </p:set>
                                    <p:anim calcmode="lin" valueType="num">
                                      <p:cBhvr additive="base">
                                        <p:cTn id="125" dur="550" decel="100000" fill="hold"/>
                                        <p:tgtEl>
                                          <p:spTgt spid="18"/>
                                        </p:tgtEl>
                                        <p:attrNameLst>
                                          <p:attrName>ppt_y</p:attrName>
                                        </p:attrNameLst>
                                      </p:cBhvr>
                                      <p:tavLst>
                                        <p:tav tm="0">
                                          <p:val>
                                            <p:strVal val="#ppt_y+0.05"/>
                                          </p:val>
                                        </p:tav>
                                        <p:tav tm="100000">
                                          <p:val>
                                            <p:strVal val="#ppt_y"/>
                                          </p:val>
                                        </p:tav>
                                      </p:tavLst>
                                    </p:anim>
                                    <p:animEffect transition="in" filter="fade">
                                      <p:cBhvr>
                                        <p:cTn id="126" dur="550"/>
                                        <p:tgtEl>
                                          <p:spTgt spid="18"/>
                                        </p:tgtEl>
                                      </p:cBhvr>
                                    </p:animEffect>
                                  </p:childTnLst>
                                </p:cTn>
                              </p:par>
                              <p:par>
                                <p:cTn id="127" presetID="42" presetClass="entr" presetSubtype="0" fill="hold" grpId="0" nodeType="withEffect">
                                  <p:stCondLst>
                                    <p:cond delay="890"/>
                                  </p:stCondLst>
                                  <p:childTnLst>
                                    <p:set>
                                      <p:cBhvr>
                                        <p:cTn id="128" dur="1" fill="hold">
                                          <p:stCondLst>
                                            <p:cond delay="0"/>
                                          </p:stCondLst>
                                        </p:cTn>
                                        <p:tgtEl>
                                          <p:spTgt spid="19"/>
                                        </p:tgtEl>
                                        <p:attrNameLst>
                                          <p:attrName>style.visibility</p:attrName>
                                        </p:attrNameLst>
                                      </p:cBhvr>
                                      <p:to>
                                        <p:strVal val="visible"/>
                                      </p:to>
                                    </p:set>
                                    <p:anim calcmode="lin" valueType="num">
                                      <p:cBhvr additive="base">
                                        <p:cTn id="129" dur="550" decel="100000" fill="hold"/>
                                        <p:tgtEl>
                                          <p:spTgt spid="19"/>
                                        </p:tgtEl>
                                        <p:attrNameLst>
                                          <p:attrName>ppt_y</p:attrName>
                                        </p:attrNameLst>
                                      </p:cBhvr>
                                      <p:tavLst>
                                        <p:tav tm="0">
                                          <p:val>
                                            <p:strVal val="#ppt_y+0.05"/>
                                          </p:val>
                                        </p:tav>
                                        <p:tav tm="100000">
                                          <p:val>
                                            <p:strVal val="#ppt_y"/>
                                          </p:val>
                                        </p:tav>
                                      </p:tavLst>
                                    </p:anim>
                                    <p:animEffect transition="in" filter="fade">
                                      <p:cBhvr>
                                        <p:cTn id="130" dur="550"/>
                                        <p:tgtEl>
                                          <p:spTgt spid="19"/>
                                        </p:tgtEl>
                                      </p:cBhvr>
                                    </p:animEffect>
                                  </p:childTnLst>
                                </p:cTn>
                              </p:par>
                              <p:par>
                                <p:cTn id="131" presetID="42" presetClass="entr" presetSubtype="0" fill="hold" grpId="0" nodeType="withEffect">
                                  <p:stCondLst>
                                    <p:cond delay="890"/>
                                  </p:stCondLst>
                                  <p:childTnLst>
                                    <p:set>
                                      <p:cBhvr>
                                        <p:cTn id="132" dur="1" fill="hold">
                                          <p:stCondLst>
                                            <p:cond delay="0"/>
                                          </p:stCondLst>
                                        </p:cTn>
                                        <p:tgtEl>
                                          <p:spTgt spid="20"/>
                                        </p:tgtEl>
                                        <p:attrNameLst>
                                          <p:attrName>style.visibility</p:attrName>
                                        </p:attrNameLst>
                                      </p:cBhvr>
                                      <p:to>
                                        <p:strVal val="visible"/>
                                      </p:to>
                                    </p:set>
                                    <p:anim calcmode="lin" valueType="num">
                                      <p:cBhvr additive="base">
                                        <p:cTn id="133" dur="550" decel="100000" fill="hold"/>
                                        <p:tgtEl>
                                          <p:spTgt spid="20"/>
                                        </p:tgtEl>
                                        <p:attrNameLst>
                                          <p:attrName>ppt_y</p:attrName>
                                        </p:attrNameLst>
                                      </p:cBhvr>
                                      <p:tavLst>
                                        <p:tav tm="0">
                                          <p:val>
                                            <p:strVal val="#ppt_y+0.05"/>
                                          </p:val>
                                        </p:tav>
                                        <p:tav tm="100000">
                                          <p:val>
                                            <p:strVal val="#ppt_y"/>
                                          </p:val>
                                        </p:tav>
                                      </p:tavLst>
                                    </p:anim>
                                    <p:animEffect transition="in" filter="fade">
                                      <p:cBhvr>
                                        <p:cTn id="134" dur="550"/>
                                        <p:tgtEl>
                                          <p:spTgt spid="20"/>
                                        </p:tgtEl>
                                      </p:cBhvr>
                                    </p:animEffect>
                                  </p:childTnLst>
                                </p:cTn>
                              </p:par>
                              <p:par>
                                <p:cTn id="135" presetID="42" presetClass="entr" presetSubtype="0" fill="hold" grpId="0" nodeType="withEffect">
                                  <p:stCondLst>
                                    <p:cond delay="890"/>
                                  </p:stCondLst>
                                  <p:childTnLst>
                                    <p:set>
                                      <p:cBhvr>
                                        <p:cTn id="136" dur="1" fill="hold">
                                          <p:stCondLst>
                                            <p:cond delay="0"/>
                                          </p:stCondLst>
                                        </p:cTn>
                                        <p:tgtEl>
                                          <p:spTgt spid="21"/>
                                        </p:tgtEl>
                                        <p:attrNameLst>
                                          <p:attrName>style.visibility</p:attrName>
                                        </p:attrNameLst>
                                      </p:cBhvr>
                                      <p:to>
                                        <p:strVal val="visible"/>
                                      </p:to>
                                    </p:set>
                                    <p:anim calcmode="lin" valueType="num">
                                      <p:cBhvr additive="base">
                                        <p:cTn id="137" dur="550" decel="100000" fill="hold"/>
                                        <p:tgtEl>
                                          <p:spTgt spid="21"/>
                                        </p:tgtEl>
                                        <p:attrNameLst>
                                          <p:attrName>ppt_y</p:attrName>
                                        </p:attrNameLst>
                                      </p:cBhvr>
                                      <p:tavLst>
                                        <p:tav tm="0">
                                          <p:val>
                                            <p:strVal val="#ppt_y+0.05"/>
                                          </p:val>
                                        </p:tav>
                                        <p:tav tm="100000">
                                          <p:val>
                                            <p:strVal val="#ppt_y"/>
                                          </p:val>
                                        </p:tav>
                                      </p:tavLst>
                                    </p:anim>
                                    <p:animEffect transition="in" filter="fade">
                                      <p:cBhvr>
                                        <p:cTn id="138" dur="550"/>
                                        <p:tgtEl>
                                          <p:spTgt spid="21"/>
                                        </p:tgtEl>
                                      </p:cBhvr>
                                    </p:animEffect>
                                  </p:childTnLst>
                                </p:cTn>
                              </p:par>
                              <p:par>
                                <p:cTn id="139" presetID="42" presetClass="entr" presetSubtype="0" fill="hold" grpId="0" nodeType="withEffect">
                                  <p:stCondLst>
                                    <p:cond delay="890"/>
                                  </p:stCondLst>
                                  <p:childTnLst>
                                    <p:set>
                                      <p:cBhvr>
                                        <p:cTn id="140" dur="1" fill="hold">
                                          <p:stCondLst>
                                            <p:cond delay="0"/>
                                          </p:stCondLst>
                                        </p:cTn>
                                        <p:tgtEl>
                                          <p:spTgt spid="22"/>
                                        </p:tgtEl>
                                        <p:attrNameLst>
                                          <p:attrName>style.visibility</p:attrName>
                                        </p:attrNameLst>
                                      </p:cBhvr>
                                      <p:to>
                                        <p:strVal val="visible"/>
                                      </p:to>
                                    </p:set>
                                    <p:anim calcmode="lin" valueType="num">
                                      <p:cBhvr additive="base">
                                        <p:cTn id="141" dur="550" decel="100000" fill="hold"/>
                                        <p:tgtEl>
                                          <p:spTgt spid="22"/>
                                        </p:tgtEl>
                                        <p:attrNameLst>
                                          <p:attrName>ppt_y</p:attrName>
                                        </p:attrNameLst>
                                      </p:cBhvr>
                                      <p:tavLst>
                                        <p:tav tm="0">
                                          <p:val>
                                            <p:strVal val="#ppt_y+0.05"/>
                                          </p:val>
                                        </p:tav>
                                        <p:tav tm="100000">
                                          <p:val>
                                            <p:strVal val="#ppt_y"/>
                                          </p:val>
                                        </p:tav>
                                      </p:tavLst>
                                    </p:anim>
                                    <p:animEffect transition="in" filter="fade">
                                      <p:cBhvr>
                                        <p:cTn id="142" dur="550"/>
                                        <p:tgtEl>
                                          <p:spTgt spid="22"/>
                                        </p:tgtEl>
                                      </p:cBhvr>
                                    </p:animEffect>
                                  </p:childTnLst>
                                </p:cTn>
                              </p:par>
                              <p:par>
                                <p:cTn id="143" presetID="42" presetClass="entr" presetSubtype="0" fill="hold" grpId="0" nodeType="withEffect">
                                  <p:stCondLst>
                                    <p:cond delay="1050"/>
                                  </p:stCondLst>
                                  <p:childTnLst>
                                    <p:set>
                                      <p:cBhvr>
                                        <p:cTn id="144" dur="1" fill="hold">
                                          <p:stCondLst>
                                            <p:cond delay="0"/>
                                          </p:stCondLst>
                                        </p:cTn>
                                        <p:tgtEl>
                                          <p:spTgt spid="23"/>
                                        </p:tgtEl>
                                        <p:attrNameLst>
                                          <p:attrName>style.visibility</p:attrName>
                                        </p:attrNameLst>
                                      </p:cBhvr>
                                      <p:to>
                                        <p:strVal val="visible"/>
                                      </p:to>
                                    </p:set>
                                    <p:anim calcmode="lin" valueType="num">
                                      <p:cBhvr additive="base">
                                        <p:cTn id="145" dur="550" decel="100000" fill="hold"/>
                                        <p:tgtEl>
                                          <p:spTgt spid="23"/>
                                        </p:tgtEl>
                                        <p:attrNameLst>
                                          <p:attrName>ppt_y</p:attrName>
                                        </p:attrNameLst>
                                      </p:cBhvr>
                                      <p:tavLst>
                                        <p:tav tm="0">
                                          <p:val>
                                            <p:strVal val="#ppt_y+0.05"/>
                                          </p:val>
                                        </p:tav>
                                        <p:tav tm="100000">
                                          <p:val>
                                            <p:strVal val="#ppt_y"/>
                                          </p:val>
                                        </p:tav>
                                      </p:tavLst>
                                    </p:anim>
                                    <p:animEffect transition="in" filter="fade">
                                      <p:cBhvr>
                                        <p:cTn id="146" dur="550"/>
                                        <p:tgtEl>
                                          <p:spTgt spid="23"/>
                                        </p:tgtEl>
                                      </p:cBhvr>
                                    </p:animEffect>
                                  </p:childTnLst>
                                </p:cTn>
                              </p:par>
                              <p:par>
                                <p:cTn id="147" presetID="42" presetClass="entr" presetSubtype="0" fill="hold" grpId="0" nodeType="withEffect">
                                  <p:stCondLst>
                                    <p:cond delay="1050"/>
                                  </p:stCondLst>
                                  <p:childTnLst>
                                    <p:set>
                                      <p:cBhvr>
                                        <p:cTn id="148" dur="1" fill="hold">
                                          <p:stCondLst>
                                            <p:cond delay="0"/>
                                          </p:stCondLst>
                                        </p:cTn>
                                        <p:tgtEl>
                                          <p:spTgt spid="24"/>
                                        </p:tgtEl>
                                        <p:attrNameLst>
                                          <p:attrName>style.visibility</p:attrName>
                                        </p:attrNameLst>
                                      </p:cBhvr>
                                      <p:to>
                                        <p:strVal val="visible"/>
                                      </p:to>
                                    </p:set>
                                    <p:anim calcmode="lin" valueType="num">
                                      <p:cBhvr additive="base">
                                        <p:cTn id="149" dur="550" decel="100000" fill="hold"/>
                                        <p:tgtEl>
                                          <p:spTgt spid="24"/>
                                        </p:tgtEl>
                                        <p:attrNameLst>
                                          <p:attrName>ppt_y</p:attrName>
                                        </p:attrNameLst>
                                      </p:cBhvr>
                                      <p:tavLst>
                                        <p:tav tm="0">
                                          <p:val>
                                            <p:strVal val="#ppt_y+0.05"/>
                                          </p:val>
                                        </p:tav>
                                        <p:tav tm="100000">
                                          <p:val>
                                            <p:strVal val="#ppt_y"/>
                                          </p:val>
                                        </p:tav>
                                      </p:tavLst>
                                    </p:anim>
                                    <p:animEffect transition="in" filter="fade">
                                      <p:cBhvr>
                                        <p:cTn id="150" dur="550"/>
                                        <p:tgtEl>
                                          <p:spTgt spid="24"/>
                                        </p:tgtEl>
                                      </p:cBhvr>
                                    </p:animEffect>
                                  </p:childTnLst>
                                </p:cTn>
                              </p:par>
                              <p:par>
                                <p:cTn id="151" presetID="42" presetClass="entr" presetSubtype="0" fill="hold" grpId="0" nodeType="withEffect">
                                  <p:stCondLst>
                                    <p:cond delay="1050"/>
                                  </p:stCondLst>
                                  <p:childTnLst>
                                    <p:set>
                                      <p:cBhvr>
                                        <p:cTn id="152" dur="1" fill="hold">
                                          <p:stCondLst>
                                            <p:cond delay="0"/>
                                          </p:stCondLst>
                                        </p:cTn>
                                        <p:tgtEl>
                                          <p:spTgt spid="25"/>
                                        </p:tgtEl>
                                        <p:attrNameLst>
                                          <p:attrName>style.visibility</p:attrName>
                                        </p:attrNameLst>
                                      </p:cBhvr>
                                      <p:to>
                                        <p:strVal val="visible"/>
                                      </p:to>
                                    </p:set>
                                    <p:anim calcmode="lin" valueType="num">
                                      <p:cBhvr additive="base">
                                        <p:cTn id="153" dur="550" decel="100000" fill="hold"/>
                                        <p:tgtEl>
                                          <p:spTgt spid="25"/>
                                        </p:tgtEl>
                                        <p:attrNameLst>
                                          <p:attrName>ppt_y</p:attrName>
                                        </p:attrNameLst>
                                      </p:cBhvr>
                                      <p:tavLst>
                                        <p:tav tm="0">
                                          <p:val>
                                            <p:strVal val="#ppt_y+0.05"/>
                                          </p:val>
                                        </p:tav>
                                        <p:tav tm="100000">
                                          <p:val>
                                            <p:strVal val="#ppt_y"/>
                                          </p:val>
                                        </p:tav>
                                      </p:tavLst>
                                    </p:anim>
                                    <p:animEffect transition="in" filter="fade">
                                      <p:cBhvr>
                                        <p:cTn id="154" dur="550"/>
                                        <p:tgtEl>
                                          <p:spTgt spid="25"/>
                                        </p:tgtEl>
                                      </p:cBhvr>
                                    </p:animEffect>
                                  </p:childTnLst>
                                </p:cTn>
                              </p:par>
                              <p:par>
                                <p:cTn id="155" presetID="42" presetClass="entr" presetSubtype="0" fill="hold" grpId="0" nodeType="withEffect">
                                  <p:stCondLst>
                                    <p:cond delay="1050"/>
                                  </p:stCondLst>
                                  <p:childTnLst>
                                    <p:set>
                                      <p:cBhvr>
                                        <p:cTn id="156" dur="1" fill="hold">
                                          <p:stCondLst>
                                            <p:cond delay="0"/>
                                          </p:stCondLst>
                                        </p:cTn>
                                        <p:tgtEl>
                                          <p:spTgt spid="26"/>
                                        </p:tgtEl>
                                        <p:attrNameLst>
                                          <p:attrName>style.visibility</p:attrName>
                                        </p:attrNameLst>
                                      </p:cBhvr>
                                      <p:to>
                                        <p:strVal val="visible"/>
                                      </p:to>
                                    </p:set>
                                    <p:anim calcmode="lin" valueType="num">
                                      <p:cBhvr additive="base">
                                        <p:cTn id="157" dur="550" decel="100000" fill="hold"/>
                                        <p:tgtEl>
                                          <p:spTgt spid="26"/>
                                        </p:tgtEl>
                                        <p:attrNameLst>
                                          <p:attrName>ppt_y</p:attrName>
                                        </p:attrNameLst>
                                      </p:cBhvr>
                                      <p:tavLst>
                                        <p:tav tm="0">
                                          <p:val>
                                            <p:strVal val="#ppt_y+0.05"/>
                                          </p:val>
                                        </p:tav>
                                        <p:tav tm="100000">
                                          <p:val>
                                            <p:strVal val="#ppt_y"/>
                                          </p:val>
                                        </p:tav>
                                      </p:tavLst>
                                    </p:anim>
                                    <p:animEffect transition="in" filter="fade">
                                      <p:cBhvr>
                                        <p:cTn id="158" dur="550"/>
                                        <p:tgtEl>
                                          <p:spTgt spid="26"/>
                                        </p:tgtEl>
                                      </p:cBhvr>
                                    </p:animEffect>
                                  </p:childTnLst>
                                </p:cTn>
                              </p:par>
                              <p:par>
                                <p:cTn id="159" presetID="42" presetClass="entr" presetSubtype="0" fill="hold" grpId="0" nodeType="withEffect">
                                  <p:stCondLst>
                                    <p:cond delay="1050"/>
                                  </p:stCondLst>
                                  <p:childTnLst>
                                    <p:set>
                                      <p:cBhvr>
                                        <p:cTn id="160" dur="1" fill="hold">
                                          <p:stCondLst>
                                            <p:cond delay="0"/>
                                          </p:stCondLst>
                                        </p:cTn>
                                        <p:tgtEl>
                                          <p:spTgt spid="27"/>
                                        </p:tgtEl>
                                        <p:attrNameLst>
                                          <p:attrName>style.visibility</p:attrName>
                                        </p:attrNameLst>
                                      </p:cBhvr>
                                      <p:to>
                                        <p:strVal val="visible"/>
                                      </p:to>
                                    </p:set>
                                    <p:anim calcmode="lin" valueType="num">
                                      <p:cBhvr additive="base">
                                        <p:cTn id="161" dur="550" decel="100000" fill="hold"/>
                                        <p:tgtEl>
                                          <p:spTgt spid="27"/>
                                        </p:tgtEl>
                                        <p:attrNameLst>
                                          <p:attrName>ppt_y</p:attrName>
                                        </p:attrNameLst>
                                      </p:cBhvr>
                                      <p:tavLst>
                                        <p:tav tm="0">
                                          <p:val>
                                            <p:strVal val="#ppt_y+0.05"/>
                                          </p:val>
                                        </p:tav>
                                        <p:tav tm="100000">
                                          <p:val>
                                            <p:strVal val="#ppt_y"/>
                                          </p:val>
                                        </p:tav>
                                      </p:tavLst>
                                    </p:anim>
                                    <p:animEffect transition="in" filter="fade">
                                      <p:cBhvr>
                                        <p:cTn id="162" dur="550"/>
                                        <p:tgtEl>
                                          <p:spTgt spid="27"/>
                                        </p:tgtEl>
                                      </p:cBhvr>
                                    </p:animEffect>
                                  </p:childTnLst>
                                </p:cTn>
                              </p:par>
                              <p:par>
                                <p:cTn id="163" presetID="42" presetClass="entr" presetSubtype="0" fill="hold" grpId="0" nodeType="withEffect">
                                  <p:stCondLst>
                                    <p:cond delay="1050"/>
                                  </p:stCondLst>
                                  <p:childTnLst>
                                    <p:set>
                                      <p:cBhvr>
                                        <p:cTn id="164" dur="1" fill="hold">
                                          <p:stCondLst>
                                            <p:cond delay="0"/>
                                          </p:stCondLst>
                                        </p:cTn>
                                        <p:tgtEl>
                                          <p:spTgt spid="28"/>
                                        </p:tgtEl>
                                        <p:attrNameLst>
                                          <p:attrName>style.visibility</p:attrName>
                                        </p:attrNameLst>
                                      </p:cBhvr>
                                      <p:to>
                                        <p:strVal val="visible"/>
                                      </p:to>
                                    </p:set>
                                    <p:anim calcmode="lin" valueType="num">
                                      <p:cBhvr additive="base">
                                        <p:cTn id="165" dur="550" decel="100000" fill="hold"/>
                                        <p:tgtEl>
                                          <p:spTgt spid="28"/>
                                        </p:tgtEl>
                                        <p:attrNameLst>
                                          <p:attrName>ppt_y</p:attrName>
                                        </p:attrNameLst>
                                      </p:cBhvr>
                                      <p:tavLst>
                                        <p:tav tm="0">
                                          <p:val>
                                            <p:strVal val="#ppt_y+0.05"/>
                                          </p:val>
                                        </p:tav>
                                        <p:tav tm="100000">
                                          <p:val>
                                            <p:strVal val="#ppt_y"/>
                                          </p:val>
                                        </p:tav>
                                      </p:tavLst>
                                    </p:anim>
                                    <p:animEffect transition="in" filter="fade">
                                      <p:cBhvr>
                                        <p:cTn id="166" dur="550"/>
                                        <p:tgtEl>
                                          <p:spTgt spid="28"/>
                                        </p:tgtEl>
                                      </p:cBhvr>
                                    </p:animEffect>
                                  </p:childTnLst>
                                </p:cTn>
                              </p:par>
                              <p:par>
                                <p:cTn id="167" presetID="42" presetClass="entr" presetSubtype="0" fill="hold" grpId="0" nodeType="withEffect">
                                  <p:stCondLst>
                                    <p:cond delay="1210"/>
                                  </p:stCondLst>
                                  <p:childTnLst>
                                    <p:set>
                                      <p:cBhvr>
                                        <p:cTn id="168" dur="1" fill="hold">
                                          <p:stCondLst>
                                            <p:cond delay="0"/>
                                          </p:stCondLst>
                                        </p:cTn>
                                        <p:tgtEl>
                                          <p:spTgt spid="29"/>
                                        </p:tgtEl>
                                        <p:attrNameLst>
                                          <p:attrName>style.visibility</p:attrName>
                                        </p:attrNameLst>
                                      </p:cBhvr>
                                      <p:to>
                                        <p:strVal val="visible"/>
                                      </p:to>
                                    </p:set>
                                    <p:anim calcmode="lin" valueType="num">
                                      <p:cBhvr additive="base">
                                        <p:cTn id="169" dur="550" decel="100000" fill="hold"/>
                                        <p:tgtEl>
                                          <p:spTgt spid="29"/>
                                        </p:tgtEl>
                                        <p:attrNameLst>
                                          <p:attrName>ppt_y</p:attrName>
                                        </p:attrNameLst>
                                      </p:cBhvr>
                                      <p:tavLst>
                                        <p:tav tm="0">
                                          <p:val>
                                            <p:strVal val="#ppt_y+0.05"/>
                                          </p:val>
                                        </p:tav>
                                        <p:tav tm="100000">
                                          <p:val>
                                            <p:strVal val="#ppt_y"/>
                                          </p:val>
                                        </p:tav>
                                      </p:tavLst>
                                    </p:anim>
                                    <p:animEffect transition="in" filter="fade">
                                      <p:cBhvr>
                                        <p:cTn id="170" dur="5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5" grpId="0" animBg="1"/>
      <p:bldP spid="6" grpId="0" animBg="1"/>
      <p:bldP spid="7"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1" grpId="0" animBg="1"/>
      <p:bldP spid="22" grpId="0" animBg="1"/>
      <p:bldP spid="23" grpId="0" animBg="1"/>
      <p:bldP spid="24" grpId="0" animBg="1"/>
      <p:bldP spid="25" grpId="0" animBg="1"/>
      <p:bldP spid="27" grpId="0" animBg="1"/>
      <p:bldP spid="28" grpId="0" animBg="1"/>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t"/>
          <a:lstStyle/>
          <a:p>
            <a:pPr algn="l" indent="0" marL="0">
              <a:buNone/>
            </a:pPr>
            <a:r>
              <a:rPr lang="en-US" sz="2600" b="1" dirty="0">
                <a:solidFill>
                  <a:schemeClr val="accent1"/>
                </a:solidFill>
              </a:rPr>
              <a:t>Три недели до решения по пилоту</a:t>
            </a:r>
            <a:endParaRPr lang="en-US" sz="2600" dirty="0"/>
          </a:p>
        </p:txBody>
      </p:sp>
      <p:sp>
        <p:nvSpPr>
          <p:cNvPr id="3" name="Text 0"/>
          <p:cNvSpPr/>
          <p:nvPr>
            <p:ph idx="101" type="body" hasCustomPrompt="1"/>
          </p:nvPr>
        </p:nvSpPr>
        <p:spPr>
          <a:xfrm>
            <a:off x="548640" y="1024128"/>
            <a:ext cx="11064240" cy="411480"/>
          </a:xfrm>
          <a:prstGeom prst="rect">
            <a:avLst/>
          </a:prstGeom>
          <a:noFill/>
          <a:ln/>
        </p:spPr>
        <p:txBody>
          <a:bodyPr wrap="square" lIns="0" tIns="0" rIns="0" bIns="0" rtlCol="0" anchor="t"/>
          <a:lstStyle/>
          <a:p>
            <a:pPr indent="0" marL="0">
              <a:buNone/>
            </a:pPr>
            <a:r>
              <a:rPr lang="en-US" sz="1500" dirty="0">
                <a:solidFill>
                  <a:schemeClr val="accent5"/>
                </a:solidFill>
              </a:rPr>
              <a:t>Прошу три встречи по 60 минут, по одной в неделю. Пять функций за одним столом</a:t>
            </a:r>
            <a:endParaRPr lang="en-US" sz="1500" dirty="0"/>
          </a:p>
        </p:txBody>
      </p:sp>
      <p:sp>
        <p:nvSpPr>
          <p:cNvPr id="4" name="Shape 2"/>
          <p:cNvSpPr/>
          <p:nvPr/>
        </p:nvSpPr>
        <p:spPr>
          <a:xfrm>
            <a:off x="1440180" y="1920240"/>
            <a:ext cx="9281160" cy="0"/>
          </a:xfrm>
          <a:prstGeom prst="line">
            <a:avLst/>
          </a:prstGeom>
          <a:noFill/>
          <a:ln w="19050">
            <a:solidFill>
              <a:srgbClr val="C98BA0"/>
            </a:solidFill>
            <a:prstDash val="solid"/>
          </a:ln>
        </p:spPr>
        <p:txBody>
          <a:bodyPr/>
          <a:p/>
        </p:txBody>
      </p:sp>
      <p:pic>
        <p:nvPicPr>
          <p:cNvPr id="5" name="Значок clipboard" descr="img/ic_clipboard.png">    </p:cNvPr>
          <p:cNvPicPr>
            <a:picLocks noChangeAspect="1"/>
          </p:cNvPicPr>
          <p:nvPr/>
        </p:nvPicPr>
        <p:blipFill>
          <a:blip r:embed="rId1"/>
          <a:stretch>
            <a:fillRect/>
          </a:stretch>
        </p:blipFill>
        <p:spPr>
          <a:xfrm>
            <a:off x="1120140" y="1600200"/>
            <a:ext cx="640080" cy="640080"/>
          </a:xfrm>
          <a:prstGeom prst="rect">
            <a:avLst/>
          </a:prstGeom>
        </p:spPr>
      </p:pic>
      <p:sp>
        <p:nvSpPr>
          <p:cNvPr id="6" name="Text 3"/>
          <p:cNvSpPr txBox="1"/>
          <p:nvPr/>
        </p:nvSpPr>
        <p:spPr>
          <a:xfrm>
            <a:off x="548640" y="2377440"/>
            <a:ext cx="1783080" cy="274320"/>
          </a:xfrm>
          <a:prstGeom prst="rect">
            <a:avLst/>
          </a:prstGeom>
          <a:noFill/>
          <a:ln/>
        </p:spPr>
        <p:txBody>
          <a:bodyPr wrap="square" lIns="0" tIns="0" rIns="0" bIns="0" rtlCol="0" anchor="t"/>
          <a:lstStyle/>
          <a:p>
            <a:pPr algn="ctr" indent="0" marL="0">
              <a:buNone/>
            </a:pPr>
            <a:r>
              <a:rPr lang="en-US" sz="1100" b="1" dirty="0">
                <a:solidFill>
                  <a:schemeClr val="accent5"/>
                </a:solidFill>
              </a:rPr>
              <a:t>До старта</a:t>
            </a:r>
            <a:endParaRPr lang="en-US" sz="1100" dirty="0"/>
          </a:p>
        </p:txBody>
      </p:sp>
      <p:sp>
        <p:nvSpPr>
          <p:cNvPr id="7" name="Text 4"/>
          <p:cNvSpPr txBox="1"/>
          <p:nvPr/>
        </p:nvSpPr>
        <p:spPr>
          <a:xfrm>
            <a:off x="548640" y="2651760"/>
            <a:ext cx="1783080" cy="365760"/>
          </a:xfrm>
          <a:prstGeom prst="rect">
            <a:avLst/>
          </a:prstGeom>
          <a:noFill/>
          <a:ln/>
        </p:spPr>
        <p:txBody>
          <a:bodyPr wrap="square" lIns="0" tIns="0" rIns="0" bIns="0" rtlCol="0" anchor="t"/>
          <a:lstStyle/>
          <a:p>
            <a:pPr algn="ctr" indent="0" marL="0">
              <a:buNone/>
            </a:pPr>
            <a:r>
              <a:rPr lang="en-US" sz="1700" b="1" dirty="0">
                <a:solidFill>
                  <a:schemeClr val="accent1"/>
                </a:solidFill>
                <a:latin typeface="Cambria" pitchFamily="34" charset="0"/>
                <a:ea typeface="Cambria" pitchFamily="34" charset="-122"/>
                <a:cs typeface="Cambria" pitchFamily="34" charset="-120"/>
              </a:rPr>
              <a:t>Подготовка</a:t>
            </a:r>
            <a:endParaRPr lang="en-US" sz="1700" dirty="0"/>
          </a:p>
        </p:txBody>
      </p:sp>
      <p:sp>
        <p:nvSpPr>
          <p:cNvPr id="8" name="Карточка"/>
          <p:cNvSpPr/>
          <p:nvPr/>
        </p:nvSpPr>
        <p:spPr>
          <a:xfrm>
            <a:off x="548640" y="3108960"/>
            <a:ext cx="1783080" cy="1371600"/>
          </a:xfrm>
          <a:prstGeom prst="roundRect">
            <a:avLst>
              <a:gd name="adj" fmla="val 8000"/>
            </a:avLst>
          </a:prstGeom>
          <a:solidFill>
            <a:schemeClr val="accent6"/>
          </a:solidFill>
          <a:ln w="6350">
            <a:solidFill>
              <a:schemeClr val="accent6"/>
            </a:solidFill>
            <a:prstDash val="solid"/>
          </a:ln>
        </p:spPr>
      </p:sp>
      <p:sp>
        <p:nvSpPr>
          <p:cNvPr id="9" name="Text 6"/>
          <p:cNvSpPr txBox="1"/>
          <p:nvPr/>
        </p:nvSpPr>
        <p:spPr>
          <a:xfrm>
            <a:off x="658368" y="3200400"/>
            <a:ext cx="1563624" cy="1188720"/>
          </a:xfrm>
          <a:prstGeom prst="rect">
            <a:avLst/>
          </a:prstGeom>
          <a:noFill/>
          <a:ln/>
        </p:spPr>
        <p:txBody>
          <a:bodyPr wrap="square" lIns="0" tIns="0" rIns="0" bIns="0" rtlCol="0" anchor="ctr"/>
          <a:lstStyle/>
          <a:p>
            <a:pPr algn="ctr" indent="0" marL="0">
              <a:buNone/>
            </a:pPr>
            <a:r>
              <a:rPr lang="en-US" sz="1150" dirty="0">
                <a:solidFill>
                  <a:schemeClr val="tx1"/>
                </a:solidFill>
              </a:rPr>
              <a:t>Каждая функция готовит два реальных случая. Доступ к данным группы</a:t>
            </a:r>
            <a:endParaRPr lang="en-US" sz="1150" dirty="0"/>
          </a:p>
        </p:txBody>
      </p:sp>
      <p:pic>
        <p:nvPicPr>
          <p:cNvPr id="10" name="Значок eye" descr="img/ic_eye_rose.png">    </p:cNvPr>
          <p:cNvPicPr>
            <a:picLocks noChangeAspect="1"/>
          </p:cNvPicPr>
          <p:nvPr/>
        </p:nvPicPr>
        <p:blipFill>
          <a:blip r:embed="rId2"/>
          <a:stretch>
            <a:fillRect/>
          </a:stretch>
        </p:blipFill>
        <p:spPr>
          <a:xfrm>
            <a:off x="2976372" y="1600200"/>
            <a:ext cx="640080" cy="640080"/>
          </a:xfrm>
          <a:prstGeom prst="rect">
            <a:avLst/>
          </a:prstGeom>
        </p:spPr>
      </p:pic>
      <p:sp>
        <p:nvSpPr>
          <p:cNvPr id="11" name="Text 7"/>
          <p:cNvSpPr txBox="1"/>
          <p:nvPr/>
        </p:nvSpPr>
        <p:spPr>
          <a:xfrm>
            <a:off x="2404872" y="2377440"/>
            <a:ext cx="1783080" cy="274320"/>
          </a:xfrm>
          <a:prstGeom prst="rect">
            <a:avLst/>
          </a:prstGeom>
          <a:noFill/>
          <a:ln/>
        </p:spPr>
        <p:txBody>
          <a:bodyPr wrap="square" lIns="0" tIns="0" rIns="0" bIns="0" rtlCol="0" anchor="t"/>
          <a:lstStyle/>
          <a:p>
            <a:pPr algn="ctr" indent="0" marL="0">
              <a:buNone/>
            </a:pPr>
            <a:r>
              <a:rPr lang="en-US" sz="1100" b="1" dirty="0">
                <a:solidFill>
                  <a:schemeClr val="accent2"/>
                </a:solidFill>
              </a:rPr>
              <a:t>Неделя 1 · 60 мин</a:t>
            </a:r>
            <a:endParaRPr lang="en-US" sz="1100" dirty="0"/>
          </a:p>
        </p:txBody>
      </p:sp>
      <p:sp>
        <p:nvSpPr>
          <p:cNvPr id="12" name="Text 8"/>
          <p:cNvSpPr txBox="1"/>
          <p:nvPr/>
        </p:nvSpPr>
        <p:spPr>
          <a:xfrm>
            <a:off x="2404872" y="2651760"/>
            <a:ext cx="1783080" cy="365760"/>
          </a:xfrm>
          <a:prstGeom prst="rect">
            <a:avLst/>
          </a:prstGeom>
          <a:noFill/>
          <a:ln/>
        </p:spPr>
        <p:txBody>
          <a:bodyPr wrap="square" lIns="0" tIns="0" rIns="0" bIns="0" rtlCol="0" anchor="t"/>
          <a:lstStyle/>
          <a:p>
            <a:pPr algn="ctr" indent="0" marL="0">
              <a:buNone/>
            </a:pPr>
            <a:r>
              <a:rPr lang="en-US" sz="1700" b="1" dirty="0">
                <a:solidFill>
                  <a:schemeClr val="accent1"/>
                </a:solidFill>
                <a:latin typeface="Cambria" pitchFamily="34" charset="0"/>
                <a:ea typeface="Cambria" pitchFamily="34" charset="-122"/>
                <a:cs typeface="Cambria" pitchFamily="34" charset="-120"/>
              </a:rPr>
              <a:t>Видение</a:t>
            </a:r>
            <a:endParaRPr lang="en-US" sz="1700" dirty="0"/>
          </a:p>
        </p:txBody>
      </p:sp>
      <p:sp>
        <p:nvSpPr>
          <p:cNvPr id="13" name="Карточка"/>
          <p:cNvSpPr/>
          <p:nvPr/>
        </p:nvSpPr>
        <p:spPr>
          <a:xfrm>
            <a:off x="2404872" y="3108960"/>
            <a:ext cx="1783080" cy="1371600"/>
          </a:xfrm>
          <a:prstGeom prst="roundRect">
            <a:avLst>
              <a:gd name="adj" fmla="val 8000"/>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sp>
        <p:nvSpPr>
          <p:cNvPr id="14" name="Text 10"/>
          <p:cNvSpPr txBox="1"/>
          <p:nvPr/>
        </p:nvSpPr>
        <p:spPr>
          <a:xfrm>
            <a:off x="2514600" y="3200400"/>
            <a:ext cx="1563624" cy="1188720"/>
          </a:xfrm>
          <a:prstGeom prst="rect">
            <a:avLst/>
          </a:prstGeom>
          <a:noFill/>
          <a:ln/>
        </p:spPr>
        <p:txBody>
          <a:bodyPr wrap="square" lIns="0" tIns="0" rIns="0" bIns="0" rtlCol="0" anchor="ctr"/>
          <a:lstStyle/>
          <a:p>
            <a:pPr algn="ctr" indent="0" marL="0">
              <a:buNone/>
            </a:pPr>
            <a:r>
              <a:rPr lang="en-US" sz="1150" dirty="0">
                <a:solidFill>
                  <a:schemeClr val="tx1"/>
                </a:solidFill>
              </a:rPr>
              <a:t>Выбираем от 3 до 5 признаков работающего планирования</a:t>
            </a:r>
            <a:endParaRPr lang="en-US" sz="1150" dirty="0"/>
          </a:p>
        </p:txBody>
      </p:sp>
      <p:pic>
        <p:nvPicPr>
          <p:cNvPr id="15" name="Значок search" descr="img/ic_search_rose.png">    </p:cNvPr>
          <p:cNvPicPr>
            <a:picLocks noChangeAspect="1"/>
          </p:cNvPicPr>
          <p:nvPr/>
        </p:nvPicPr>
        <p:blipFill>
          <a:blip r:embed="rId3"/>
          <a:stretch>
            <a:fillRect/>
          </a:stretch>
        </p:blipFill>
        <p:spPr>
          <a:xfrm>
            <a:off x="4832604" y="1600200"/>
            <a:ext cx="640080" cy="640080"/>
          </a:xfrm>
          <a:prstGeom prst="rect">
            <a:avLst/>
          </a:prstGeom>
        </p:spPr>
      </p:pic>
      <p:sp>
        <p:nvSpPr>
          <p:cNvPr id="16" name="Text 11"/>
          <p:cNvSpPr txBox="1"/>
          <p:nvPr/>
        </p:nvSpPr>
        <p:spPr>
          <a:xfrm>
            <a:off x="4261104" y="2377440"/>
            <a:ext cx="1783080" cy="274320"/>
          </a:xfrm>
          <a:prstGeom prst="rect">
            <a:avLst/>
          </a:prstGeom>
          <a:noFill/>
          <a:ln/>
        </p:spPr>
        <p:txBody>
          <a:bodyPr wrap="square" lIns="0" tIns="0" rIns="0" bIns="0" rtlCol="0" anchor="t"/>
          <a:lstStyle/>
          <a:p>
            <a:pPr algn="ctr" indent="0" marL="0">
              <a:buNone/>
            </a:pPr>
            <a:r>
              <a:rPr lang="en-US" sz="1100" b="1" dirty="0">
                <a:solidFill>
                  <a:schemeClr val="accent2"/>
                </a:solidFill>
              </a:rPr>
              <a:t>Неделя 2 · 60 мин</a:t>
            </a:r>
            <a:endParaRPr lang="en-US" sz="1100" dirty="0"/>
          </a:p>
        </p:txBody>
      </p:sp>
      <p:sp>
        <p:nvSpPr>
          <p:cNvPr id="17" name="Text 12"/>
          <p:cNvSpPr txBox="1"/>
          <p:nvPr/>
        </p:nvSpPr>
        <p:spPr>
          <a:xfrm>
            <a:off x="4261104" y="2651760"/>
            <a:ext cx="1783080" cy="365760"/>
          </a:xfrm>
          <a:prstGeom prst="rect">
            <a:avLst/>
          </a:prstGeom>
          <a:noFill/>
          <a:ln/>
        </p:spPr>
        <p:txBody>
          <a:bodyPr wrap="square" lIns="0" tIns="0" rIns="0" bIns="0" rtlCol="0" anchor="t"/>
          <a:lstStyle/>
          <a:p>
            <a:pPr algn="ctr" indent="0" marL="0">
              <a:buNone/>
            </a:pPr>
            <a:r>
              <a:rPr lang="en-US" sz="1700" b="1" dirty="0">
                <a:solidFill>
                  <a:schemeClr val="accent1"/>
                </a:solidFill>
                <a:latin typeface="Cambria" pitchFamily="34" charset="0"/>
                <a:ea typeface="Cambria" pitchFamily="34" charset="-122"/>
                <a:cs typeface="Cambria" pitchFamily="34" charset="-120"/>
              </a:rPr>
              <a:t>Проблемы</a:t>
            </a:r>
            <a:endParaRPr lang="en-US" sz="1700" dirty="0"/>
          </a:p>
        </p:txBody>
      </p:sp>
      <p:sp>
        <p:nvSpPr>
          <p:cNvPr id="18" name="Карточка"/>
          <p:cNvSpPr/>
          <p:nvPr/>
        </p:nvSpPr>
        <p:spPr>
          <a:xfrm>
            <a:off x="4261104" y="3108960"/>
            <a:ext cx="1783080" cy="1371600"/>
          </a:xfrm>
          <a:prstGeom prst="roundRect">
            <a:avLst>
              <a:gd name="adj" fmla="val 8000"/>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sp>
        <p:nvSpPr>
          <p:cNvPr id="19" name="Text 14"/>
          <p:cNvSpPr txBox="1"/>
          <p:nvPr/>
        </p:nvSpPr>
        <p:spPr>
          <a:xfrm>
            <a:off x="4370832" y="3200400"/>
            <a:ext cx="1563624" cy="1188720"/>
          </a:xfrm>
          <a:prstGeom prst="rect">
            <a:avLst/>
          </a:prstGeom>
          <a:noFill/>
          <a:ln/>
        </p:spPr>
        <p:txBody>
          <a:bodyPr wrap="square" lIns="0" tIns="0" rIns="0" bIns="0" rtlCol="0" anchor="ctr"/>
          <a:lstStyle/>
          <a:p>
            <a:pPr algn="ctr" indent="0" marL="0">
              <a:buNone/>
            </a:pPr>
            <a:r>
              <a:rPr lang="en-US" sz="1150" dirty="0">
                <a:solidFill>
                  <a:schemeClr val="tx1"/>
                </a:solidFill>
              </a:rPr>
              <a:t>Проблемы с фактами и причинами. Границы пилота</a:t>
            </a:r>
            <a:endParaRPr lang="en-US" sz="1150" dirty="0"/>
          </a:p>
        </p:txBody>
      </p:sp>
      <p:pic>
        <p:nvPicPr>
          <p:cNvPr id="20" name="Значок tools" descr="img/ic_tools_rose.png">    </p:cNvPr>
          <p:cNvPicPr>
            <a:picLocks noChangeAspect="1"/>
          </p:cNvPicPr>
          <p:nvPr/>
        </p:nvPicPr>
        <p:blipFill>
          <a:blip r:embed="rId4"/>
          <a:stretch>
            <a:fillRect/>
          </a:stretch>
        </p:blipFill>
        <p:spPr>
          <a:xfrm>
            <a:off x="6688836" y="1600200"/>
            <a:ext cx="640080" cy="640080"/>
          </a:xfrm>
          <a:prstGeom prst="rect">
            <a:avLst/>
          </a:prstGeom>
        </p:spPr>
      </p:pic>
      <p:sp>
        <p:nvSpPr>
          <p:cNvPr id="21" name="Text 15"/>
          <p:cNvSpPr txBox="1"/>
          <p:nvPr/>
        </p:nvSpPr>
        <p:spPr>
          <a:xfrm>
            <a:off x="6117336" y="2377440"/>
            <a:ext cx="1783080" cy="274320"/>
          </a:xfrm>
          <a:prstGeom prst="rect">
            <a:avLst/>
          </a:prstGeom>
          <a:noFill/>
          <a:ln/>
        </p:spPr>
        <p:txBody>
          <a:bodyPr wrap="square" lIns="0" tIns="0" rIns="0" bIns="0" rtlCol="0" anchor="t"/>
          <a:lstStyle/>
          <a:p>
            <a:pPr algn="ctr" indent="0" marL="0">
              <a:buNone/>
            </a:pPr>
            <a:r>
              <a:rPr lang="en-US" sz="1100" b="1" dirty="0">
                <a:solidFill>
                  <a:schemeClr val="accent2"/>
                </a:solidFill>
              </a:rPr>
              <a:t>Неделя 3 · 60 мин</a:t>
            </a:r>
            <a:endParaRPr lang="en-US" sz="1100" dirty="0"/>
          </a:p>
        </p:txBody>
      </p:sp>
      <p:sp>
        <p:nvSpPr>
          <p:cNvPr id="22" name="Text 16"/>
          <p:cNvSpPr txBox="1"/>
          <p:nvPr/>
        </p:nvSpPr>
        <p:spPr>
          <a:xfrm>
            <a:off x="6117336" y="2651760"/>
            <a:ext cx="1783080" cy="365760"/>
          </a:xfrm>
          <a:prstGeom prst="rect">
            <a:avLst/>
          </a:prstGeom>
          <a:noFill/>
          <a:ln/>
        </p:spPr>
        <p:txBody>
          <a:bodyPr wrap="square" lIns="0" tIns="0" rIns="0" bIns="0" rtlCol="0" anchor="t"/>
          <a:lstStyle/>
          <a:p>
            <a:pPr algn="ctr" indent="0" marL="0">
              <a:buNone/>
            </a:pPr>
            <a:r>
              <a:rPr lang="en-US" sz="1700" b="1" dirty="0">
                <a:solidFill>
                  <a:schemeClr val="accent1"/>
                </a:solidFill>
                <a:latin typeface="Cambria" pitchFamily="34" charset="0"/>
                <a:ea typeface="Cambria" pitchFamily="34" charset="-122"/>
                <a:cs typeface="Cambria" pitchFamily="34" charset="-120"/>
              </a:rPr>
              <a:t>Решения</a:t>
            </a:r>
            <a:endParaRPr lang="en-US" sz="1700" dirty="0"/>
          </a:p>
        </p:txBody>
      </p:sp>
      <p:sp>
        <p:nvSpPr>
          <p:cNvPr id="23" name="Карточка"/>
          <p:cNvSpPr/>
          <p:nvPr/>
        </p:nvSpPr>
        <p:spPr>
          <a:xfrm>
            <a:off x="6117336" y="3108960"/>
            <a:ext cx="1783080" cy="1371600"/>
          </a:xfrm>
          <a:prstGeom prst="roundRect">
            <a:avLst>
              <a:gd name="adj" fmla="val 8000"/>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sp>
        <p:nvSpPr>
          <p:cNvPr id="24" name="Text 18"/>
          <p:cNvSpPr txBox="1"/>
          <p:nvPr/>
        </p:nvSpPr>
        <p:spPr>
          <a:xfrm>
            <a:off x="6227064" y="3200400"/>
            <a:ext cx="1563624" cy="1188720"/>
          </a:xfrm>
          <a:prstGeom prst="rect">
            <a:avLst/>
          </a:prstGeom>
          <a:noFill/>
          <a:ln/>
        </p:spPr>
        <p:txBody>
          <a:bodyPr wrap="square" lIns="0" tIns="0" rIns="0" bIns="0" rtlCol="0" anchor="ctr"/>
          <a:lstStyle/>
          <a:p>
            <a:pPr algn="ctr" indent="0" marL="0">
              <a:buNone/>
            </a:pPr>
            <a:r>
              <a:rPr lang="en-US" sz="1150" dirty="0">
                <a:solidFill>
                  <a:schemeClr val="tx1"/>
                </a:solidFill>
              </a:rPr>
              <a:t>Владельцы решений, правила цикла, паспорт пилота</a:t>
            </a:r>
            <a:endParaRPr lang="en-US" sz="1150" dirty="0"/>
          </a:p>
        </p:txBody>
      </p:sp>
      <p:pic>
        <p:nvPicPr>
          <p:cNvPr id="25" name="Значок sign" descr="img/ic_sign.png">    </p:cNvPr>
          <p:cNvPicPr>
            <a:picLocks noChangeAspect="1"/>
          </p:cNvPicPr>
          <p:nvPr/>
        </p:nvPicPr>
        <p:blipFill>
          <a:blip r:embed="rId5"/>
          <a:stretch>
            <a:fillRect/>
          </a:stretch>
        </p:blipFill>
        <p:spPr>
          <a:xfrm>
            <a:off x="8545068" y="1600200"/>
            <a:ext cx="640080" cy="640080"/>
          </a:xfrm>
          <a:prstGeom prst="rect">
            <a:avLst/>
          </a:prstGeom>
        </p:spPr>
      </p:pic>
      <p:sp>
        <p:nvSpPr>
          <p:cNvPr id="26" name="Text 19"/>
          <p:cNvSpPr txBox="1"/>
          <p:nvPr/>
        </p:nvSpPr>
        <p:spPr>
          <a:xfrm>
            <a:off x="7973568" y="2377440"/>
            <a:ext cx="1783080" cy="274320"/>
          </a:xfrm>
          <a:prstGeom prst="rect">
            <a:avLst/>
          </a:prstGeom>
          <a:noFill/>
          <a:ln/>
        </p:spPr>
        <p:txBody>
          <a:bodyPr wrap="square" lIns="0" tIns="0" rIns="0" bIns="0" rtlCol="0" anchor="t"/>
          <a:lstStyle/>
          <a:p>
            <a:pPr algn="ctr" indent="0" marL="0">
              <a:buNone/>
            </a:pPr>
            <a:r>
              <a:rPr lang="en-US" sz="1100" b="1" dirty="0">
                <a:solidFill>
                  <a:schemeClr val="accent5"/>
                </a:solidFill>
              </a:rPr>
              <a:t>Неделя 4</a:t>
            </a:r>
            <a:endParaRPr lang="en-US" sz="1100" dirty="0"/>
          </a:p>
        </p:txBody>
      </p:sp>
      <p:sp>
        <p:nvSpPr>
          <p:cNvPr id="27" name="Text 20"/>
          <p:cNvSpPr txBox="1"/>
          <p:nvPr/>
        </p:nvSpPr>
        <p:spPr>
          <a:xfrm>
            <a:off x="7973568" y="2651760"/>
            <a:ext cx="1783080" cy="365760"/>
          </a:xfrm>
          <a:prstGeom prst="rect">
            <a:avLst/>
          </a:prstGeom>
          <a:noFill/>
          <a:ln/>
        </p:spPr>
        <p:txBody>
          <a:bodyPr wrap="square" lIns="0" tIns="0" rIns="0" bIns="0" rtlCol="0" anchor="t"/>
          <a:lstStyle/>
          <a:p>
            <a:pPr algn="ctr" indent="0" marL="0">
              <a:buNone/>
            </a:pPr>
            <a:r>
              <a:rPr lang="en-US" sz="1700" b="1" dirty="0">
                <a:solidFill>
                  <a:schemeClr val="accent1"/>
                </a:solidFill>
                <a:latin typeface="Cambria" pitchFamily="34" charset="0"/>
                <a:ea typeface="Cambria" pitchFamily="34" charset="-122"/>
                <a:cs typeface="Cambria" pitchFamily="34" charset="-120"/>
              </a:rPr>
              <a:t>Итог</a:t>
            </a:r>
            <a:endParaRPr lang="en-US" sz="1700" dirty="0"/>
          </a:p>
        </p:txBody>
      </p:sp>
      <p:sp>
        <p:nvSpPr>
          <p:cNvPr id="28" name="Карточка"/>
          <p:cNvSpPr/>
          <p:nvPr/>
        </p:nvSpPr>
        <p:spPr>
          <a:xfrm>
            <a:off x="7973568" y="3108960"/>
            <a:ext cx="1783080" cy="1371600"/>
          </a:xfrm>
          <a:prstGeom prst="roundRect">
            <a:avLst>
              <a:gd name="adj" fmla="val 8000"/>
            </a:avLst>
          </a:prstGeom>
          <a:solidFill>
            <a:schemeClr val="accent6"/>
          </a:solidFill>
          <a:ln w="6350">
            <a:solidFill>
              <a:schemeClr val="accent6"/>
            </a:solidFill>
            <a:prstDash val="solid"/>
          </a:ln>
        </p:spPr>
      </p:sp>
      <p:sp>
        <p:nvSpPr>
          <p:cNvPr id="29" name="Text 22"/>
          <p:cNvSpPr txBox="1"/>
          <p:nvPr/>
        </p:nvSpPr>
        <p:spPr>
          <a:xfrm>
            <a:off x="8083296" y="3200400"/>
            <a:ext cx="1563624" cy="1188720"/>
          </a:xfrm>
          <a:prstGeom prst="rect">
            <a:avLst/>
          </a:prstGeom>
          <a:noFill/>
          <a:ln/>
        </p:spPr>
        <p:txBody>
          <a:bodyPr wrap="square" lIns="0" tIns="0" rIns="0" bIns="0" rtlCol="0" anchor="ctr"/>
          <a:lstStyle/>
          <a:p>
            <a:pPr algn="ctr" indent="0" marL="0">
              <a:buNone/>
            </a:pPr>
            <a:r>
              <a:rPr lang="en-US" sz="1150" dirty="0">
                <a:solidFill>
                  <a:schemeClr val="tx1"/>
                </a:solidFill>
              </a:rPr>
              <a:t>Руководство решает. Запускать пилот, доработать план или остановиться</a:t>
            </a:r>
            <a:endParaRPr lang="en-US" sz="1150" dirty="0"/>
          </a:p>
        </p:txBody>
      </p:sp>
      <p:pic>
        <p:nvPicPr>
          <p:cNvPr id="30" name="Значок flag" descr="img/ic_flag.png">    </p:cNvPr>
          <p:cNvPicPr>
            <a:picLocks noChangeAspect="1"/>
          </p:cNvPicPr>
          <p:nvPr/>
        </p:nvPicPr>
        <p:blipFill>
          <a:blip r:embed="rId6"/>
          <a:stretch>
            <a:fillRect/>
          </a:stretch>
        </p:blipFill>
        <p:spPr>
          <a:xfrm>
            <a:off x="10401300" y="1600200"/>
            <a:ext cx="640080" cy="640080"/>
          </a:xfrm>
          <a:prstGeom prst="rect">
            <a:avLst/>
          </a:prstGeom>
        </p:spPr>
      </p:pic>
      <p:sp>
        <p:nvSpPr>
          <p:cNvPr id="31" name="Text 23"/>
          <p:cNvSpPr txBox="1"/>
          <p:nvPr/>
        </p:nvSpPr>
        <p:spPr>
          <a:xfrm>
            <a:off x="9829800" y="2377440"/>
            <a:ext cx="1783080" cy="274320"/>
          </a:xfrm>
          <a:prstGeom prst="rect">
            <a:avLst/>
          </a:prstGeom>
          <a:noFill/>
          <a:ln/>
        </p:spPr>
        <p:txBody>
          <a:bodyPr wrap="square" lIns="0" tIns="0" rIns="0" bIns="0" rtlCol="0" anchor="t"/>
          <a:lstStyle/>
          <a:p>
            <a:pPr algn="ctr" indent="0" marL="0">
              <a:buNone/>
            </a:pPr>
            <a:r>
              <a:rPr lang="en-US" sz="1100" b="1" dirty="0">
                <a:solidFill>
                  <a:schemeClr val="accent5"/>
                </a:solidFill>
              </a:rPr>
              <a:t>После решения</a:t>
            </a:r>
            <a:endParaRPr lang="en-US" sz="1100" dirty="0"/>
          </a:p>
        </p:txBody>
      </p:sp>
      <p:sp>
        <p:nvSpPr>
          <p:cNvPr id="32" name="Text 24"/>
          <p:cNvSpPr txBox="1"/>
          <p:nvPr/>
        </p:nvSpPr>
        <p:spPr>
          <a:xfrm>
            <a:off x="9829800" y="2651760"/>
            <a:ext cx="1783080" cy="365760"/>
          </a:xfrm>
          <a:prstGeom prst="rect">
            <a:avLst/>
          </a:prstGeom>
          <a:noFill/>
          <a:ln/>
        </p:spPr>
        <p:txBody>
          <a:bodyPr wrap="square" lIns="0" tIns="0" rIns="0" bIns="0" rtlCol="0" anchor="t"/>
          <a:lstStyle/>
          <a:p>
            <a:pPr algn="ctr" indent="0" marL="0">
              <a:buNone/>
            </a:pPr>
            <a:r>
              <a:rPr lang="en-US" sz="1700" b="1" dirty="0">
                <a:solidFill>
                  <a:schemeClr val="accent1"/>
                </a:solidFill>
                <a:latin typeface="Cambria" pitchFamily="34" charset="0"/>
                <a:ea typeface="Cambria" pitchFamily="34" charset="-122"/>
                <a:cs typeface="Cambria" pitchFamily="34" charset="-120"/>
              </a:rPr>
              <a:t>Пилот</a:t>
            </a:r>
            <a:endParaRPr lang="en-US" sz="1700" dirty="0"/>
          </a:p>
        </p:txBody>
      </p:sp>
      <p:sp>
        <p:nvSpPr>
          <p:cNvPr id="33" name="Карточка"/>
          <p:cNvSpPr/>
          <p:nvPr/>
        </p:nvSpPr>
        <p:spPr>
          <a:xfrm>
            <a:off x="9829800" y="3108960"/>
            <a:ext cx="1783080" cy="1371600"/>
          </a:xfrm>
          <a:prstGeom prst="roundRect">
            <a:avLst>
              <a:gd name="adj" fmla="val 8000"/>
            </a:avLst>
          </a:prstGeom>
          <a:solidFill>
            <a:schemeClr val="accent6"/>
          </a:solidFill>
          <a:ln w="6350">
            <a:solidFill>
              <a:schemeClr val="accent6"/>
            </a:solidFill>
            <a:prstDash val="solid"/>
          </a:ln>
        </p:spPr>
      </p:sp>
      <p:sp>
        <p:nvSpPr>
          <p:cNvPr id="34" name="Text 26"/>
          <p:cNvSpPr txBox="1"/>
          <p:nvPr/>
        </p:nvSpPr>
        <p:spPr>
          <a:xfrm>
            <a:off x="9939528" y="3200400"/>
            <a:ext cx="1563624" cy="1188720"/>
          </a:xfrm>
          <a:prstGeom prst="rect">
            <a:avLst/>
          </a:prstGeom>
          <a:noFill/>
          <a:ln/>
        </p:spPr>
        <p:txBody>
          <a:bodyPr wrap="square" lIns="0" tIns="0" rIns="0" bIns="0" rtlCol="0" anchor="ctr"/>
          <a:lstStyle/>
          <a:p>
            <a:pPr algn="ctr" indent="0" marL="0">
              <a:buNone/>
            </a:pPr>
            <a:r>
              <a:rPr lang="en-US" sz="1150" dirty="0">
                <a:solidFill>
                  <a:schemeClr val="tx1"/>
                </a:solidFill>
              </a:rPr>
              <a:t>Один цикл на одной группе продукции. Проверка по исходным данным</a:t>
            </a:r>
            <a:endParaRPr lang="en-US" sz="1150" dirty="0"/>
          </a:p>
        </p:txBody>
      </p:sp>
      <p:sp>
        <p:nvSpPr>
          <p:cNvPr id="35" name="Карточка"/>
          <p:cNvSpPr/>
          <p:nvPr/>
        </p:nvSpPr>
        <p:spPr>
          <a:xfrm>
            <a:off x="548640" y="4754880"/>
            <a:ext cx="2651760" cy="1417320"/>
          </a:xfrm>
          <a:prstGeom prst="roundRect">
            <a:avLst>
              <a:gd name="adj" fmla="val 7742"/>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sp>
        <p:nvSpPr>
          <p:cNvPr id="36" name="Text 28"/>
          <p:cNvSpPr txBox="1"/>
          <p:nvPr/>
        </p:nvSpPr>
        <p:spPr>
          <a:xfrm>
            <a:off x="777240" y="4846320"/>
            <a:ext cx="2286000" cy="594360"/>
          </a:xfrm>
          <a:prstGeom prst="rect">
            <a:avLst/>
          </a:prstGeom>
          <a:noFill/>
          <a:ln/>
        </p:spPr>
        <p:txBody>
          <a:bodyPr wrap="square" lIns="0" tIns="0" rIns="0" bIns="0" rtlCol="0" anchor="t"/>
          <a:lstStyle/>
          <a:p>
            <a:pPr algn="l" indent="0" marL="0">
              <a:buNone/>
            </a:pPr>
            <a:r>
              <a:rPr lang="en-US" sz="2800" b="1" dirty="0">
                <a:solidFill>
                  <a:schemeClr val="accent1"/>
                </a:solidFill>
                <a:latin typeface="Cambria" pitchFamily="34" charset="0"/>
                <a:ea typeface="Cambria" pitchFamily="34" charset="-122"/>
                <a:cs typeface="Cambria" pitchFamily="34" charset="-120"/>
              </a:rPr>
              <a:t>3 часа</a:t>
            </a:r>
            <a:endParaRPr lang="en-US" sz="2800" dirty="0"/>
          </a:p>
        </p:txBody>
      </p:sp>
      <p:sp>
        <p:nvSpPr>
          <p:cNvPr id="37" name="Text 29"/>
          <p:cNvSpPr txBox="1"/>
          <p:nvPr/>
        </p:nvSpPr>
        <p:spPr>
          <a:xfrm>
            <a:off x="777240" y="5440680"/>
            <a:ext cx="2286000" cy="640080"/>
          </a:xfrm>
          <a:prstGeom prst="rect">
            <a:avLst/>
          </a:prstGeom>
          <a:noFill/>
          <a:ln/>
        </p:spPr>
        <p:txBody>
          <a:bodyPr wrap="square" lIns="0" tIns="0" rIns="0" bIns="0" rtlCol="0" anchor="t"/>
          <a:lstStyle/>
          <a:p>
            <a:pPr algn="l" indent="0" marL="0">
              <a:buNone/>
            </a:pPr>
            <a:r>
              <a:rPr lang="en-US" sz="1150" dirty="0">
                <a:solidFill>
                  <a:schemeClr val="accent5"/>
                </a:solidFill>
              </a:rPr>
              <a:t>время каждого участника за весь цикл</a:t>
            </a:r>
            <a:endParaRPr lang="en-US" sz="1150" dirty="0"/>
          </a:p>
        </p:txBody>
      </p:sp>
      <p:sp>
        <p:nvSpPr>
          <p:cNvPr id="38" name="Карточка"/>
          <p:cNvSpPr/>
          <p:nvPr/>
        </p:nvSpPr>
        <p:spPr>
          <a:xfrm>
            <a:off x="3352830" y="4754880"/>
            <a:ext cx="2651760" cy="1417320"/>
          </a:xfrm>
          <a:prstGeom prst="roundRect">
            <a:avLst>
              <a:gd name="adj" fmla="val 7742"/>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sp>
        <p:nvSpPr>
          <p:cNvPr id="39" name="Text 31"/>
          <p:cNvSpPr txBox="1"/>
          <p:nvPr/>
        </p:nvSpPr>
        <p:spPr>
          <a:xfrm>
            <a:off x="3581430" y="4846320"/>
            <a:ext cx="2286000" cy="594360"/>
          </a:xfrm>
          <a:prstGeom prst="rect">
            <a:avLst/>
          </a:prstGeom>
          <a:noFill/>
          <a:ln/>
        </p:spPr>
        <p:txBody>
          <a:bodyPr wrap="square" lIns="0" tIns="0" rIns="0" bIns="0" rtlCol="0" anchor="t"/>
          <a:lstStyle/>
          <a:p>
            <a:pPr algn="l" indent="0" marL="0">
              <a:buNone/>
            </a:pPr>
            <a:r>
              <a:rPr lang="en-US" sz="2800" b="1" dirty="0">
                <a:solidFill>
                  <a:schemeClr val="accent1"/>
                </a:solidFill>
                <a:latin typeface="Cambria" pitchFamily="34" charset="0"/>
                <a:ea typeface="Cambria" pitchFamily="34" charset="-122"/>
                <a:cs typeface="Cambria" pitchFamily="34" charset="-120"/>
              </a:rPr>
              <a:t>5 функций</a:t>
            </a:r>
            <a:endParaRPr lang="en-US" sz="2800" dirty="0"/>
          </a:p>
        </p:txBody>
      </p:sp>
      <p:sp>
        <p:nvSpPr>
          <p:cNvPr id="40" name="Text 32"/>
          <p:cNvSpPr txBox="1"/>
          <p:nvPr/>
        </p:nvSpPr>
        <p:spPr>
          <a:xfrm>
            <a:off x="3581430" y="5440680"/>
            <a:ext cx="2286000" cy="640080"/>
          </a:xfrm>
          <a:prstGeom prst="rect">
            <a:avLst/>
          </a:prstGeom>
          <a:noFill/>
          <a:ln/>
        </p:spPr>
        <p:txBody>
          <a:bodyPr wrap="square" lIns="0" tIns="0" rIns="0" bIns="0" rtlCol="0" anchor="t"/>
          <a:lstStyle/>
          <a:p>
            <a:pPr algn="l" indent="0" marL="0">
              <a:buNone/>
            </a:pPr>
            <a:r>
              <a:rPr lang="en-US" sz="1150" dirty="0">
                <a:solidFill>
                  <a:schemeClr val="accent5"/>
                </a:solidFill>
              </a:rPr>
              <a:t>продажи, производство, закупки, логистика, финансы</a:t>
            </a:r>
            <a:endParaRPr lang="en-US" sz="1150" dirty="0"/>
          </a:p>
        </p:txBody>
      </p:sp>
      <p:sp>
        <p:nvSpPr>
          <p:cNvPr id="41" name="Карточка"/>
          <p:cNvSpPr/>
          <p:nvPr/>
        </p:nvSpPr>
        <p:spPr>
          <a:xfrm>
            <a:off x="6157021" y="4754880"/>
            <a:ext cx="2651760" cy="1417320"/>
          </a:xfrm>
          <a:prstGeom prst="roundRect">
            <a:avLst>
              <a:gd name="adj" fmla="val 7742"/>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sp>
        <p:nvSpPr>
          <p:cNvPr id="42" name="Text 34"/>
          <p:cNvSpPr txBox="1"/>
          <p:nvPr/>
        </p:nvSpPr>
        <p:spPr>
          <a:xfrm>
            <a:off x="6385621" y="4846320"/>
            <a:ext cx="2286000" cy="594360"/>
          </a:xfrm>
          <a:prstGeom prst="rect">
            <a:avLst/>
          </a:prstGeom>
          <a:noFill/>
          <a:ln/>
        </p:spPr>
        <p:txBody>
          <a:bodyPr wrap="square" lIns="0" tIns="0" rIns="0" bIns="0" rtlCol="0" anchor="t"/>
          <a:lstStyle/>
          <a:p>
            <a:pPr algn="l" indent="0" marL="0">
              <a:buNone/>
            </a:pPr>
            <a:r>
              <a:rPr lang="en-US" sz="2800" b="1" dirty="0">
                <a:solidFill>
                  <a:schemeClr val="accent1"/>
                </a:solidFill>
                <a:latin typeface="Cambria" pitchFamily="34" charset="0"/>
                <a:ea typeface="Cambria" pitchFamily="34" charset="-122"/>
                <a:cs typeface="Cambria" pitchFamily="34" charset="-120"/>
              </a:rPr>
              <a:t>1 решение</a:t>
            </a:r>
            <a:endParaRPr lang="en-US" sz="2800" dirty="0"/>
          </a:p>
        </p:txBody>
      </p:sp>
      <p:sp>
        <p:nvSpPr>
          <p:cNvPr id="43" name="Text 35"/>
          <p:cNvSpPr txBox="1"/>
          <p:nvPr/>
        </p:nvSpPr>
        <p:spPr>
          <a:xfrm>
            <a:off x="6385621" y="5440680"/>
            <a:ext cx="2286000" cy="640080"/>
          </a:xfrm>
          <a:prstGeom prst="rect">
            <a:avLst/>
          </a:prstGeom>
          <a:noFill/>
          <a:ln/>
        </p:spPr>
        <p:txBody>
          <a:bodyPr wrap="square" lIns="0" tIns="0" rIns="0" bIns="0" rtlCol="0" anchor="t"/>
          <a:lstStyle/>
          <a:p>
            <a:pPr algn="l" indent="0" marL="0">
              <a:buNone/>
            </a:pPr>
            <a:r>
              <a:rPr lang="en-US" sz="1150" dirty="0">
                <a:solidFill>
                  <a:schemeClr val="accent5"/>
                </a:solidFill>
              </a:rPr>
              <a:t>руководства по итогам третьей встречи</a:t>
            </a:r>
            <a:endParaRPr lang="en-US" sz="1150" dirty="0"/>
          </a:p>
        </p:txBody>
      </p:sp>
      <p:sp>
        <p:nvSpPr>
          <p:cNvPr id="44" name="Карточка"/>
          <p:cNvSpPr/>
          <p:nvPr/>
        </p:nvSpPr>
        <p:spPr>
          <a:xfrm>
            <a:off x="8961211" y="4754880"/>
            <a:ext cx="2651760" cy="1417320"/>
          </a:xfrm>
          <a:prstGeom prst="roundRect">
            <a:avLst>
              <a:gd name="adj" fmla="val 7742"/>
            </a:avLst>
          </a:prstGeom>
          <a:solidFill>
            <a:schemeClr val="accent1"/>
          </a:solidFill>
          <a:ln w="6350">
            <a:solidFill>
              <a:schemeClr val="accent1"/>
            </a:solidFill>
            <a:prstDash val="solid"/>
          </a:ln>
          <a:effectLst>
            <a:outerShdw sx="100000" sy="100000" kx="0" ky="0" algn="bl" rotWithShape="0" blurRad="101600" dist="25400" dir="5400000">
              <a:srgbClr val="3D434A">
                <a:alpha val="10000"/>
              </a:srgbClr>
            </a:outerShdw>
          </a:effectLst>
        </p:spPr>
      </p:sp>
      <p:sp>
        <p:nvSpPr>
          <p:cNvPr id="45" name="Text 37"/>
          <p:cNvSpPr txBox="1"/>
          <p:nvPr/>
        </p:nvSpPr>
        <p:spPr>
          <a:xfrm>
            <a:off x="9189811" y="4846320"/>
            <a:ext cx="2286000" cy="594360"/>
          </a:xfrm>
          <a:prstGeom prst="rect">
            <a:avLst/>
          </a:prstGeom>
          <a:noFill/>
          <a:ln/>
        </p:spPr>
        <p:txBody>
          <a:bodyPr wrap="square" lIns="0" tIns="0" rIns="0" bIns="0" rtlCol="0" anchor="t"/>
          <a:lstStyle/>
          <a:p>
            <a:pPr algn="l" indent="0" marL="0">
              <a:buNone/>
            </a:pPr>
            <a:r>
              <a:rPr lang="en-US" sz="2800" b="1" dirty="0">
                <a:solidFill>
                  <a:schemeClr val="accent2"/>
                </a:solidFill>
                <a:latin typeface="Cambria" pitchFamily="34" charset="0"/>
                <a:ea typeface="Cambria" pitchFamily="34" charset="-122"/>
                <a:cs typeface="Cambria" pitchFamily="34" charset="-120"/>
              </a:rPr>
              <a:t>0 ₽</a:t>
            </a:r>
            <a:endParaRPr lang="en-US" sz="2800" dirty="0"/>
          </a:p>
        </p:txBody>
      </p:sp>
      <p:sp>
        <p:nvSpPr>
          <p:cNvPr id="46" name="Text 38"/>
          <p:cNvSpPr txBox="1"/>
          <p:nvPr/>
        </p:nvSpPr>
        <p:spPr>
          <a:xfrm>
            <a:off x="9189811" y="5440680"/>
            <a:ext cx="2286000" cy="640080"/>
          </a:xfrm>
          <a:prstGeom prst="rect">
            <a:avLst/>
          </a:prstGeom>
          <a:noFill/>
          <a:ln/>
        </p:spPr>
        <p:txBody>
          <a:bodyPr wrap="square" lIns="0" tIns="0" rIns="0" bIns="0" rtlCol="0" anchor="t"/>
          <a:lstStyle/>
          <a:p>
            <a:pPr algn="l" indent="0" marL="0">
              <a:buNone/>
            </a:pPr>
            <a:r>
              <a:rPr lang="en-US" sz="1150" dirty="0">
                <a:solidFill>
                  <a:schemeClr val="bg2"/>
                </a:solidFill>
              </a:rPr>
              <a:t>дополнительных расходов. Система и новый отдел не нужны</a:t>
            </a:r>
            <a:endParaRPr lang="en-US" sz="1150" dirty="0"/>
          </a:p>
        </p:txBody>
      </p:sp>
      <p:sp>
        <p:nvSpPr>
          <p:cNvPr id="47"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r>
              <a:rPr b="0" lang="en-US"/>
              <a:t>11</a:t>
            </a:r>
            <a:endParaRPr lang="en-US"/>
          </a:p>
        </p:txBody>
      </p:sp>
      <p:sp>
        <p:nvSpPr>
          <p:cNvPr id="48" name="Навигация Суть">
            <a:hlinkClick action="ppaction://hlinksldjump" r:id="rId9"/>
          </p:cNvPr>
          <p:cNvSpPr/>
          <p:nvPr/>
        </p:nvSpPr>
        <p:spPr>
          <a:xfrm>
            <a:off x="6898233" y="6428232"/>
            <a:ext cx="39502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Суть</a:t>
            </a:r>
          </a:p>
        </p:txBody>
      </p:sp>
      <p:sp>
        <p:nvSpPr>
          <p:cNvPr id="49" name="Навигация Финансы">
            <a:hlinkClick action="ppaction://hlinksldjump" r:id="rId10"/>
          </p:cNvPr>
          <p:cNvSpPr/>
          <p:nvPr/>
        </p:nvSpPr>
        <p:spPr>
          <a:xfrm>
            <a:off x="7348118"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Финансы</a:t>
            </a:r>
          </a:p>
        </p:txBody>
      </p:sp>
      <p:sp>
        <p:nvSpPr>
          <p:cNvPr id="50" name="Навигация Порядок работы">
            <a:hlinkClick action="ppaction://hlinksldjump" r:id="rId11"/>
          </p:cNvPr>
          <p:cNvSpPr/>
          <p:nvPr/>
        </p:nvSpPr>
        <p:spPr>
          <a:xfrm>
            <a:off x="7984540" y="6428232"/>
            <a:ext cx="1016812" cy="219456"/>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1" i="0">
                <a:solidFill>
                  <a:srgbClr val="FFFFFF"/>
                </a:solidFill>
                <a:latin typeface="Calibri"/>
              </a:rPr>
              <a:t>Порядок работы</a:t>
            </a:r>
          </a:p>
        </p:txBody>
      </p:sp>
      <p:sp>
        <p:nvSpPr>
          <p:cNvPr id="51" name="Навигация Пилот">
            <a:hlinkClick action="ppaction://hlinksldjump" r:id="rId12"/>
          </p:cNvPr>
          <p:cNvSpPr/>
          <p:nvPr/>
        </p:nvSpPr>
        <p:spPr>
          <a:xfrm>
            <a:off x="9056217" y="6428232"/>
            <a:ext cx="45720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Пилот</a:t>
            </a:r>
          </a:p>
        </p:txBody>
      </p:sp>
      <p:sp>
        <p:nvSpPr>
          <p:cNvPr id="52" name="Навигация Решение">
            <a:hlinkClick action="ppaction://hlinksldjump" r:id="rId13"/>
          </p:cNvPr>
          <p:cNvSpPr/>
          <p:nvPr/>
        </p:nvSpPr>
        <p:spPr>
          <a:xfrm>
            <a:off x="9568281"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Решение</a:t>
            </a:r>
          </a:p>
        </p:txBody>
      </p:sp>
      <p:sp>
        <p:nvSpPr>
          <p:cNvPr id="53" name="Навигация Приложения">
            <a:hlinkClick action="ppaction://hlinksldjump" r:id="rId14"/>
          </p:cNvPr>
          <p:cNvSpPr/>
          <p:nvPr/>
        </p:nvSpPr>
        <p:spPr>
          <a:xfrm>
            <a:off x="10204704" y="6428232"/>
            <a:ext cx="768096"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Приложения</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175" fill="hold">
                      <p:stCondLst>
                        <p:cond delay="indefinite"/>
                        <p:cond evt="onBegin" delay="0">
                          <p:tn val="2"/>
                        </p:cond>
                      </p:stCondLst>
                      <p:childTnLst>
                        <p:par>
                          <p:cTn id="176" fill="hold">
                            <p:stCondLst>
                              <p:cond delay="0"/>
                            </p:stCondLst>
                            <p:childTnLst>
                              <p:par>
                                <p:cTn id="3" presetID="42" presetClass="entr" presetSubtype="0" fill="hold" grpId="0" nodeType="withEffect">
                                  <p:stCondLst>
                                    <p:cond delay="250"/>
                                  </p:stCondLst>
                                  <p:childTnLst>
                                    <p:set>
                                      <p:cBhvr>
                                        <p:cTn id="4" dur="1" fill="hold">
                                          <p:stCondLst>
                                            <p:cond delay="0"/>
                                          </p:stCondLst>
                                        </p:cTn>
                                        <p:tgtEl>
                                          <p:spTgt spid="5"/>
                                        </p:tgtEl>
                                        <p:attrNameLst>
                                          <p:attrName>style.visibility</p:attrName>
                                        </p:attrNameLst>
                                      </p:cBhvr>
                                      <p:to>
                                        <p:strVal val="visible"/>
                                      </p:to>
                                    </p:set>
                                    <p:anim calcmode="lin" valueType="num">
                                      <p:cBhvr additive="base">
                                        <p:cTn id="5" dur="550" decel="100000" fill="hold"/>
                                        <p:tgtEl>
                                          <p:spTgt spid="5"/>
                                        </p:tgtEl>
                                        <p:attrNameLst>
                                          <p:attrName>ppt_y</p:attrName>
                                        </p:attrNameLst>
                                      </p:cBhvr>
                                      <p:tavLst>
                                        <p:tav tm="0">
                                          <p:val>
                                            <p:strVal val="#ppt_y+0.05"/>
                                          </p:val>
                                        </p:tav>
                                        <p:tav tm="100000">
                                          <p:val>
                                            <p:strVal val="#ppt_y"/>
                                          </p:val>
                                        </p:tav>
                                      </p:tavLst>
                                    </p:anim>
                                    <p:animEffect transition="in" filter="fade">
                                      <p:cBhvr>
                                        <p:cTn id="6" dur="550"/>
                                        <p:tgtEl>
                                          <p:spTgt spid="5"/>
                                        </p:tgtEl>
                                      </p:cBhvr>
                                    </p:animEffect>
                                  </p:childTnLst>
                                </p:cTn>
                              </p:par>
                              <p:par>
                                <p:cTn id="7" presetID="42" presetClass="entr" presetSubtype="0" fill="hold" grpId="0" nodeType="withEffect">
                                  <p:stCondLst>
                                    <p:cond delay="250"/>
                                  </p:stCondLst>
                                  <p:childTnLst>
                                    <p:set>
                                      <p:cBhvr>
                                        <p:cTn id="8" dur="1" fill="hold">
                                          <p:stCondLst>
                                            <p:cond delay="0"/>
                                          </p:stCondLst>
                                        </p:cTn>
                                        <p:tgtEl>
                                          <p:spTgt spid="10"/>
                                        </p:tgtEl>
                                        <p:attrNameLst>
                                          <p:attrName>style.visibility</p:attrName>
                                        </p:attrNameLst>
                                      </p:cBhvr>
                                      <p:to>
                                        <p:strVal val="visible"/>
                                      </p:to>
                                    </p:set>
                                    <p:anim calcmode="lin" valueType="num">
                                      <p:cBhvr additive="base">
                                        <p:cTn id="9" dur="550" decel="100000" fill="hold"/>
                                        <p:tgtEl>
                                          <p:spTgt spid="10"/>
                                        </p:tgtEl>
                                        <p:attrNameLst>
                                          <p:attrName>ppt_y</p:attrName>
                                        </p:attrNameLst>
                                      </p:cBhvr>
                                      <p:tavLst>
                                        <p:tav tm="0">
                                          <p:val>
                                            <p:strVal val="#ppt_y+0.05"/>
                                          </p:val>
                                        </p:tav>
                                        <p:tav tm="100000">
                                          <p:val>
                                            <p:strVal val="#ppt_y"/>
                                          </p:val>
                                        </p:tav>
                                      </p:tavLst>
                                    </p:anim>
                                    <p:animEffect transition="in" filter="fade">
                                      <p:cBhvr>
                                        <p:cTn id="10" dur="550"/>
                                        <p:tgtEl>
                                          <p:spTgt spid="10"/>
                                        </p:tgtEl>
                                      </p:cBhvr>
                                    </p:animEffect>
                                  </p:childTnLst>
                                </p:cTn>
                              </p:par>
                              <p:par>
                                <p:cTn id="11" presetID="42" presetClass="entr" presetSubtype="0" fill="hold" grpId="0" nodeType="withEffect">
                                  <p:stCondLst>
                                    <p:cond delay="25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50" decel="100000" fill="hold"/>
                                        <p:tgtEl>
                                          <p:spTgt spid="15"/>
                                        </p:tgtEl>
                                        <p:attrNameLst>
                                          <p:attrName>ppt_y</p:attrName>
                                        </p:attrNameLst>
                                      </p:cBhvr>
                                      <p:tavLst>
                                        <p:tav tm="0">
                                          <p:val>
                                            <p:strVal val="#ppt_y+0.05"/>
                                          </p:val>
                                        </p:tav>
                                        <p:tav tm="100000">
                                          <p:val>
                                            <p:strVal val="#ppt_y"/>
                                          </p:val>
                                        </p:tav>
                                      </p:tavLst>
                                    </p:anim>
                                    <p:animEffect transition="in" filter="fade">
                                      <p:cBhvr>
                                        <p:cTn id="14" dur="550"/>
                                        <p:tgtEl>
                                          <p:spTgt spid="15"/>
                                        </p:tgtEl>
                                      </p:cBhvr>
                                    </p:animEffect>
                                  </p:childTnLst>
                                </p:cTn>
                              </p:par>
                              <p:par>
                                <p:cTn id="15" presetID="42" presetClass="entr" presetSubtype="0" fill="hold" grpId="0" nodeType="withEffect">
                                  <p:stCondLst>
                                    <p:cond delay="25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50" decel="100000" fill="hold"/>
                                        <p:tgtEl>
                                          <p:spTgt spid="20"/>
                                        </p:tgtEl>
                                        <p:attrNameLst>
                                          <p:attrName>ppt_y</p:attrName>
                                        </p:attrNameLst>
                                      </p:cBhvr>
                                      <p:tavLst>
                                        <p:tav tm="0">
                                          <p:val>
                                            <p:strVal val="#ppt_y+0.05"/>
                                          </p:val>
                                        </p:tav>
                                        <p:tav tm="100000">
                                          <p:val>
                                            <p:strVal val="#ppt_y"/>
                                          </p:val>
                                        </p:tav>
                                      </p:tavLst>
                                    </p:anim>
                                    <p:animEffect transition="in" filter="fade">
                                      <p:cBhvr>
                                        <p:cTn id="18" dur="550"/>
                                        <p:tgtEl>
                                          <p:spTgt spid="20"/>
                                        </p:tgtEl>
                                      </p:cBhvr>
                                    </p:animEffect>
                                  </p:childTnLst>
                                </p:cTn>
                              </p:par>
                              <p:par>
                                <p:cTn id="19" presetID="42" presetClass="entr" presetSubtype="0" fill="hold" grpId="0" nodeType="withEffect">
                                  <p:stCondLst>
                                    <p:cond delay="25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50" decel="100000" fill="hold"/>
                                        <p:tgtEl>
                                          <p:spTgt spid="25"/>
                                        </p:tgtEl>
                                        <p:attrNameLst>
                                          <p:attrName>ppt_y</p:attrName>
                                        </p:attrNameLst>
                                      </p:cBhvr>
                                      <p:tavLst>
                                        <p:tav tm="0">
                                          <p:val>
                                            <p:strVal val="#ppt_y+0.05"/>
                                          </p:val>
                                        </p:tav>
                                        <p:tav tm="100000">
                                          <p:val>
                                            <p:strVal val="#ppt_y"/>
                                          </p:val>
                                        </p:tav>
                                      </p:tavLst>
                                    </p:anim>
                                    <p:animEffect transition="in" filter="fade">
                                      <p:cBhvr>
                                        <p:cTn id="22" dur="550"/>
                                        <p:tgtEl>
                                          <p:spTgt spid="25"/>
                                        </p:tgtEl>
                                      </p:cBhvr>
                                    </p:animEffect>
                                  </p:childTnLst>
                                </p:cTn>
                              </p:par>
                              <p:par>
                                <p:cTn id="23" presetID="42" presetClass="entr" presetSubtype="0" fill="hold" grpId="0" nodeType="withEffect">
                                  <p:stCondLst>
                                    <p:cond delay="25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550" decel="100000" fill="hold"/>
                                        <p:tgtEl>
                                          <p:spTgt spid="30"/>
                                        </p:tgtEl>
                                        <p:attrNameLst>
                                          <p:attrName>ppt_y</p:attrName>
                                        </p:attrNameLst>
                                      </p:cBhvr>
                                      <p:tavLst>
                                        <p:tav tm="0">
                                          <p:val>
                                            <p:strVal val="#ppt_y+0.05"/>
                                          </p:val>
                                        </p:tav>
                                        <p:tav tm="100000">
                                          <p:val>
                                            <p:strVal val="#ppt_y"/>
                                          </p:val>
                                        </p:tav>
                                      </p:tavLst>
                                    </p:anim>
                                    <p:animEffect transition="in" filter="fade">
                                      <p:cBhvr>
                                        <p:cTn id="26" dur="550"/>
                                        <p:tgtEl>
                                          <p:spTgt spid="30"/>
                                        </p:tgtEl>
                                      </p:cBhvr>
                                    </p:animEffect>
                                  </p:childTnLst>
                                </p:cTn>
                              </p:par>
                              <p:par>
                                <p:cTn id="27" presetID="42" presetClass="entr" presetSubtype="0" fill="hold" grpId="0" nodeType="withEffect">
                                  <p:stCondLst>
                                    <p:cond delay="407"/>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50" decel="100000" fill="hold"/>
                                        <p:tgtEl>
                                          <p:spTgt spid="4"/>
                                        </p:tgtEl>
                                        <p:attrNameLst>
                                          <p:attrName>ppt_y</p:attrName>
                                        </p:attrNameLst>
                                      </p:cBhvr>
                                      <p:tavLst>
                                        <p:tav tm="0">
                                          <p:val>
                                            <p:strVal val="#ppt_y+0.05"/>
                                          </p:val>
                                        </p:tav>
                                        <p:tav tm="100000">
                                          <p:val>
                                            <p:strVal val="#ppt_y"/>
                                          </p:val>
                                        </p:tav>
                                      </p:tavLst>
                                    </p:anim>
                                    <p:animEffect transition="in" filter="fade">
                                      <p:cBhvr>
                                        <p:cTn id="30" dur="550"/>
                                        <p:tgtEl>
                                          <p:spTgt spid="4"/>
                                        </p:tgtEl>
                                      </p:cBhvr>
                                    </p:animEffect>
                                  </p:childTnLst>
                                </p:cTn>
                              </p:par>
                              <p:par>
                                <p:cTn id="31" presetID="42" presetClass="entr" presetSubtype="0" fill="hold" grpId="0" nodeType="withEffect">
                                  <p:stCondLst>
                                    <p:cond delay="564"/>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50" decel="100000" fill="hold"/>
                                        <p:tgtEl>
                                          <p:spTgt spid="6"/>
                                        </p:tgtEl>
                                        <p:attrNameLst>
                                          <p:attrName>ppt_y</p:attrName>
                                        </p:attrNameLst>
                                      </p:cBhvr>
                                      <p:tavLst>
                                        <p:tav tm="0">
                                          <p:val>
                                            <p:strVal val="#ppt_y+0.05"/>
                                          </p:val>
                                        </p:tav>
                                        <p:tav tm="100000">
                                          <p:val>
                                            <p:strVal val="#ppt_y"/>
                                          </p:val>
                                        </p:tav>
                                      </p:tavLst>
                                    </p:anim>
                                    <p:animEffect transition="in" filter="fade">
                                      <p:cBhvr>
                                        <p:cTn id="34" dur="550"/>
                                        <p:tgtEl>
                                          <p:spTgt spid="6"/>
                                        </p:tgtEl>
                                      </p:cBhvr>
                                    </p:animEffect>
                                  </p:childTnLst>
                                </p:cTn>
                              </p:par>
                              <p:par>
                                <p:cTn id="35" presetID="42" presetClass="entr" presetSubtype="0" fill="hold" grpId="0" nodeType="withEffect">
                                  <p:stCondLst>
                                    <p:cond delay="564"/>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50" decel="100000" fill="hold"/>
                                        <p:tgtEl>
                                          <p:spTgt spid="11"/>
                                        </p:tgtEl>
                                        <p:attrNameLst>
                                          <p:attrName>ppt_y</p:attrName>
                                        </p:attrNameLst>
                                      </p:cBhvr>
                                      <p:tavLst>
                                        <p:tav tm="0">
                                          <p:val>
                                            <p:strVal val="#ppt_y+0.05"/>
                                          </p:val>
                                        </p:tav>
                                        <p:tav tm="100000">
                                          <p:val>
                                            <p:strVal val="#ppt_y"/>
                                          </p:val>
                                        </p:tav>
                                      </p:tavLst>
                                    </p:anim>
                                    <p:animEffect transition="in" filter="fade">
                                      <p:cBhvr>
                                        <p:cTn id="38" dur="550"/>
                                        <p:tgtEl>
                                          <p:spTgt spid="11"/>
                                        </p:tgtEl>
                                      </p:cBhvr>
                                    </p:animEffect>
                                  </p:childTnLst>
                                </p:cTn>
                              </p:par>
                              <p:par>
                                <p:cTn id="39" presetID="42" presetClass="entr" presetSubtype="0" fill="hold" grpId="0" nodeType="withEffect">
                                  <p:stCondLst>
                                    <p:cond delay="564"/>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50" decel="100000" fill="hold"/>
                                        <p:tgtEl>
                                          <p:spTgt spid="16"/>
                                        </p:tgtEl>
                                        <p:attrNameLst>
                                          <p:attrName>ppt_y</p:attrName>
                                        </p:attrNameLst>
                                      </p:cBhvr>
                                      <p:tavLst>
                                        <p:tav tm="0">
                                          <p:val>
                                            <p:strVal val="#ppt_y+0.05"/>
                                          </p:val>
                                        </p:tav>
                                        <p:tav tm="100000">
                                          <p:val>
                                            <p:strVal val="#ppt_y"/>
                                          </p:val>
                                        </p:tav>
                                      </p:tavLst>
                                    </p:anim>
                                    <p:animEffect transition="in" filter="fade">
                                      <p:cBhvr>
                                        <p:cTn id="42" dur="550"/>
                                        <p:tgtEl>
                                          <p:spTgt spid="16"/>
                                        </p:tgtEl>
                                      </p:cBhvr>
                                    </p:animEffect>
                                  </p:childTnLst>
                                </p:cTn>
                              </p:par>
                              <p:par>
                                <p:cTn id="43" presetID="42" presetClass="entr" presetSubtype="0" fill="hold" grpId="0" nodeType="withEffect">
                                  <p:stCondLst>
                                    <p:cond delay="564"/>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550" decel="100000" fill="hold"/>
                                        <p:tgtEl>
                                          <p:spTgt spid="21"/>
                                        </p:tgtEl>
                                        <p:attrNameLst>
                                          <p:attrName>ppt_y</p:attrName>
                                        </p:attrNameLst>
                                      </p:cBhvr>
                                      <p:tavLst>
                                        <p:tav tm="0">
                                          <p:val>
                                            <p:strVal val="#ppt_y+0.05"/>
                                          </p:val>
                                        </p:tav>
                                        <p:tav tm="100000">
                                          <p:val>
                                            <p:strVal val="#ppt_y"/>
                                          </p:val>
                                        </p:tav>
                                      </p:tavLst>
                                    </p:anim>
                                    <p:animEffect transition="in" filter="fade">
                                      <p:cBhvr>
                                        <p:cTn id="46" dur="550"/>
                                        <p:tgtEl>
                                          <p:spTgt spid="21"/>
                                        </p:tgtEl>
                                      </p:cBhvr>
                                    </p:animEffect>
                                  </p:childTnLst>
                                </p:cTn>
                              </p:par>
                              <p:par>
                                <p:cTn id="47" presetID="42" presetClass="entr" presetSubtype="0" fill="hold" grpId="0" nodeType="withEffect">
                                  <p:stCondLst>
                                    <p:cond delay="564"/>
                                  </p:stCondLst>
                                  <p:childTnLst>
                                    <p:set>
                                      <p:cBhvr>
                                        <p:cTn id="48" dur="1" fill="hold">
                                          <p:stCondLst>
                                            <p:cond delay="0"/>
                                          </p:stCondLst>
                                        </p:cTn>
                                        <p:tgtEl>
                                          <p:spTgt spid="26"/>
                                        </p:tgtEl>
                                        <p:attrNameLst>
                                          <p:attrName>style.visibility</p:attrName>
                                        </p:attrNameLst>
                                      </p:cBhvr>
                                      <p:to>
                                        <p:strVal val="visible"/>
                                      </p:to>
                                    </p:set>
                                    <p:anim calcmode="lin" valueType="num">
                                      <p:cBhvr additive="base">
                                        <p:cTn id="49" dur="550" decel="100000" fill="hold"/>
                                        <p:tgtEl>
                                          <p:spTgt spid="26"/>
                                        </p:tgtEl>
                                        <p:attrNameLst>
                                          <p:attrName>ppt_y</p:attrName>
                                        </p:attrNameLst>
                                      </p:cBhvr>
                                      <p:tavLst>
                                        <p:tav tm="0">
                                          <p:val>
                                            <p:strVal val="#ppt_y+0.05"/>
                                          </p:val>
                                        </p:tav>
                                        <p:tav tm="100000">
                                          <p:val>
                                            <p:strVal val="#ppt_y"/>
                                          </p:val>
                                        </p:tav>
                                      </p:tavLst>
                                    </p:anim>
                                    <p:animEffect transition="in" filter="fade">
                                      <p:cBhvr>
                                        <p:cTn id="50" dur="550"/>
                                        <p:tgtEl>
                                          <p:spTgt spid="26"/>
                                        </p:tgtEl>
                                      </p:cBhvr>
                                    </p:animEffect>
                                  </p:childTnLst>
                                </p:cTn>
                              </p:par>
                              <p:par>
                                <p:cTn id="51" presetID="42" presetClass="entr" presetSubtype="0" fill="hold" grpId="0" nodeType="withEffect">
                                  <p:stCondLst>
                                    <p:cond delay="564"/>
                                  </p:stCondLst>
                                  <p:childTnLst>
                                    <p:set>
                                      <p:cBhvr>
                                        <p:cTn id="52" dur="1" fill="hold">
                                          <p:stCondLst>
                                            <p:cond delay="0"/>
                                          </p:stCondLst>
                                        </p:cTn>
                                        <p:tgtEl>
                                          <p:spTgt spid="31"/>
                                        </p:tgtEl>
                                        <p:attrNameLst>
                                          <p:attrName>style.visibility</p:attrName>
                                        </p:attrNameLst>
                                      </p:cBhvr>
                                      <p:to>
                                        <p:strVal val="visible"/>
                                      </p:to>
                                    </p:set>
                                    <p:anim calcmode="lin" valueType="num">
                                      <p:cBhvr additive="base">
                                        <p:cTn id="53" dur="550" decel="100000" fill="hold"/>
                                        <p:tgtEl>
                                          <p:spTgt spid="31"/>
                                        </p:tgtEl>
                                        <p:attrNameLst>
                                          <p:attrName>ppt_y</p:attrName>
                                        </p:attrNameLst>
                                      </p:cBhvr>
                                      <p:tavLst>
                                        <p:tav tm="0">
                                          <p:val>
                                            <p:strVal val="#ppt_y+0.05"/>
                                          </p:val>
                                        </p:tav>
                                        <p:tav tm="100000">
                                          <p:val>
                                            <p:strVal val="#ppt_y"/>
                                          </p:val>
                                        </p:tav>
                                      </p:tavLst>
                                    </p:anim>
                                    <p:animEffect transition="in" filter="fade">
                                      <p:cBhvr>
                                        <p:cTn id="54" dur="550"/>
                                        <p:tgtEl>
                                          <p:spTgt spid="31"/>
                                        </p:tgtEl>
                                      </p:cBhvr>
                                    </p:animEffect>
                                  </p:childTnLst>
                                </p:cTn>
                              </p:par>
                              <p:par>
                                <p:cTn id="55" presetID="42" presetClass="entr" presetSubtype="0" fill="hold" grpId="0" nodeType="withEffect">
                                  <p:stCondLst>
                                    <p:cond delay="721"/>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550" decel="100000" fill="hold"/>
                                        <p:tgtEl>
                                          <p:spTgt spid="7"/>
                                        </p:tgtEl>
                                        <p:attrNameLst>
                                          <p:attrName>ppt_y</p:attrName>
                                        </p:attrNameLst>
                                      </p:cBhvr>
                                      <p:tavLst>
                                        <p:tav tm="0">
                                          <p:val>
                                            <p:strVal val="#ppt_y+0.05"/>
                                          </p:val>
                                        </p:tav>
                                        <p:tav tm="100000">
                                          <p:val>
                                            <p:strVal val="#ppt_y"/>
                                          </p:val>
                                        </p:tav>
                                      </p:tavLst>
                                    </p:anim>
                                    <p:animEffect transition="in" filter="fade">
                                      <p:cBhvr>
                                        <p:cTn id="58" dur="550"/>
                                        <p:tgtEl>
                                          <p:spTgt spid="7"/>
                                        </p:tgtEl>
                                      </p:cBhvr>
                                    </p:animEffect>
                                  </p:childTnLst>
                                </p:cTn>
                              </p:par>
                              <p:par>
                                <p:cTn id="59" presetID="42" presetClass="entr" presetSubtype="0" fill="hold" grpId="0" nodeType="withEffect">
                                  <p:stCondLst>
                                    <p:cond delay="721"/>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50" decel="100000" fill="hold"/>
                                        <p:tgtEl>
                                          <p:spTgt spid="12"/>
                                        </p:tgtEl>
                                        <p:attrNameLst>
                                          <p:attrName>ppt_y</p:attrName>
                                        </p:attrNameLst>
                                      </p:cBhvr>
                                      <p:tavLst>
                                        <p:tav tm="0">
                                          <p:val>
                                            <p:strVal val="#ppt_y+0.05"/>
                                          </p:val>
                                        </p:tav>
                                        <p:tav tm="100000">
                                          <p:val>
                                            <p:strVal val="#ppt_y"/>
                                          </p:val>
                                        </p:tav>
                                      </p:tavLst>
                                    </p:anim>
                                    <p:animEffect transition="in" filter="fade">
                                      <p:cBhvr>
                                        <p:cTn id="62" dur="550"/>
                                        <p:tgtEl>
                                          <p:spTgt spid="12"/>
                                        </p:tgtEl>
                                      </p:cBhvr>
                                    </p:animEffect>
                                  </p:childTnLst>
                                </p:cTn>
                              </p:par>
                              <p:par>
                                <p:cTn id="63" presetID="42" presetClass="entr" presetSubtype="0" fill="hold" grpId="0" nodeType="withEffect">
                                  <p:stCondLst>
                                    <p:cond delay="721"/>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50" decel="100000" fill="hold"/>
                                        <p:tgtEl>
                                          <p:spTgt spid="17"/>
                                        </p:tgtEl>
                                        <p:attrNameLst>
                                          <p:attrName>ppt_y</p:attrName>
                                        </p:attrNameLst>
                                      </p:cBhvr>
                                      <p:tavLst>
                                        <p:tav tm="0">
                                          <p:val>
                                            <p:strVal val="#ppt_y+0.05"/>
                                          </p:val>
                                        </p:tav>
                                        <p:tav tm="100000">
                                          <p:val>
                                            <p:strVal val="#ppt_y"/>
                                          </p:val>
                                        </p:tav>
                                      </p:tavLst>
                                    </p:anim>
                                    <p:animEffect transition="in" filter="fade">
                                      <p:cBhvr>
                                        <p:cTn id="66" dur="550"/>
                                        <p:tgtEl>
                                          <p:spTgt spid="17"/>
                                        </p:tgtEl>
                                      </p:cBhvr>
                                    </p:animEffect>
                                  </p:childTnLst>
                                </p:cTn>
                              </p:par>
                              <p:par>
                                <p:cTn id="67" presetID="42" presetClass="entr" presetSubtype="0" fill="hold" grpId="0" nodeType="withEffect">
                                  <p:stCondLst>
                                    <p:cond delay="721"/>
                                  </p:stCondLst>
                                  <p:childTnLst>
                                    <p:set>
                                      <p:cBhvr>
                                        <p:cTn id="68" dur="1" fill="hold">
                                          <p:stCondLst>
                                            <p:cond delay="0"/>
                                          </p:stCondLst>
                                        </p:cTn>
                                        <p:tgtEl>
                                          <p:spTgt spid="22"/>
                                        </p:tgtEl>
                                        <p:attrNameLst>
                                          <p:attrName>style.visibility</p:attrName>
                                        </p:attrNameLst>
                                      </p:cBhvr>
                                      <p:to>
                                        <p:strVal val="visible"/>
                                      </p:to>
                                    </p:set>
                                    <p:anim calcmode="lin" valueType="num">
                                      <p:cBhvr additive="base">
                                        <p:cTn id="69" dur="550" decel="100000" fill="hold"/>
                                        <p:tgtEl>
                                          <p:spTgt spid="22"/>
                                        </p:tgtEl>
                                        <p:attrNameLst>
                                          <p:attrName>ppt_y</p:attrName>
                                        </p:attrNameLst>
                                      </p:cBhvr>
                                      <p:tavLst>
                                        <p:tav tm="0">
                                          <p:val>
                                            <p:strVal val="#ppt_y+0.05"/>
                                          </p:val>
                                        </p:tav>
                                        <p:tav tm="100000">
                                          <p:val>
                                            <p:strVal val="#ppt_y"/>
                                          </p:val>
                                        </p:tav>
                                      </p:tavLst>
                                    </p:anim>
                                    <p:animEffect transition="in" filter="fade">
                                      <p:cBhvr>
                                        <p:cTn id="70" dur="550"/>
                                        <p:tgtEl>
                                          <p:spTgt spid="22"/>
                                        </p:tgtEl>
                                      </p:cBhvr>
                                    </p:animEffect>
                                  </p:childTnLst>
                                </p:cTn>
                              </p:par>
                              <p:par>
                                <p:cTn id="71" presetID="42" presetClass="entr" presetSubtype="0" fill="hold" grpId="0" nodeType="withEffect">
                                  <p:stCondLst>
                                    <p:cond delay="721"/>
                                  </p:stCondLst>
                                  <p:childTnLst>
                                    <p:set>
                                      <p:cBhvr>
                                        <p:cTn id="72" dur="1" fill="hold">
                                          <p:stCondLst>
                                            <p:cond delay="0"/>
                                          </p:stCondLst>
                                        </p:cTn>
                                        <p:tgtEl>
                                          <p:spTgt spid="27"/>
                                        </p:tgtEl>
                                        <p:attrNameLst>
                                          <p:attrName>style.visibility</p:attrName>
                                        </p:attrNameLst>
                                      </p:cBhvr>
                                      <p:to>
                                        <p:strVal val="visible"/>
                                      </p:to>
                                    </p:set>
                                    <p:anim calcmode="lin" valueType="num">
                                      <p:cBhvr additive="base">
                                        <p:cTn id="73" dur="550" decel="100000" fill="hold"/>
                                        <p:tgtEl>
                                          <p:spTgt spid="27"/>
                                        </p:tgtEl>
                                        <p:attrNameLst>
                                          <p:attrName>ppt_y</p:attrName>
                                        </p:attrNameLst>
                                      </p:cBhvr>
                                      <p:tavLst>
                                        <p:tav tm="0">
                                          <p:val>
                                            <p:strVal val="#ppt_y+0.05"/>
                                          </p:val>
                                        </p:tav>
                                        <p:tav tm="100000">
                                          <p:val>
                                            <p:strVal val="#ppt_y"/>
                                          </p:val>
                                        </p:tav>
                                      </p:tavLst>
                                    </p:anim>
                                    <p:animEffect transition="in" filter="fade">
                                      <p:cBhvr>
                                        <p:cTn id="74" dur="550"/>
                                        <p:tgtEl>
                                          <p:spTgt spid="27"/>
                                        </p:tgtEl>
                                      </p:cBhvr>
                                    </p:animEffect>
                                  </p:childTnLst>
                                </p:cTn>
                              </p:par>
                              <p:par>
                                <p:cTn id="75" presetID="42" presetClass="entr" presetSubtype="0" fill="hold" grpId="0" nodeType="withEffect">
                                  <p:stCondLst>
                                    <p:cond delay="721"/>
                                  </p:stCondLst>
                                  <p:childTnLst>
                                    <p:set>
                                      <p:cBhvr>
                                        <p:cTn id="76" dur="1" fill="hold">
                                          <p:stCondLst>
                                            <p:cond delay="0"/>
                                          </p:stCondLst>
                                        </p:cTn>
                                        <p:tgtEl>
                                          <p:spTgt spid="32"/>
                                        </p:tgtEl>
                                        <p:attrNameLst>
                                          <p:attrName>style.visibility</p:attrName>
                                        </p:attrNameLst>
                                      </p:cBhvr>
                                      <p:to>
                                        <p:strVal val="visible"/>
                                      </p:to>
                                    </p:set>
                                    <p:anim calcmode="lin" valueType="num">
                                      <p:cBhvr additive="base">
                                        <p:cTn id="77" dur="550" decel="100000" fill="hold"/>
                                        <p:tgtEl>
                                          <p:spTgt spid="32"/>
                                        </p:tgtEl>
                                        <p:attrNameLst>
                                          <p:attrName>ppt_y</p:attrName>
                                        </p:attrNameLst>
                                      </p:cBhvr>
                                      <p:tavLst>
                                        <p:tav tm="0">
                                          <p:val>
                                            <p:strVal val="#ppt_y+0.05"/>
                                          </p:val>
                                        </p:tav>
                                        <p:tav tm="100000">
                                          <p:val>
                                            <p:strVal val="#ppt_y"/>
                                          </p:val>
                                        </p:tav>
                                      </p:tavLst>
                                    </p:anim>
                                    <p:animEffect transition="in" filter="fade">
                                      <p:cBhvr>
                                        <p:cTn id="78" dur="550"/>
                                        <p:tgtEl>
                                          <p:spTgt spid="32"/>
                                        </p:tgtEl>
                                      </p:cBhvr>
                                    </p:animEffect>
                                  </p:childTnLst>
                                </p:cTn>
                              </p:par>
                              <p:par>
                                <p:cTn id="79" presetID="42" presetClass="entr" presetSubtype="0" fill="hold" grpId="0" nodeType="withEffect">
                                  <p:stCondLst>
                                    <p:cond delay="878"/>
                                  </p:stCondLst>
                                  <p:childTnLst>
                                    <p:set>
                                      <p:cBhvr>
                                        <p:cTn id="80" dur="1" fill="hold">
                                          <p:stCondLst>
                                            <p:cond delay="0"/>
                                          </p:stCondLst>
                                        </p:cTn>
                                        <p:tgtEl>
                                          <p:spTgt spid="8"/>
                                        </p:tgtEl>
                                        <p:attrNameLst>
                                          <p:attrName>style.visibility</p:attrName>
                                        </p:attrNameLst>
                                      </p:cBhvr>
                                      <p:to>
                                        <p:strVal val="visible"/>
                                      </p:to>
                                    </p:set>
                                    <p:anim calcmode="lin" valueType="num">
                                      <p:cBhvr additive="base">
                                        <p:cTn id="81" dur="550" decel="100000" fill="hold"/>
                                        <p:tgtEl>
                                          <p:spTgt spid="8"/>
                                        </p:tgtEl>
                                        <p:attrNameLst>
                                          <p:attrName>ppt_y</p:attrName>
                                        </p:attrNameLst>
                                      </p:cBhvr>
                                      <p:tavLst>
                                        <p:tav tm="0">
                                          <p:val>
                                            <p:strVal val="#ppt_y+0.05"/>
                                          </p:val>
                                        </p:tav>
                                        <p:tav tm="100000">
                                          <p:val>
                                            <p:strVal val="#ppt_y"/>
                                          </p:val>
                                        </p:tav>
                                      </p:tavLst>
                                    </p:anim>
                                    <p:animEffect transition="in" filter="fade">
                                      <p:cBhvr>
                                        <p:cTn id="82" dur="550"/>
                                        <p:tgtEl>
                                          <p:spTgt spid="8"/>
                                        </p:tgtEl>
                                      </p:cBhvr>
                                    </p:animEffect>
                                  </p:childTnLst>
                                </p:cTn>
                              </p:par>
                              <p:par>
                                <p:cTn id="83" presetID="42" presetClass="entr" presetSubtype="0" fill="hold" grpId="0" nodeType="withEffect">
                                  <p:stCondLst>
                                    <p:cond delay="878"/>
                                  </p:stCondLst>
                                  <p:childTnLst>
                                    <p:set>
                                      <p:cBhvr>
                                        <p:cTn id="84" dur="1" fill="hold">
                                          <p:stCondLst>
                                            <p:cond delay="0"/>
                                          </p:stCondLst>
                                        </p:cTn>
                                        <p:tgtEl>
                                          <p:spTgt spid="9"/>
                                        </p:tgtEl>
                                        <p:attrNameLst>
                                          <p:attrName>style.visibility</p:attrName>
                                        </p:attrNameLst>
                                      </p:cBhvr>
                                      <p:to>
                                        <p:strVal val="visible"/>
                                      </p:to>
                                    </p:set>
                                    <p:anim calcmode="lin" valueType="num">
                                      <p:cBhvr additive="base">
                                        <p:cTn id="85" dur="550" decel="100000" fill="hold"/>
                                        <p:tgtEl>
                                          <p:spTgt spid="9"/>
                                        </p:tgtEl>
                                        <p:attrNameLst>
                                          <p:attrName>ppt_y</p:attrName>
                                        </p:attrNameLst>
                                      </p:cBhvr>
                                      <p:tavLst>
                                        <p:tav tm="0">
                                          <p:val>
                                            <p:strVal val="#ppt_y+0.05"/>
                                          </p:val>
                                        </p:tav>
                                        <p:tav tm="100000">
                                          <p:val>
                                            <p:strVal val="#ppt_y"/>
                                          </p:val>
                                        </p:tav>
                                      </p:tavLst>
                                    </p:anim>
                                    <p:animEffect transition="in" filter="fade">
                                      <p:cBhvr>
                                        <p:cTn id="86" dur="550"/>
                                        <p:tgtEl>
                                          <p:spTgt spid="9"/>
                                        </p:tgtEl>
                                      </p:cBhvr>
                                    </p:animEffect>
                                  </p:childTnLst>
                                </p:cTn>
                              </p:par>
                              <p:par>
                                <p:cTn id="87" presetID="42" presetClass="entr" presetSubtype="0" fill="hold" grpId="0" nodeType="withEffect">
                                  <p:stCondLst>
                                    <p:cond delay="1035"/>
                                  </p:stCondLst>
                                  <p:childTnLst>
                                    <p:set>
                                      <p:cBhvr>
                                        <p:cTn id="88" dur="1" fill="hold">
                                          <p:stCondLst>
                                            <p:cond delay="0"/>
                                          </p:stCondLst>
                                        </p:cTn>
                                        <p:tgtEl>
                                          <p:spTgt spid="13"/>
                                        </p:tgtEl>
                                        <p:attrNameLst>
                                          <p:attrName>style.visibility</p:attrName>
                                        </p:attrNameLst>
                                      </p:cBhvr>
                                      <p:to>
                                        <p:strVal val="visible"/>
                                      </p:to>
                                    </p:set>
                                    <p:anim calcmode="lin" valueType="num">
                                      <p:cBhvr additive="base">
                                        <p:cTn id="89" dur="550" decel="100000" fill="hold"/>
                                        <p:tgtEl>
                                          <p:spTgt spid="13"/>
                                        </p:tgtEl>
                                        <p:attrNameLst>
                                          <p:attrName>ppt_y</p:attrName>
                                        </p:attrNameLst>
                                      </p:cBhvr>
                                      <p:tavLst>
                                        <p:tav tm="0">
                                          <p:val>
                                            <p:strVal val="#ppt_y+0.05"/>
                                          </p:val>
                                        </p:tav>
                                        <p:tav tm="100000">
                                          <p:val>
                                            <p:strVal val="#ppt_y"/>
                                          </p:val>
                                        </p:tav>
                                      </p:tavLst>
                                    </p:anim>
                                    <p:animEffect transition="in" filter="fade">
                                      <p:cBhvr>
                                        <p:cTn id="90" dur="550"/>
                                        <p:tgtEl>
                                          <p:spTgt spid="13"/>
                                        </p:tgtEl>
                                      </p:cBhvr>
                                    </p:animEffect>
                                  </p:childTnLst>
                                </p:cTn>
                              </p:par>
                              <p:par>
                                <p:cTn id="91" presetID="42" presetClass="entr" presetSubtype="0" fill="hold" grpId="0" nodeType="withEffect">
                                  <p:stCondLst>
                                    <p:cond delay="1035"/>
                                  </p:stCondLst>
                                  <p:childTnLst>
                                    <p:set>
                                      <p:cBhvr>
                                        <p:cTn id="92" dur="1" fill="hold">
                                          <p:stCondLst>
                                            <p:cond delay="0"/>
                                          </p:stCondLst>
                                        </p:cTn>
                                        <p:tgtEl>
                                          <p:spTgt spid="14"/>
                                        </p:tgtEl>
                                        <p:attrNameLst>
                                          <p:attrName>style.visibility</p:attrName>
                                        </p:attrNameLst>
                                      </p:cBhvr>
                                      <p:to>
                                        <p:strVal val="visible"/>
                                      </p:to>
                                    </p:set>
                                    <p:anim calcmode="lin" valueType="num">
                                      <p:cBhvr additive="base">
                                        <p:cTn id="93" dur="550" decel="100000" fill="hold"/>
                                        <p:tgtEl>
                                          <p:spTgt spid="14"/>
                                        </p:tgtEl>
                                        <p:attrNameLst>
                                          <p:attrName>ppt_y</p:attrName>
                                        </p:attrNameLst>
                                      </p:cBhvr>
                                      <p:tavLst>
                                        <p:tav tm="0">
                                          <p:val>
                                            <p:strVal val="#ppt_y+0.05"/>
                                          </p:val>
                                        </p:tav>
                                        <p:tav tm="100000">
                                          <p:val>
                                            <p:strVal val="#ppt_y"/>
                                          </p:val>
                                        </p:tav>
                                      </p:tavLst>
                                    </p:anim>
                                    <p:animEffect transition="in" filter="fade">
                                      <p:cBhvr>
                                        <p:cTn id="94" dur="550"/>
                                        <p:tgtEl>
                                          <p:spTgt spid="14"/>
                                        </p:tgtEl>
                                      </p:cBhvr>
                                    </p:animEffect>
                                  </p:childTnLst>
                                </p:cTn>
                              </p:par>
                              <p:par>
                                <p:cTn id="95" presetID="42" presetClass="entr" presetSubtype="0" fill="hold" grpId="0" nodeType="withEffect">
                                  <p:stCondLst>
                                    <p:cond delay="1192"/>
                                  </p:stCondLst>
                                  <p:childTnLst>
                                    <p:set>
                                      <p:cBhvr>
                                        <p:cTn id="96" dur="1" fill="hold">
                                          <p:stCondLst>
                                            <p:cond delay="0"/>
                                          </p:stCondLst>
                                        </p:cTn>
                                        <p:tgtEl>
                                          <p:spTgt spid="18"/>
                                        </p:tgtEl>
                                        <p:attrNameLst>
                                          <p:attrName>style.visibility</p:attrName>
                                        </p:attrNameLst>
                                      </p:cBhvr>
                                      <p:to>
                                        <p:strVal val="visible"/>
                                      </p:to>
                                    </p:set>
                                    <p:anim calcmode="lin" valueType="num">
                                      <p:cBhvr additive="base">
                                        <p:cTn id="97" dur="550" decel="100000" fill="hold"/>
                                        <p:tgtEl>
                                          <p:spTgt spid="18"/>
                                        </p:tgtEl>
                                        <p:attrNameLst>
                                          <p:attrName>ppt_y</p:attrName>
                                        </p:attrNameLst>
                                      </p:cBhvr>
                                      <p:tavLst>
                                        <p:tav tm="0">
                                          <p:val>
                                            <p:strVal val="#ppt_y+0.05"/>
                                          </p:val>
                                        </p:tav>
                                        <p:tav tm="100000">
                                          <p:val>
                                            <p:strVal val="#ppt_y"/>
                                          </p:val>
                                        </p:tav>
                                      </p:tavLst>
                                    </p:anim>
                                    <p:animEffect transition="in" filter="fade">
                                      <p:cBhvr>
                                        <p:cTn id="98" dur="550"/>
                                        <p:tgtEl>
                                          <p:spTgt spid="18"/>
                                        </p:tgtEl>
                                      </p:cBhvr>
                                    </p:animEffect>
                                  </p:childTnLst>
                                </p:cTn>
                              </p:par>
                              <p:par>
                                <p:cTn id="99" presetID="42" presetClass="entr" presetSubtype="0" fill="hold" grpId="0" nodeType="withEffect">
                                  <p:stCondLst>
                                    <p:cond delay="1192"/>
                                  </p:stCondLst>
                                  <p:childTnLst>
                                    <p:set>
                                      <p:cBhvr>
                                        <p:cTn id="100" dur="1" fill="hold">
                                          <p:stCondLst>
                                            <p:cond delay="0"/>
                                          </p:stCondLst>
                                        </p:cTn>
                                        <p:tgtEl>
                                          <p:spTgt spid="19"/>
                                        </p:tgtEl>
                                        <p:attrNameLst>
                                          <p:attrName>style.visibility</p:attrName>
                                        </p:attrNameLst>
                                      </p:cBhvr>
                                      <p:to>
                                        <p:strVal val="visible"/>
                                      </p:to>
                                    </p:set>
                                    <p:anim calcmode="lin" valueType="num">
                                      <p:cBhvr additive="base">
                                        <p:cTn id="101" dur="550" decel="100000" fill="hold"/>
                                        <p:tgtEl>
                                          <p:spTgt spid="19"/>
                                        </p:tgtEl>
                                        <p:attrNameLst>
                                          <p:attrName>ppt_y</p:attrName>
                                        </p:attrNameLst>
                                      </p:cBhvr>
                                      <p:tavLst>
                                        <p:tav tm="0">
                                          <p:val>
                                            <p:strVal val="#ppt_y+0.05"/>
                                          </p:val>
                                        </p:tav>
                                        <p:tav tm="100000">
                                          <p:val>
                                            <p:strVal val="#ppt_y"/>
                                          </p:val>
                                        </p:tav>
                                      </p:tavLst>
                                    </p:anim>
                                    <p:animEffect transition="in" filter="fade">
                                      <p:cBhvr>
                                        <p:cTn id="102" dur="550"/>
                                        <p:tgtEl>
                                          <p:spTgt spid="19"/>
                                        </p:tgtEl>
                                      </p:cBhvr>
                                    </p:animEffect>
                                  </p:childTnLst>
                                </p:cTn>
                              </p:par>
                              <p:par>
                                <p:cTn id="103" presetID="42" presetClass="entr" presetSubtype="0" fill="hold" grpId="0" nodeType="withEffect">
                                  <p:stCondLst>
                                    <p:cond delay="1349"/>
                                  </p:stCondLst>
                                  <p:childTnLst>
                                    <p:set>
                                      <p:cBhvr>
                                        <p:cTn id="104" dur="1" fill="hold">
                                          <p:stCondLst>
                                            <p:cond delay="0"/>
                                          </p:stCondLst>
                                        </p:cTn>
                                        <p:tgtEl>
                                          <p:spTgt spid="23"/>
                                        </p:tgtEl>
                                        <p:attrNameLst>
                                          <p:attrName>style.visibility</p:attrName>
                                        </p:attrNameLst>
                                      </p:cBhvr>
                                      <p:to>
                                        <p:strVal val="visible"/>
                                      </p:to>
                                    </p:set>
                                    <p:anim calcmode="lin" valueType="num">
                                      <p:cBhvr additive="base">
                                        <p:cTn id="105" dur="550" decel="100000" fill="hold"/>
                                        <p:tgtEl>
                                          <p:spTgt spid="23"/>
                                        </p:tgtEl>
                                        <p:attrNameLst>
                                          <p:attrName>ppt_y</p:attrName>
                                        </p:attrNameLst>
                                      </p:cBhvr>
                                      <p:tavLst>
                                        <p:tav tm="0">
                                          <p:val>
                                            <p:strVal val="#ppt_y+0.05"/>
                                          </p:val>
                                        </p:tav>
                                        <p:tav tm="100000">
                                          <p:val>
                                            <p:strVal val="#ppt_y"/>
                                          </p:val>
                                        </p:tav>
                                      </p:tavLst>
                                    </p:anim>
                                    <p:animEffect transition="in" filter="fade">
                                      <p:cBhvr>
                                        <p:cTn id="106" dur="550"/>
                                        <p:tgtEl>
                                          <p:spTgt spid="23"/>
                                        </p:tgtEl>
                                      </p:cBhvr>
                                    </p:animEffect>
                                  </p:childTnLst>
                                </p:cTn>
                              </p:par>
                              <p:par>
                                <p:cTn id="107" presetID="42" presetClass="entr" presetSubtype="0" fill="hold" grpId="0" nodeType="withEffect">
                                  <p:stCondLst>
                                    <p:cond delay="1349"/>
                                  </p:stCondLst>
                                  <p:childTnLst>
                                    <p:set>
                                      <p:cBhvr>
                                        <p:cTn id="108" dur="1" fill="hold">
                                          <p:stCondLst>
                                            <p:cond delay="0"/>
                                          </p:stCondLst>
                                        </p:cTn>
                                        <p:tgtEl>
                                          <p:spTgt spid="24"/>
                                        </p:tgtEl>
                                        <p:attrNameLst>
                                          <p:attrName>style.visibility</p:attrName>
                                        </p:attrNameLst>
                                      </p:cBhvr>
                                      <p:to>
                                        <p:strVal val="visible"/>
                                      </p:to>
                                    </p:set>
                                    <p:anim calcmode="lin" valueType="num">
                                      <p:cBhvr additive="base">
                                        <p:cTn id="109" dur="550" decel="100000" fill="hold"/>
                                        <p:tgtEl>
                                          <p:spTgt spid="24"/>
                                        </p:tgtEl>
                                        <p:attrNameLst>
                                          <p:attrName>ppt_y</p:attrName>
                                        </p:attrNameLst>
                                      </p:cBhvr>
                                      <p:tavLst>
                                        <p:tav tm="0">
                                          <p:val>
                                            <p:strVal val="#ppt_y+0.05"/>
                                          </p:val>
                                        </p:tav>
                                        <p:tav tm="100000">
                                          <p:val>
                                            <p:strVal val="#ppt_y"/>
                                          </p:val>
                                        </p:tav>
                                      </p:tavLst>
                                    </p:anim>
                                    <p:animEffect transition="in" filter="fade">
                                      <p:cBhvr>
                                        <p:cTn id="110" dur="550"/>
                                        <p:tgtEl>
                                          <p:spTgt spid="24"/>
                                        </p:tgtEl>
                                      </p:cBhvr>
                                    </p:animEffect>
                                  </p:childTnLst>
                                </p:cTn>
                              </p:par>
                              <p:par>
                                <p:cTn id="111" presetID="42" presetClass="entr" presetSubtype="0" fill="hold" grpId="0" nodeType="withEffect">
                                  <p:stCondLst>
                                    <p:cond delay="1506"/>
                                  </p:stCondLst>
                                  <p:childTnLst>
                                    <p:set>
                                      <p:cBhvr>
                                        <p:cTn id="112" dur="1" fill="hold">
                                          <p:stCondLst>
                                            <p:cond delay="0"/>
                                          </p:stCondLst>
                                        </p:cTn>
                                        <p:tgtEl>
                                          <p:spTgt spid="28"/>
                                        </p:tgtEl>
                                        <p:attrNameLst>
                                          <p:attrName>style.visibility</p:attrName>
                                        </p:attrNameLst>
                                      </p:cBhvr>
                                      <p:to>
                                        <p:strVal val="visible"/>
                                      </p:to>
                                    </p:set>
                                    <p:anim calcmode="lin" valueType="num">
                                      <p:cBhvr additive="base">
                                        <p:cTn id="113" dur="550" decel="100000" fill="hold"/>
                                        <p:tgtEl>
                                          <p:spTgt spid="28"/>
                                        </p:tgtEl>
                                        <p:attrNameLst>
                                          <p:attrName>ppt_y</p:attrName>
                                        </p:attrNameLst>
                                      </p:cBhvr>
                                      <p:tavLst>
                                        <p:tav tm="0">
                                          <p:val>
                                            <p:strVal val="#ppt_y+0.05"/>
                                          </p:val>
                                        </p:tav>
                                        <p:tav tm="100000">
                                          <p:val>
                                            <p:strVal val="#ppt_y"/>
                                          </p:val>
                                        </p:tav>
                                      </p:tavLst>
                                    </p:anim>
                                    <p:animEffect transition="in" filter="fade">
                                      <p:cBhvr>
                                        <p:cTn id="114" dur="550"/>
                                        <p:tgtEl>
                                          <p:spTgt spid="28"/>
                                        </p:tgtEl>
                                      </p:cBhvr>
                                    </p:animEffect>
                                  </p:childTnLst>
                                </p:cTn>
                              </p:par>
                              <p:par>
                                <p:cTn id="115" presetID="42" presetClass="entr" presetSubtype="0" fill="hold" grpId="0" nodeType="withEffect">
                                  <p:stCondLst>
                                    <p:cond delay="1506"/>
                                  </p:stCondLst>
                                  <p:childTnLst>
                                    <p:set>
                                      <p:cBhvr>
                                        <p:cTn id="116" dur="1" fill="hold">
                                          <p:stCondLst>
                                            <p:cond delay="0"/>
                                          </p:stCondLst>
                                        </p:cTn>
                                        <p:tgtEl>
                                          <p:spTgt spid="29"/>
                                        </p:tgtEl>
                                        <p:attrNameLst>
                                          <p:attrName>style.visibility</p:attrName>
                                        </p:attrNameLst>
                                      </p:cBhvr>
                                      <p:to>
                                        <p:strVal val="visible"/>
                                      </p:to>
                                    </p:set>
                                    <p:anim calcmode="lin" valueType="num">
                                      <p:cBhvr additive="base">
                                        <p:cTn id="117" dur="550" decel="100000" fill="hold"/>
                                        <p:tgtEl>
                                          <p:spTgt spid="29"/>
                                        </p:tgtEl>
                                        <p:attrNameLst>
                                          <p:attrName>ppt_y</p:attrName>
                                        </p:attrNameLst>
                                      </p:cBhvr>
                                      <p:tavLst>
                                        <p:tav tm="0">
                                          <p:val>
                                            <p:strVal val="#ppt_y+0.05"/>
                                          </p:val>
                                        </p:tav>
                                        <p:tav tm="100000">
                                          <p:val>
                                            <p:strVal val="#ppt_y"/>
                                          </p:val>
                                        </p:tav>
                                      </p:tavLst>
                                    </p:anim>
                                    <p:animEffect transition="in" filter="fade">
                                      <p:cBhvr>
                                        <p:cTn id="118" dur="550"/>
                                        <p:tgtEl>
                                          <p:spTgt spid="29"/>
                                        </p:tgtEl>
                                      </p:cBhvr>
                                    </p:animEffect>
                                  </p:childTnLst>
                                </p:cTn>
                              </p:par>
                              <p:par>
                                <p:cTn id="119" presetID="42" presetClass="entr" presetSubtype="0" fill="hold" grpId="0" nodeType="withEffect">
                                  <p:stCondLst>
                                    <p:cond delay="1663"/>
                                  </p:stCondLst>
                                  <p:childTnLst>
                                    <p:set>
                                      <p:cBhvr>
                                        <p:cTn id="120" dur="1" fill="hold">
                                          <p:stCondLst>
                                            <p:cond delay="0"/>
                                          </p:stCondLst>
                                        </p:cTn>
                                        <p:tgtEl>
                                          <p:spTgt spid="33"/>
                                        </p:tgtEl>
                                        <p:attrNameLst>
                                          <p:attrName>style.visibility</p:attrName>
                                        </p:attrNameLst>
                                      </p:cBhvr>
                                      <p:to>
                                        <p:strVal val="visible"/>
                                      </p:to>
                                    </p:set>
                                    <p:anim calcmode="lin" valueType="num">
                                      <p:cBhvr additive="base">
                                        <p:cTn id="121" dur="550" decel="100000" fill="hold"/>
                                        <p:tgtEl>
                                          <p:spTgt spid="33"/>
                                        </p:tgtEl>
                                        <p:attrNameLst>
                                          <p:attrName>ppt_y</p:attrName>
                                        </p:attrNameLst>
                                      </p:cBhvr>
                                      <p:tavLst>
                                        <p:tav tm="0">
                                          <p:val>
                                            <p:strVal val="#ppt_y+0.05"/>
                                          </p:val>
                                        </p:tav>
                                        <p:tav tm="100000">
                                          <p:val>
                                            <p:strVal val="#ppt_y"/>
                                          </p:val>
                                        </p:tav>
                                      </p:tavLst>
                                    </p:anim>
                                    <p:animEffect transition="in" filter="fade">
                                      <p:cBhvr>
                                        <p:cTn id="122" dur="550"/>
                                        <p:tgtEl>
                                          <p:spTgt spid="33"/>
                                        </p:tgtEl>
                                      </p:cBhvr>
                                    </p:animEffect>
                                  </p:childTnLst>
                                </p:cTn>
                              </p:par>
                              <p:par>
                                <p:cTn id="123" presetID="42" presetClass="entr" presetSubtype="0" fill="hold" grpId="0" nodeType="withEffect">
                                  <p:stCondLst>
                                    <p:cond delay="1663"/>
                                  </p:stCondLst>
                                  <p:childTnLst>
                                    <p:set>
                                      <p:cBhvr>
                                        <p:cTn id="124" dur="1" fill="hold">
                                          <p:stCondLst>
                                            <p:cond delay="0"/>
                                          </p:stCondLst>
                                        </p:cTn>
                                        <p:tgtEl>
                                          <p:spTgt spid="34"/>
                                        </p:tgtEl>
                                        <p:attrNameLst>
                                          <p:attrName>style.visibility</p:attrName>
                                        </p:attrNameLst>
                                      </p:cBhvr>
                                      <p:to>
                                        <p:strVal val="visible"/>
                                      </p:to>
                                    </p:set>
                                    <p:anim calcmode="lin" valueType="num">
                                      <p:cBhvr additive="base">
                                        <p:cTn id="125" dur="550" decel="100000" fill="hold"/>
                                        <p:tgtEl>
                                          <p:spTgt spid="34"/>
                                        </p:tgtEl>
                                        <p:attrNameLst>
                                          <p:attrName>ppt_y</p:attrName>
                                        </p:attrNameLst>
                                      </p:cBhvr>
                                      <p:tavLst>
                                        <p:tav tm="0">
                                          <p:val>
                                            <p:strVal val="#ppt_y+0.05"/>
                                          </p:val>
                                        </p:tav>
                                        <p:tav tm="100000">
                                          <p:val>
                                            <p:strVal val="#ppt_y"/>
                                          </p:val>
                                        </p:tav>
                                      </p:tavLst>
                                    </p:anim>
                                    <p:animEffect transition="in" filter="fade">
                                      <p:cBhvr>
                                        <p:cTn id="126" dur="550"/>
                                        <p:tgtEl>
                                          <p:spTgt spid="34"/>
                                        </p:tgtEl>
                                      </p:cBhvr>
                                    </p:animEffect>
                                  </p:childTnLst>
                                </p:cTn>
                              </p:par>
                              <p:par>
                                <p:cTn id="127" presetID="42" presetClass="entr" presetSubtype="0" fill="hold" grpId="0" nodeType="withEffect">
                                  <p:stCondLst>
                                    <p:cond delay="1820"/>
                                  </p:stCondLst>
                                  <p:childTnLst>
                                    <p:set>
                                      <p:cBhvr>
                                        <p:cTn id="128" dur="1" fill="hold">
                                          <p:stCondLst>
                                            <p:cond delay="0"/>
                                          </p:stCondLst>
                                        </p:cTn>
                                        <p:tgtEl>
                                          <p:spTgt spid="35"/>
                                        </p:tgtEl>
                                        <p:attrNameLst>
                                          <p:attrName>style.visibility</p:attrName>
                                        </p:attrNameLst>
                                      </p:cBhvr>
                                      <p:to>
                                        <p:strVal val="visible"/>
                                      </p:to>
                                    </p:set>
                                    <p:anim calcmode="lin" valueType="num">
                                      <p:cBhvr additive="base">
                                        <p:cTn id="129" dur="550" decel="100000" fill="hold"/>
                                        <p:tgtEl>
                                          <p:spTgt spid="35"/>
                                        </p:tgtEl>
                                        <p:attrNameLst>
                                          <p:attrName>ppt_y</p:attrName>
                                        </p:attrNameLst>
                                      </p:cBhvr>
                                      <p:tavLst>
                                        <p:tav tm="0">
                                          <p:val>
                                            <p:strVal val="#ppt_y+0.05"/>
                                          </p:val>
                                        </p:tav>
                                        <p:tav tm="100000">
                                          <p:val>
                                            <p:strVal val="#ppt_y"/>
                                          </p:val>
                                        </p:tav>
                                      </p:tavLst>
                                    </p:anim>
                                    <p:animEffect transition="in" filter="fade">
                                      <p:cBhvr>
                                        <p:cTn id="130" dur="550"/>
                                        <p:tgtEl>
                                          <p:spTgt spid="35"/>
                                        </p:tgtEl>
                                      </p:cBhvr>
                                    </p:animEffect>
                                  </p:childTnLst>
                                </p:cTn>
                              </p:par>
                              <p:par>
                                <p:cTn id="131" presetID="42" presetClass="entr" presetSubtype="0" fill="hold" grpId="0" nodeType="withEffect">
                                  <p:stCondLst>
                                    <p:cond delay="1820"/>
                                  </p:stCondLst>
                                  <p:childTnLst>
                                    <p:set>
                                      <p:cBhvr>
                                        <p:cTn id="132" dur="1" fill="hold">
                                          <p:stCondLst>
                                            <p:cond delay="0"/>
                                          </p:stCondLst>
                                        </p:cTn>
                                        <p:tgtEl>
                                          <p:spTgt spid="36"/>
                                        </p:tgtEl>
                                        <p:attrNameLst>
                                          <p:attrName>style.visibility</p:attrName>
                                        </p:attrNameLst>
                                      </p:cBhvr>
                                      <p:to>
                                        <p:strVal val="visible"/>
                                      </p:to>
                                    </p:set>
                                    <p:anim calcmode="lin" valueType="num">
                                      <p:cBhvr additive="base">
                                        <p:cTn id="133" dur="550" decel="100000" fill="hold"/>
                                        <p:tgtEl>
                                          <p:spTgt spid="36"/>
                                        </p:tgtEl>
                                        <p:attrNameLst>
                                          <p:attrName>ppt_y</p:attrName>
                                        </p:attrNameLst>
                                      </p:cBhvr>
                                      <p:tavLst>
                                        <p:tav tm="0">
                                          <p:val>
                                            <p:strVal val="#ppt_y+0.05"/>
                                          </p:val>
                                        </p:tav>
                                        <p:tav tm="100000">
                                          <p:val>
                                            <p:strVal val="#ppt_y"/>
                                          </p:val>
                                        </p:tav>
                                      </p:tavLst>
                                    </p:anim>
                                    <p:animEffect transition="in" filter="fade">
                                      <p:cBhvr>
                                        <p:cTn id="134" dur="550"/>
                                        <p:tgtEl>
                                          <p:spTgt spid="36"/>
                                        </p:tgtEl>
                                      </p:cBhvr>
                                    </p:animEffect>
                                  </p:childTnLst>
                                </p:cTn>
                              </p:par>
                              <p:par>
                                <p:cTn id="135" presetID="42" presetClass="entr" presetSubtype="0" fill="hold" grpId="0" nodeType="withEffect">
                                  <p:stCondLst>
                                    <p:cond delay="1820"/>
                                  </p:stCondLst>
                                  <p:childTnLst>
                                    <p:set>
                                      <p:cBhvr>
                                        <p:cTn id="136" dur="1" fill="hold">
                                          <p:stCondLst>
                                            <p:cond delay="0"/>
                                          </p:stCondLst>
                                        </p:cTn>
                                        <p:tgtEl>
                                          <p:spTgt spid="37"/>
                                        </p:tgtEl>
                                        <p:attrNameLst>
                                          <p:attrName>style.visibility</p:attrName>
                                        </p:attrNameLst>
                                      </p:cBhvr>
                                      <p:to>
                                        <p:strVal val="visible"/>
                                      </p:to>
                                    </p:set>
                                    <p:anim calcmode="lin" valueType="num">
                                      <p:cBhvr additive="base">
                                        <p:cTn id="137" dur="550" decel="100000" fill="hold"/>
                                        <p:tgtEl>
                                          <p:spTgt spid="37"/>
                                        </p:tgtEl>
                                        <p:attrNameLst>
                                          <p:attrName>ppt_y</p:attrName>
                                        </p:attrNameLst>
                                      </p:cBhvr>
                                      <p:tavLst>
                                        <p:tav tm="0">
                                          <p:val>
                                            <p:strVal val="#ppt_y+0.05"/>
                                          </p:val>
                                        </p:tav>
                                        <p:tav tm="100000">
                                          <p:val>
                                            <p:strVal val="#ppt_y"/>
                                          </p:val>
                                        </p:tav>
                                      </p:tavLst>
                                    </p:anim>
                                    <p:animEffect transition="in" filter="fade">
                                      <p:cBhvr>
                                        <p:cTn id="138" dur="550"/>
                                        <p:tgtEl>
                                          <p:spTgt spid="37"/>
                                        </p:tgtEl>
                                      </p:cBhvr>
                                    </p:animEffect>
                                  </p:childTnLst>
                                </p:cTn>
                              </p:par>
                              <p:par>
                                <p:cTn id="139" presetID="42" presetClass="entr" presetSubtype="0" fill="hold" grpId="0" nodeType="withEffect">
                                  <p:stCondLst>
                                    <p:cond delay="1977"/>
                                  </p:stCondLst>
                                  <p:childTnLst>
                                    <p:set>
                                      <p:cBhvr>
                                        <p:cTn id="140" dur="1" fill="hold">
                                          <p:stCondLst>
                                            <p:cond delay="0"/>
                                          </p:stCondLst>
                                        </p:cTn>
                                        <p:tgtEl>
                                          <p:spTgt spid="38"/>
                                        </p:tgtEl>
                                        <p:attrNameLst>
                                          <p:attrName>style.visibility</p:attrName>
                                        </p:attrNameLst>
                                      </p:cBhvr>
                                      <p:to>
                                        <p:strVal val="visible"/>
                                      </p:to>
                                    </p:set>
                                    <p:anim calcmode="lin" valueType="num">
                                      <p:cBhvr additive="base">
                                        <p:cTn id="141" dur="550" decel="100000" fill="hold"/>
                                        <p:tgtEl>
                                          <p:spTgt spid="38"/>
                                        </p:tgtEl>
                                        <p:attrNameLst>
                                          <p:attrName>ppt_y</p:attrName>
                                        </p:attrNameLst>
                                      </p:cBhvr>
                                      <p:tavLst>
                                        <p:tav tm="0">
                                          <p:val>
                                            <p:strVal val="#ppt_y+0.05"/>
                                          </p:val>
                                        </p:tav>
                                        <p:tav tm="100000">
                                          <p:val>
                                            <p:strVal val="#ppt_y"/>
                                          </p:val>
                                        </p:tav>
                                      </p:tavLst>
                                    </p:anim>
                                    <p:animEffect transition="in" filter="fade">
                                      <p:cBhvr>
                                        <p:cTn id="142" dur="550"/>
                                        <p:tgtEl>
                                          <p:spTgt spid="38"/>
                                        </p:tgtEl>
                                      </p:cBhvr>
                                    </p:animEffect>
                                  </p:childTnLst>
                                </p:cTn>
                              </p:par>
                              <p:par>
                                <p:cTn id="143" presetID="42" presetClass="entr" presetSubtype="0" fill="hold" grpId="0" nodeType="withEffect">
                                  <p:stCondLst>
                                    <p:cond delay="1977"/>
                                  </p:stCondLst>
                                  <p:childTnLst>
                                    <p:set>
                                      <p:cBhvr>
                                        <p:cTn id="144" dur="1" fill="hold">
                                          <p:stCondLst>
                                            <p:cond delay="0"/>
                                          </p:stCondLst>
                                        </p:cTn>
                                        <p:tgtEl>
                                          <p:spTgt spid="39"/>
                                        </p:tgtEl>
                                        <p:attrNameLst>
                                          <p:attrName>style.visibility</p:attrName>
                                        </p:attrNameLst>
                                      </p:cBhvr>
                                      <p:to>
                                        <p:strVal val="visible"/>
                                      </p:to>
                                    </p:set>
                                    <p:anim calcmode="lin" valueType="num">
                                      <p:cBhvr additive="base">
                                        <p:cTn id="145" dur="550" decel="100000" fill="hold"/>
                                        <p:tgtEl>
                                          <p:spTgt spid="39"/>
                                        </p:tgtEl>
                                        <p:attrNameLst>
                                          <p:attrName>ppt_y</p:attrName>
                                        </p:attrNameLst>
                                      </p:cBhvr>
                                      <p:tavLst>
                                        <p:tav tm="0">
                                          <p:val>
                                            <p:strVal val="#ppt_y+0.05"/>
                                          </p:val>
                                        </p:tav>
                                        <p:tav tm="100000">
                                          <p:val>
                                            <p:strVal val="#ppt_y"/>
                                          </p:val>
                                        </p:tav>
                                      </p:tavLst>
                                    </p:anim>
                                    <p:animEffect transition="in" filter="fade">
                                      <p:cBhvr>
                                        <p:cTn id="146" dur="550"/>
                                        <p:tgtEl>
                                          <p:spTgt spid="39"/>
                                        </p:tgtEl>
                                      </p:cBhvr>
                                    </p:animEffect>
                                  </p:childTnLst>
                                </p:cTn>
                              </p:par>
                              <p:par>
                                <p:cTn id="147" presetID="42" presetClass="entr" presetSubtype="0" fill="hold" grpId="0" nodeType="withEffect">
                                  <p:stCondLst>
                                    <p:cond delay="1977"/>
                                  </p:stCondLst>
                                  <p:childTnLst>
                                    <p:set>
                                      <p:cBhvr>
                                        <p:cTn id="148" dur="1" fill="hold">
                                          <p:stCondLst>
                                            <p:cond delay="0"/>
                                          </p:stCondLst>
                                        </p:cTn>
                                        <p:tgtEl>
                                          <p:spTgt spid="40"/>
                                        </p:tgtEl>
                                        <p:attrNameLst>
                                          <p:attrName>style.visibility</p:attrName>
                                        </p:attrNameLst>
                                      </p:cBhvr>
                                      <p:to>
                                        <p:strVal val="visible"/>
                                      </p:to>
                                    </p:set>
                                    <p:anim calcmode="lin" valueType="num">
                                      <p:cBhvr additive="base">
                                        <p:cTn id="149" dur="550" decel="100000" fill="hold"/>
                                        <p:tgtEl>
                                          <p:spTgt spid="40"/>
                                        </p:tgtEl>
                                        <p:attrNameLst>
                                          <p:attrName>ppt_y</p:attrName>
                                        </p:attrNameLst>
                                      </p:cBhvr>
                                      <p:tavLst>
                                        <p:tav tm="0">
                                          <p:val>
                                            <p:strVal val="#ppt_y+0.05"/>
                                          </p:val>
                                        </p:tav>
                                        <p:tav tm="100000">
                                          <p:val>
                                            <p:strVal val="#ppt_y"/>
                                          </p:val>
                                        </p:tav>
                                      </p:tavLst>
                                    </p:anim>
                                    <p:animEffect transition="in" filter="fade">
                                      <p:cBhvr>
                                        <p:cTn id="150" dur="550"/>
                                        <p:tgtEl>
                                          <p:spTgt spid="40"/>
                                        </p:tgtEl>
                                      </p:cBhvr>
                                    </p:animEffect>
                                  </p:childTnLst>
                                </p:cTn>
                              </p:par>
                              <p:par>
                                <p:cTn id="151" presetID="42" presetClass="entr" presetSubtype="0" fill="hold" grpId="0" nodeType="withEffect">
                                  <p:stCondLst>
                                    <p:cond delay="2134"/>
                                  </p:stCondLst>
                                  <p:childTnLst>
                                    <p:set>
                                      <p:cBhvr>
                                        <p:cTn id="152" dur="1" fill="hold">
                                          <p:stCondLst>
                                            <p:cond delay="0"/>
                                          </p:stCondLst>
                                        </p:cTn>
                                        <p:tgtEl>
                                          <p:spTgt spid="41"/>
                                        </p:tgtEl>
                                        <p:attrNameLst>
                                          <p:attrName>style.visibility</p:attrName>
                                        </p:attrNameLst>
                                      </p:cBhvr>
                                      <p:to>
                                        <p:strVal val="visible"/>
                                      </p:to>
                                    </p:set>
                                    <p:anim calcmode="lin" valueType="num">
                                      <p:cBhvr additive="base">
                                        <p:cTn id="153" dur="550" decel="100000" fill="hold"/>
                                        <p:tgtEl>
                                          <p:spTgt spid="41"/>
                                        </p:tgtEl>
                                        <p:attrNameLst>
                                          <p:attrName>ppt_y</p:attrName>
                                        </p:attrNameLst>
                                      </p:cBhvr>
                                      <p:tavLst>
                                        <p:tav tm="0">
                                          <p:val>
                                            <p:strVal val="#ppt_y+0.05"/>
                                          </p:val>
                                        </p:tav>
                                        <p:tav tm="100000">
                                          <p:val>
                                            <p:strVal val="#ppt_y"/>
                                          </p:val>
                                        </p:tav>
                                      </p:tavLst>
                                    </p:anim>
                                    <p:animEffect transition="in" filter="fade">
                                      <p:cBhvr>
                                        <p:cTn id="154" dur="550"/>
                                        <p:tgtEl>
                                          <p:spTgt spid="41"/>
                                        </p:tgtEl>
                                      </p:cBhvr>
                                    </p:animEffect>
                                  </p:childTnLst>
                                </p:cTn>
                              </p:par>
                              <p:par>
                                <p:cTn id="155" presetID="42" presetClass="entr" presetSubtype="0" fill="hold" grpId="0" nodeType="withEffect">
                                  <p:stCondLst>
                                    <p:cond delay="2134"/>
                                  </p:stCondLst>
                                  <p:childTnLst>
                                    <p:set>
                                      <p:cBhvr>
                                        <p:cTn id="156" dur="1" fill="hold">
                                          <p:stCondLst>
                                            <p:cond delay="0"/>
                                          </p:stCondLst>
                                        </p:cTn>
                                        <p:tgtEl>
                                          <p:spTgt spid="42"/>
                                        </p:tgtEl>
                                        <p:attrNameLst>
                                          <p:attrName>style.visibility</p:attrName>
                                        </p:attrNameLst>
                                      </p:cBhvr>
                                      <p:to>
                                        <p:strVal val="visible"/>
                                      </p:to>
                                    </p:set>
                                    <p:anim calcmode="lin" valueType="num">
                                      <p:cBhvr additive="base">
                                        <p:cTn id="157" dur="550" decel="100000" fill="hold"/>
                                        <p:tgtEl>
                                          <p:spTgt spid="42"/>
                                        </p:tgtEl>
                                        <p:attrNameLst>
                                          <p:attrName>ppt_y</p:attrName>
                                        </p:attrNameLst>
                                      </p:cBhvr>
                                      <p:tavLst>
                                        <p:tav tm="0">
                                          <p:val>
                                            <p:strVal val="#ppt_y+0.05"/>
                                          </p:val>
                                        </p:tav>
                                        <p:tav tm="100000">
                                          <p:val>
                                            <p:strVal val="#ppt_y"/>
                                          </p:val>
                                        </p:tav>
                                      </p:tavLst>
                                    </p:anim>
                                    <p:animEffect transition="in" filter="fade">
                                      <p:cBhvr>
                                        <p:cTn id="158" dur="550"/>
                                        <p:tgtEl>
                                          <p:spTgt spid="42"/>
                                        </p:tgtEl>
                                      </p:cBhvr>
                                    </p:animEffect>
                                  </p:childTnLst>
                                </p:cTn>
                              </p:par>
                              <p:par>
                                <p:cTn id="159" presetID="42" presetClass="entr" presetSubtype="0" fill="hold" grpId="0" nodeType="withEffect">
                                  <p:stCondLst>
                                    <p:cond delay="2134"/>
                                  </p:stCondLst>
                                  <p:childTnLst>
                                    <p:set>
                                      <p:cBhvr>
                                        <p:cTn id="160" dur="1" fill="hold">
                                          <p:stCondLst>
                                            <p:cond delay="0"/>
                                          </p:stCondLst>
                                        </p:cTn>
                                        <p:tgtEl>
                                          <p:spTgt spid="43"/>
                                        </p:tgtEl>
                                        <p:attrNameLst>
                                          <p:attrName>style.visibility</p:attrName>
                                        </p:attrNameLst>
                                      </p:cBhvr>
                                      <p:to>
                                        <p:strVal val="visible"/>
                                      </p:to>
                                    </p:set>
                                    <p:anim calcmode="lin" valueType="num">
                                      <p:cBhvr additive="base">
                                        <p:cTn id="161" dur="550" decel="100000" fill="hold"/>
                                        <p:tgtEl>
                                          <p:spTgt spid="43"/>
                                        </p:tgtEl>
                                        <p:attrNameLst>
                                          <p:attrName>ppt_y</p:attrName>
                                        </p:attrNameLst>
                                      </p:cBhvr>
                                      <p:tavLst>
                                        <p:tav tm="0">
                                          <p:val>
                                            <p:strVal val="#ppt_y+0.05"/>
                                          </p:val>
                                        </p:tav>
                                        <p:tav tm="100000">
                                          <p:val>
                                            <p:strVal val="#ppt_y"/>
                                          </p:val>
                                        </p:tav>
                                      </p:tavLst>
                                    </p:anim>
                                    <p:animEffect transition="in" filter="fade">
                                      <p:cBhvr>
                                        <p:cTn id="162" dur="550"/>
                                        <p:tgtEl>
                                          <p:spTgt spid="43"/>
                                        </p:tgtEl>
                                      </p:cBhvr>
                                    </p:animEffect>
                                  </p:childTnLst>
                                </p:cTn>
                              </p:par>
                              <p:par>
                                <p:cTn id="163" presetID="42" presetClass="entr" presetSubtype="0" fill="hold" grpId="0" nodeType="withEffect">
                                  <p:stCondLst>
                                    <p:cond delay="2291"/>
                                  </p:stCondLst>
                                  <p:childTnLst>
                                    <p:set>
                                      <p:cBhvr>
                                        <p:cTn id="164" dur="1" fill="hold">
                                          <p:stCondLst>
                                            <p:cond delay="0"/>
                                          </p:stCondLst>
                                        </p:cTn>
                                        <p:tgtEl>
                                          <p:spTgt spid="44"/>
                                        </p:tgtEl>
                                        <p:attrNameLst>
                                          <p:attrName>style.visibility</p:attrName>
                                        </p:attrNameLst>
                                      </p:cBhvr>
                                      <p:to>
                                        <p:strVal val="visible"/>
                                      </p:to>
                                    </p:set>
                                    <p:anim calcmode="lin" valueType="num">
                                      <p:cBhvr additive="base">
                                        <p:cTn id="165" dur="550" decel="100000" fill="hold"/>
                                        <p:tgtEl>
                                          <p:spTgt spid="44"/>
                                        </p:tgtEl>
                                        <p:attrNameLst>
                                          <p:attrName>ppt_y</p:attrName>
                                        </p:attrNameLst>
                                      </p:cBhvr>
                                      <p:tavLst>
                                        <p:tav tm="0">
                                          <p:val>
                                            <p:strVal val="#ppt_y+0.05"/>
                                          </p:val>
                                        </p:tav>
                                        <p:tav tm="100000">
                                          <p:val>
                                            <p:strVal val="#ppt_y"/>
                                          </p:val>
                                        </p:tav>
                                      </p:tavLst>
                                    </p:anim>
                                    <p:animEffect transition="in" filter="fade">
                                      <p:cBhvr>
                                        <p:cTn id="166" dur="550"/>
                                        <p:tgtEl>
                                          <p:spTgt spid="44"/>
                                        </p:tgtEl>
                                      </p:cBhvr>
                                    </p:animEffect>
                                  </p:childTnLst>
                                </p:cTn>
                              </p:par>
                              <p:par>
                                <p:cTn id="167" presetID="42" presetClass="entr" presetSubtype="0" fill="hold" grpId="0" nodeType="withEffect">
                                  <p:stCondLst>
                                    <p:cond delay="2291"/>
                                  </p:stCondLst>
                                  <p:childTnLst>
                                    <p:set>
                                      <p:cBhvr>
                                        <p:cTn id="168" dur="1" fill="hold">
                                          <p:stCondLst>
                                            <p:cond delay="0"/>
                                          </p:stCondLst>
                                        </p:cTn>
                                        <p:tgtEl>
                                          <p:spTgt spid="45"/>
                                        </p:tgtEl>
                                        <p:attrNameLst>
                                          <p:attrName>style.visibility</p:attrName>
                                        </p:attrNameLst>
                                      </p:cBhvr>
                                      <p:to>
                                        <p:strVal val="visible"/>
                                      </p:to>
                                    </p:set>
                                    <p:anim calcmode="lin" valueType="num">
                                      <p:cBhvr additive="base">
                                        <p:cTn id="169" dur="550" decel="100000" fill="hold"/>
                                        <p:tgtEl>
                                          <p:spTgt spid="45"/>
                                        </p:tgtEl>
                                        <p:attrNameLst>
                                          <p:attrName>ppt_y</p:attrName>
                                        </p:attrNameLst>
                                      </p:cBhvr>
                                      <p:tavLst>
                                        <p:tav tm="0">
                                          <p:val>
                                            <p:strVal val="#ppt_y+0.05"/>
                                          </p:val>
                                        </p:tav>
                                        <p:tav tm="100000">
                                          <p:val>
                                            <p:strVal val="#ppt_y"/>
                                          </p:val>
                                        </p:tav>
                                      </p:tavLst>
                                    </p:anim>
                                    <p:animEffect transition="in" filter="fade">
                                      <p:cBhvr>
                                        <p:cTn id="170" dur="550"/>
                                        <p:tgtEl>
                                          <p:spTgt spid="45"/>
                                        </p:tgtEl>
                                      </p:cBhvr>
                                    </p:animEffect>
                                  </p:childTnLst>
                                </p:cTn>
                              </p:par>
                              <p:par>
                                <p:cTn id="171" presetID="42" presetClass="entr" presetSubtype="0" fill="hold" grpId="0" nodeType="withEffect">
                                  <p:stCondLst>
                                    <p:cond delay="2291"/>
                                  </p:stCondLst>
                                  <p:childTnLst>
                                    <p:set>
                                      <p:cBhvr>
                                        <p:cTn id="172" dur="1" fill="hold">
                                          <p:stCondLst>
                                            <p:cond delay="0"/>
                                          </p:stCondLst>
                                        </p:cTn>
                                        <p:tgtEl>
                                          <p:spTgt spid="46"/>
                                        </p:tgtEl>
                                        <p:attrNameLst>
                                          <p:attrName>style.visibility</p:attrName>
                                        </p:attrNameLst>
                                      </p:cBhvr>
                                      <p:to>
                                        <p:strVal val="visible"/>
                                      </p:to>
                                    </p:set>
                                    <p:anim calcmode="lin" valueType="num">
                                      <p:cBhvr additive="base">
                                        <p:cTn id="173" dur="550" decel="100000" fill="hold"/>
                                        <p:tgtEl>
                                          <p:spTgt spid="46"/>
                                        </p:tgtEl>
                                        <p:attrNameLst>
                                          <p:attrName>ppt_y</p:attrName>
                                        </p:attrNameLst>
                                      </p:cBhvr>
                                      <p:tavLst>
                                        <p:tav tm="0">
                                          <p:val>
                                            <p:strVal val="#ppt_y+0.05"/>
                                          </p:val>
                                        </p:tav>
                                        <p:tav tm="100000">
                                          <p:val>
                                            <p:strVal val="#ppt_y"/>
                                          </p:val>
                                        </p:tav>
                                      </p:tavLst>
                                    </p:anim>
                                    <p:animEffect transition="in" filter="fade">
                                      <p:cBhvr>
                                        <p:cTn id="174" dur="5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1" grpId="0" animBg="1"/>
      <p:bldP spid="16" grpId="0" animBg="1"/>
      <p:bldP spid="21" grpId="0" animBg="1"/>
      <p:bldP spid="26" grpId="0" animBg="1"/>
      <p:bldP spid="31" grpId="0" animBg="1"/>
      <p:bldP spid="7" grpId="0" animBg="1"/>
      <p:bldP spid="12" grpId="0" animBg="1"/>
      <p:bldP spid="17" grpId="0" animBg="1"/>
      <p:bldP spid="22" grpId="0" animBg="1"/>
      <p:bldP spid="27" grpId="0" animBg="1"/>
      <p:bldP spid="32" grpId="0" animBg="1"/>
      <p:bldP spid="8" grpId="0" animBg="1"/>
      <p:bldP spid="9" grpId="0" animBg="1"/>
      <p:bldP spid="13" grpId="0" animBg="1"/>
      <p:bldP spid="14" grpId="0" animBg="1"/>
      <p:bldP spid="18" grpId="0" animBg="1"/>
      <p:bldP spid="19" grpId="0" animBg="1"/>
      <p:bldP spid="23" grpId="0" animBg="1"/>
      <p:bldP spid="24" grpId="0" animBg="1"/>
      <p:bldP spid="28" grpId="0" animBg="1"/>
      <p:bldP spid="29"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t"/>
          <a:lstStyle/>
          <a:p>
            <a:pPr algn="l" indent="0" marL="0">
              <a:buNone/>
            </a:pPr>
            <a:r>
              <a:rPr lang="en-US" sz="2600" b="1" dirty="0">
                <a:solidFill>
                  <a:schemeClr val="accent1"/>
                </a:solidFill>
              </a:rPr>
              <a:t>Каждая встреча расписана по минутам</a:t>
            </a:r>
            <a:endParaRPr lang="en-US" sz="2600" dirty="0"/>
          </a:p>
        </p:txBody>
      </p:sp>
      <p:sp>
        <p:nvSpPr>
          <p:cNvPr id="3" name="Text 0"/>
          <p:cNvSpPr/>
          <p:nvPr>
            <p:ph idx="101" type="body" hasCustomPrompt="1"/>
          </p:nvPr>
        </p:nvSpPr>
        <p:spPr>
          <a:xfrm>
            <a:off x="548640" y="1024128"/>
            <a:ext cx="11064240" cy="411480"/>
          </a:xfrm>
          <a:prstGeom prst="rect">
            <a:avLst/>
          </a:prstGeom>
          <a:noFill/>
          <a:ln/>
        </p:spPr>
        <p:txBody>
          <a:bodyPr wrap="square" lIns="0" tIns="0" rIns="0" bIns="0" rtlCol="0" anchor="t"/>
          <a:lstStyle/>
          <a:p>
            <a:pPr indent="0" marL="0">
              <a:buNone/>
            </a:pPr>
            <a:r>
              <a:rPr lang="en-US" sz="1500" dirty="0">
                <a:solidFill>
                  <a:schemeClr val="accent5"/>
                </a:solidFill>
              </a:rPr>
              <a:t>Ровно 60 минут, начинаем и заканчиваем вовремя. После каждой встречи короткий свод участникам и руководству</a:t>
            </a:r>
            <a:endParaRPr lang="en-US" sz="1500" dirty="0"/>
          </a:p>
        </p:txBody>
      </p:sp>
      <p:sp>
        <p:nvSpPr>
          <p:cNvPr id="4" name="Карточка"/>
          <p:cNvSpPr/>
          <p:nvPr/>
        </p:nvSpPr>
        <p:spPr>
          <a:xfrm>
            <a:off x="548640" y="1645920"/>
            <a:ext cx="3611880" cy="4526280"/>
          </a:xfrm>
          <a:prstGeom prst="roundRect">
            <a:avLst>
              <a:gd name="adj" fmla="val 3038"/>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sp>
        <p:nvSpPr>
          <p:cNvPr id="5" name="Номер 1"/>
          <p:cNvSpPr/>
          <p:nvPr/>
        </p:nvSpPr>
        <p:spPr>
          <a:xfrm>
            <a:off x="777240" y="1874520"/>
            <a:ext cx="384048" cy="384048"/>
          </a:xfrm>
          <a:prstGeom prst="ellipse">
            <a:avLst/>
          </a:prstGeom>
          <a:solidFill>
            <a:schemeClr val="accent2"/>
          </a:solidFill>
          <a:ln w="6350">
            <a:solidFill>
              <a:schemeClr val="accent2"/>
            </a:solidFill>
            <a:prstDash val="solid"/>
          </a:ln>
        </p:spPr>
      </p:sp>
      <p:sp>
        <p:nvSpPr>
          <p:cNvPr id="6" name="Text 4"/>
          <p:cNvSpPr txBox="1"/>
          <p:nvPr/>
        </p:nvSpPr>
        <p:spPr>
          <a:xfrm>
            <a:off x="777240" y="1874520"/>
            <a:ext cx="384048" cy="384048"/>
          </a:xfrm>
          <a:prstGeom prst="rect">
            <a:avLst/>
          </a:prstGeom>
          <a:noFill/>
          <a:ln/>
        </p:spPr>
        <p:txBody>
          <a:bodyPr wrap="square" lIns="0" tIns="0" rIns="0" bIns="0" rtlCol="0" anchor="ctr"/>
          <a:lstStyle/>
          <a:p>
            <a:pPr algn="ctr" indent="0" marL="0">
              <a:buNone/>
            </a:pPr>
            <a:r>
              <a:rPr lang="en-US" sz="1300" b="1" dirty="0">
                <a:solidFill>
                  <a:schemeClr val="bg1"/>
                </a:solidFill>
                <a:latin typeface="Cambria" pitchFamily="34" charset="0"/>
                <a:ea typeface="Cambria" pitchFamily="34" charset="-122"/>
                <a:cs typeface="Cambria" pitchFamily="34" charset="-120"/>
              </a:rPr>
              <a:t>1</a:t>
            </a:r>
            <a:endParaRPr lang="en-US" sz="1300" dirty="0"/>
          </a:p>
        </p:txBody>
      </p:sp>
      <p:sp>
        <p:nvSpPr>
          <p:cNvPr id="7" name="Text 5"/>
          <p:cNvSpPr txBox="1"/>
          <p:nvPr/>
        </p:nvSpPr>
        <p:spPr>
          <a:xfrm>
            <a:off x="1280160" y="1847088"/>
            <a:ext cx="1828800" cy="411480"/>
          </a:xfrm>
          <a:prstGeom prst="rect">
            <a:avLst/>
          </a:prstGeom>
          <a:noFill/>
          <a:ln/>
        </p:spPr>
        <p:txBody>
          <a:bodyPr wrap="square" lIns="0" tIns="0" rIns="0" bIns="0" rtlCol="0" anchor="t"/>
          <a:lstStyle/>
          <a:p>
            <a:pPr algn="l" indent="0" marL="0">
              <a:buNone/>
            </a:pPr>
            <a:r>
              <a:rPr lang="en-US" sz="1800" b="1" dirty="0">
                <a:solidFill>
                  <a:schemeClr val="accent1"/>
                </a:solidFill>
                <a:latin typeface="Cambria" pitchFamily="34" charset="0"/>
                <a:ea typeface="Cambria" pitchFamily="34" charset="-122"/>
                <a:cs typeface="Cambria" pitchFamily="34" charset="-120"/>
              </a:rPr>
              <a:t>Видение</a:t>
            </a:r>
            <a:endParaRPr lang="en-US" sz="1800" dirty="0"/>
          </a:p>
        </p:txBody>
      </p:sp>
      <p:sp>
        <p:nvSpPr>
          <p:cNvPr id="8" name="Text 6"/>
          <p:cNvSpPr txBox="1"/>
          <p:nvPr/>
        </p:nvSpPr>
        <p:spPr>
          <a:xfrm>
            <a:off x="1280160" y="2212848"/>
            <a:ext cx="2286000" cy="274320"/>
          </a:xfrm>
          <a:prstGeom prst="rect">
            <a:avLst/>
          </a:prstGeom>
          <a:noFill/>
          <a:ln/>
        </p:spPr>
        <p:txBody>
          <a:bodyPr wrap="square" lIns="0" tIns="0" rIns="0" bIns="0" rtlCol="0" anchor="t"/>
          <a:lstStyle/>
          <a:p>
            <a:pPr algn="l" indent="0" marL="0">
              <a:buNone/>
            </a:pPr>
            <a:r>
              <a:rPr lang="en-US" sz="1100" b="1" dirty="0">
                <a:solidFill>
                  <a:schemeClr val="accent5"/>
                </a:solidFill>
              </a:rPr>
              <a:t>Неделя 1</a:t>
            </a:r>
            <a:endParaRPr lang="en-US" sz="1100" dirty="0"/>
          </a:p>
        </p:txBody>
      </p:sp>
      <p:sp>
        <p:nvSpPr>
          <p:cNvPr id="9" name="Плашка"/>
          <p:cNvSpPr/>
          <p:nvPr/>
        </p:nvSpPr>
        <p:spPr>
          <a:xfrm>
            <a:off x="777240" y="2670048"/>
            <a:ext cx="777240" cy="310896"/>
          </a:xfrm>
          <a:prstGeom prst="roundRect">
            <a:avLst>
              <a:gd name="adj" fmla="val 50000"/>
            </a:avLst>
          </a:prstGeom>
          <a:solidFill>
            <a:schemeClr val="accent6"/>
          </a:solidFill>
          <a:ln w="6350">
            <a:solidFill>
              <a:schemeClr val="accent6"/>
            </a:solidFill>
            <a:prstDash val="solid"/>
          </a:ln>
        </p:spPr>
      </p:sp>
      <p:sp>
        <p:nvSpPr>
          <p:cNvPr id="10" name="Text 8"/>
          <p:cNvSpPr txBox="1"/>
          <p:nvPr/>
        </p:nvSpPr>
        <p:spPr>
          <a:xfrm>
            <a:off x="777240" y="2670048"/>
            <a:ext cx="777240" cy="310896"/>
          </a:xfrm>
          <a:prstGeom prst="rect">
            <a:avLst/>
          </a:prstGeom>
          <a:noFill/>
          <a:ln/>
        </p:spPr>
        <p:txBody>
          <a:bodyPr wrap="square" lIns="0" tIns="0" rIns="0" bIns="0" rtlCol="0" anchor="ctr"/>
          <a:lstStyle/>
          <a:p>
            <a:pPr algn="ctr" indent="0" marL="0">
              <a:buNone/>
            </a:pPr>
            <a:r>
              <a:rPr lang="en-US" sz="1100" b="1" dirty="0">
                <a:solidFill>
                  <a:schemeClr val="accent1"/>
                </a:solidFill>
              </a:rPr>
              <a:t>5 мин</a:t>
            </a:r>
            <a:endParaRPr lang="en-US" sz="1100" dirty="0"/>
          </a:p>
        </p:txBody>
      </p:sp>
      <p:sp>
        <p:nvSpPr>
          <p:cNvPr id="11" name="Text 9"/>
          <p:cNvSpPr txBox="1"/>
          <p:nvPr/>
        </p:nvSpPr>
        <p:spPr>
          <a:xfrm>
            <a:off x="1691640" y="2651760"/>
            <a:ext cx="2240280" cy="548640"/>
          </a:xfrm>
          <a:prstGeom prst="rect">
            <a:avLst/>
          </a:prstGeom>
          <a:noFill/>
          <a:ln/>
        </p:spPr>
        <p:txBody>
          <a:bodyPr wrap="square" lIns="0" tIns="0" rIns="0" bIns="0" rtlCol="0" anchor="t"/>
          <a:lstStyle/>
          <a:p>
            <a:pPr algn="l" indent="0" marL="0">
              <a:buNone/>
            </a:pPr>
            <a:r>
              <a:rPr lang="en-US" sz="1200" dirty="0">
                <a:solidFill>
                  <a:schemeClr val="tx1"/>
                </a:solidFill>
              </a:rPr>
              <a:t>Открытие. Зачем собрались</a:t>
            </a:r>
            <a:endParaRPr lang="en-US" sz="1200" dirty="0"/>
          </a:p>
        </p:txBody>
      </p:sp>
      <p:sp>
        <p:nvSpPr>
          <p:cNvPr id="12" name="Плашка"/>
          <p:cNvSpPr/>
          <p:nvPr/>
        </p:nvSpPr>
        <p:spPr>
          <a:xfrm>
            <a:off x="777240" y="3236976"/>
            <a:ext cx="777240" cy="310896"/>
          </a:xfrm>
          <a:prstGeom prst="roundRect">
            <a:avLst>
              <a:gd name="adj" fmla="val 50000"/>
            </a:avLst>
          </a:prstGeom>
          <a:solidFill>
            <a:schemeClr val="accent6"/>
          </a:solidFill>
          <a:ln w="6350">
            <a:solidFill>
              <a:schemeClr val="accent6"/>
            </a:solidFill>
            <a:prstDash val="solid"/>
          </a:ln>
        </p:spPr>
      </p:sp>
      <p:sp>
        <p:nvSpPr>
          <p:cNvPr id="13" name="Text 11"/>
          <p:cNvSpPr txBox="1"/>
          <p:nvPr/>
        </p:nvSpPr>
        <p:spPr>
          <a:xfrm>
            <a:off x="777240" y="3236976"/>
            <a:ext cx="777240" cy="310896"/>
          </a:xfrm>
          <a:prstGeom prst="rect">
            <a:avLst/>
          </a:prstGeom>
          <a:noFill/>
          <a:ln/>
        </p:spPr>
        <p:txBody>
          <a:bodyPr wrap="square" lIns="0" tIns="0" rIns="0" bIns="0" rtlCol="0" anchor="ctr"/>
          <a:lstStyle/>
          <a:p>
            <a:pPr algn="ctr" indent="0" marL="0">
              <a:buNone/>
            </a:pPr>
            <a:r>
              <a:rPr lang="en-US" sz="1100" b="1" dirty="0">
                <a:solidFill>
                  <a:schemeClr val="accent1"/>
                </a:solidFill>
              </a:rPr>
              <a:t>20 мин</a:t>
            </a:r>
            <a:endParaRPr lang="en-US" sz="1100" dirty="0"/>
          </a:p>
        </p:txBody>
      </p:sp>
      <p:sp>
        <p:nvSpPr>
          <p:cNvPr id="14" name="Text 12"/>
          <p:cNvSpPr txBox="1"/>
          <p:nvPr/>
        </p:nvSpPr>
        <p:spPr>
          <a:xfrm>
            <a:off x="1691640" y="3218688"/>
            <a:ext cx="2240280" cy="548640"/>
          </a:xfrm>
          <a:prstGeom prst="rect">
            <a:avLst/>
          </a:prstGeom>
          <a:noFill/>
          <a:ln/>
        </p:spPr>
        <p:txBody>
          <a:bodyPr wrap="square" lIns="0" tIns="0" rIns="0" bIns="0" rtlCol="0" anchor="t"/>
          <a:lstStyle/>
          <a:p>
            <a:pPr algn="l" indent="0" marL="0">
              <a:buNone/>
            </a:pPr>
            <a:r>
              <a:rPr lang="en-US" sz="1200" dirty="0">
                <a:solidFill>
                  <a:schemeClr val="tx1"/>
                </a:solidFill>
              </a:rPr>
              <a:t>Случаи функций. Где план разошелся с фактом</a:t>
            </a:r>
            <a:endParaRPr lang="en-US" sz="1200" dirty="0"/>
          </a:p>
        </p:txBody>
      </p:sp>
      <p:sp>
        <p:nvSpPr>
          <p:cNvPr id="15" name="Плашка"/>
          <p:cNvSpPr/>
          <p:nvPr/>
        </p:nvSpPr>
        <p:spPr>
          <a:xfrm>
            <a:off x="777240" y="3803904"/>
            <a:ext cx="777240" cy="310896"/>
          </a:xfrm>
          <a:prstGeom prst="roundRect">
            <a:avLst>
              <a:gd name="adj" fmla="val 50000"/>
            </a:avLst>
          </a:prstGeom>
          <a:solidFill>
            <a:schemeClr val="accent6"/>
          </a:solidFill>
          <a:ln w="6350">
            <a:solidFill>
              <a:schemeClr val="accent6"/>
            </a:solidFill>
            <a:prstDash val="solid"/>
          </a:ln>
        </p:spPr>
      </p:sp>
      <p:sp>
        <p:nvSpPr>
          <p:cNvPr id="16" name="Text 14"/>
          <p:cNvSpPr txBox="1"/>
          <p:nvPr/>
        </p:nvSpPr>
        <p:spPr>
          <a:xfrm>
            <a:off x="777240" y="3803904"/>
            <a:ext cx="777240" cy="310896"/>
          </a:xfrm>
          <a:prstGeom prst="rect">
            <a:avLst/>
          </a:prstGeom>
          <a:noFill/>
          <a:ln/>
        </p:spPr>
        <p:txBody>
          <a:bodyPr wrap="square" lIns="0" tIns="0" rIns="0" bIns="0" rtlCol="0" anchor="ctr"/>
          <a:lstStyle/>
          <a:p>
            <a:pPr algn="ctr" indent="0" marL="0">
              <a:buNone/>
            </a:pPr>
            <a:r>
              <a:rPr lang="en-US" sz="1100" b="1" dirty="0">
                <a:solidFill>
                  <a:schemeClr val="accent1"/>
                </a:solidFill>
              </a:rPr>
              <a:t>25 мин</a:t>
            </a:r>
            <a:endParaRPr lang="en-US" sz="1100" dirty="0"/>
          </a:p>
        </p:txBody>
      </p:sp>
      <p:sp>
        <p:nvSpPr>
          <p:cNvPr id="17" name="Text 15"/>
          <p:cNvSpPr txBox="1"/>
          <p:nvPr/>
        </p:nvSpPr>
        <p:spPr>
          <a:xfrm>
            <a:off x="1691640" y="3785616"/>
            <a:ext cx="2240280" cy="548640"/>
          </a:xfrm>
          <a:prstGeom prst="rect">
            <a:avLst/>
          </a:prstGeom>
          <a:noFill/>
          <a:ln/>
        </p:spPr>
        <p:txBody>
          <a:bodyPr wrap="square" lIns="0" tIns="0" rIns="0" bIns="0" rtlCol="0" anchor="t"/>
          <a:lstStyle/>
          <a:p>
            <a:pPr algn="l" indent="0" marL="0">
              <a:buNone/>
            </a:pPr>
            <a:r>
              <a:rPr lang="en-US" sz="1200" dirty="0">
                <a:solidFill>
                  <a:schemeClr val="tx1"/>
                </a:solidFill>
              </a:rPr>
              <a:t>Какой должна быть общая картина</a:t>
            </a:r>
            <a:endParaRPr lang="en-US" sz="1200" dirty="0"/>
          </a:p>
        </p:txBody>
      </p:sp>
      <p:sp>
        <p:nvSpPr>
          <p:cNvPr id="18" name="Плашка"/>
          <p:cNvSpPr/>
          <p:nvPr/>
        </p:nvSpPr>
        <p:spPr>
          <a:xfrm>
            <a:off x="777240" y="4370832"/>
            <a:ext cx="777240" cy="310896"/>
          </a:xfrm>
          <a:prstGeom prst="roundRect">
            <a:avLst>
              <a:gd name="adj" fmla="val 50000"/>
            </a:avLst>
          </a:prstGeom>
          <a:solidFill>
            <a:schemeClr val="accent6"/>
          </a:solidFill>
          <a:ln w="6350">
            <a:solidFill>
              <a:schemeClr val="accent6"/>
            </a:solidFill>
            <a:prstDash val="solid"/>
          </a:ln>
        </p:spPr>
      </p:sp>
      <p:sp>
        <p:nvSpPr>
          <p:cNvPr id="19" name="Text 17"/>
          <p:cNvSpPr txBox="1"/>
          <p:nvPr/>
        </p:nvSpPr>
        <p:spPr>
          <a:xfrm>
            <a:off x="777240" y="4370832"/>
            <a:ext cx="777240" cy="310896"/>
          </a:xfrm>
          <a:prstGeom prst="rect">
            <a:avLst/>
          </a:prstGeom>
          <a:noFill/>
          <a:ln/>
        </p:spPr>
        <p:txBody>
          <a:bodyPr wrap="square" lIns="0" tIns="0" rIns="0" bIns="0" rtlCol="0" anchor="ctr"/>
          <a:lstStyle/>
          <a:p>
            <a:pPr algn="ctr" indent="0" marL="0">
              <a:buNone/>
            </a:pPr>
            <a:r>
              <a:rPr lang="en-US" sz="1100" b="1" dirty="0">
                <a:solidFill>
                  <a:schemeClr val="accent1"/>
                </a:solidFill>
              </a:rPr>
              <a:t>10 мин</a:t>
            </a:r>
            <a:endParaRPr lang="en-US" sz="1100" dirty="0"/>
          </a:p>
        </p:txBody>
      </p:sp>
      <p:sp>
        <p:nvSpPr>
          <p:cNvPr id="20" name="Text 18"/>
          <p:cNvSpPr txBox="1"/>
          <p:nvPr/>
        </p:nvSpPr>
        <p:spPr>
          <a:xfrm>
            <a:off x="1691640" y="4352544"/>
            <a:ext cx="2240280" cy="548640"/>
          </a:xfrm>
          <a:prstGeom prst="rect">
            <a:avLst/>
          </a:prstGeom>
          <a:noFill/>
          <a:ln/>
        </p:spPr>
        <p:txBody>
          <a:bodyPr wrap="square" lIns="0" tIns="0" rIns="0" bIns="0" rtlCol="0" anchor="t"/>
          <a:lstStyle/>
          <a:p>
            <a:pPr algn="l" indent="0" marL="0">
              <a:buNone/>
            </a:pPr>
            <a:r>
              <a:rPr lang="en-US" sz="1200" dirty="0">
                <a:solidFill>
                  <a:schemeClr val="tx1"/>
                </a:solidFill>
              </a:rPr>
              <a:t>Признаки результата и задание на неделю</a:t>
            </a:r>
            <a:endParaRPr lang="en-US" sz="1200" dirty="0"/>
          </a:p>
        </p:txBody>
      </p:sp>
      <p:sp>
        <p:nvSpPr>
          <p:cNvPr id="21" name="Shape 19"/>
          <p:cNvSpPr/>
          <p:nvPr/>
        </p:nvSpPr>
        <p:spPr>
          <a:xfrm>
            <a:off x="777240" y="4937760"/>
            <a:ext cx="3154680" cy="0"/>
          </a:xfrm>
          <a:prstGeom prst="line">
            <a:avLst/>
          </a:prstGeom>
          <a:noFill/>
          <a:ln w="9525">
            <a:solidFill>
              <a:srgbClr val="EBD3DC"/>
            </a:solidFill>
            <a:prstDash val="solid"/>
          </a:ln>
        </p:spPr>
      </p:sp>
      <p:sp>
        <p:nvSpPr>
          <p:cNvPr id="22" name="Text 20"/>
          <p:cNvSpPr txBox="1"/>
          <p:nvPr/>
        </p:nvSpPr>
        <p:spPr>
          <a:xfrm>
            <a:off x="777240" y="5029200"/>
            <a:ext cx="1554480" cy="274320"/>
          </a:xfrm>
          <a:prstGeom prst="rect">
            <a:avLst/>
          </a:prstGeom>
          <a:noFill/>
          <a:ln/>
        </p:spPr>
        <p:txBody>
          <a:bodyPr wrap="square" lIns="0" tIns="0" rIns="0" bIns="0" rtlCol="0" anchor="t"/>
          <a:lstStyle/>
          <a:p>
            <a:pPr algn="l" indent="0" marL="0">
              <a:buNone/>
            </a:pPr>
            <a:r>
              <a:rPr lang="en-US" sz="950" b="1" spc="200" kern="0" dirty="0">
                <a:solidFill>
                  <a:schemeClr val="accent5"/>
                </a:solidFill>
              </a:rPr>
              <a:t>ПРИНОСИМ</a:t>
            </a:r>
            <a:endParaRPr lang="en-US" sz="950" dirty="0"/>
          </a:p>
        </p:txBody>
      </p:sp>
      <p:sp>
        <p:nvSpPr>
          <p:cNvPr id="23" name="Text 21"/>
          <p:cNvSpPr txBox="1"/>
          <p:nvPr/>
        </p:nvSpPr>
        <p:spPr>
          <a:xfrm>
            <a:off x="777240" y="5257800"/>
            <a:ext cx="1554480" cy="822960"/>
          </a:xfrm>
          <a:prstGeom prst="rect">
            <a:avLst/>
          </a:prstGeom>
          <a:noFill/>
          <a:ln/>
        </p:spPr>
        <p:txBody>
          <a:bodyPr wrap="square" lIns="0" tIns="0" rIns="0" bIns="0" rtlCol="0" anchor="t"/>
          <a:lstStyle/>
          <a:p>
            <a:pPr algn="l" indent="0" marL="0">
              <a:buNone/>
            </a:pPr>
            <a:r>
              <a:rPr lang="en-US" sz="1150" dirty="0">
                <a:solidFill>
                  <a:schemeClr val="tx1"/>
                </a:solidFill>
              </a:rPr>
              <a:t>Два случая от каждой функции</a:t>
            </a:r>
            <a:endParaRPr lang="en-US" sz="1150" dirty="0"/>
          </a:p>
        </p:txBody>
      </p:sp>
      <p:sp>
        <p:nvSpPr>
          <p:cNvPr id="24" name="Text 22"/>
          <p:cNvSpPr txBox="1"/>
          <p:nvPr/>
        </p:nvSpPr>
        <p:spPr>
          <a:xfrm>
            <a:off x="2423160" y="5029200"/>
            <a:ext cx="1554480" cy="274320"/>
          </a:xfrm>
          <a:prstGeom prst="rect">
            <a:avLst/>
          </a:prstGeom>
          <a:noFill/>
          <a:ln/>
        </p:spPr>
        <p:txBody>
          <a:bodyPr wrap="square" lIns="0" tIns="0" rIns="0" bIns="0" rtlCol="0" anchor="t"/>
          <a:lstStyle/>
          <a:p>
            <a:pPr algn="l" indent="0" marL="0">
              <a:buNone/>
            </a:pPr>
            <a:r>
              <a:rPr lang="en-US" sz="950" b="1" spc="200" kern="0" dirty="0">
                <a:solidFill>
                  <a:schemeClr val="accent2"/>
                </a:solidFill>
              </a:rPr>
              <a:t>УНОСИМ</a:t>
            </a:r>
            <a:endParaRPr lang="en-US" sz="950" dirty="0"/>
          </a:p>
        </p:txBody>
      </p:sp>
      <p:sp>
        <p:nvSpPr>
          <p:cNvPr id="25" name="Text 23"/>
          <p:cNvSpPr txBox="1"/>
          <p:nvPr/>
        </p:nvSpPr>
        <p:spPr>
          <a:xfrm>
            <a:off x="2423160" y="5257800"/>
            <a:ext cx="1554480" cy="822960"/>
          </a:xfrm>
          <a:prstGeom prst="rect">
            <a:avLst/>
          </a:prstGeom>
          <a:noFill/>
          <a:ln/>
        </p:spPr>
        <p:txBody>
          <a:bodyPr wrap="square" lIns="0" tIns="0" rIns="0" bIns="0" rtlCol="0" anchor="t"/>
          <a:lstStyle/>
          <a:p>
            <a:pPr algn="l" indent="0" marL="0">
              <a:buNone/>
            </a:pPr>
            <a:r>
              <a:rPr lang="en-US" sz="1150" b="1" dirty="0">
                <a:solidFill>
                  <a:schemeClr val="accent1"/>
                </a:solidFill>
              </a:rPr>
              <a:t>От 3 до 5 признаков результата</a:t>
            </a:r>
            <a:endParaRPr lang="en-US" sz="1150" dirty="0"/>
          </a:p>
        </p:txBody>
      </p:sp>
      <p:sp>
        <p:nvSpPr>
          <p:cNvPr id="26" name="Карточка"/>
          <p:cNvSpPr/>
          <p:nvPr/>
        </p:nvSpPr>
        <p:spPr>
          <a:xfrm>
            <a:off x="4270248" y="1645920"/>
            <a:ext cx="3611880" cy="4526280"/>
          </a:xfrm>
          <a:prstGeom prst="roundRect">
            <a:avLst>
              <a:gd name="adj" fmla="val 3038"/>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sp>
        <p:nvSpPr>
          <p:cNvPr id="27" name="Номер 2"/>
          <p:cNvSpPr/>
          <p:nvPr/>
        </p:nvSpPr>
        <p:spPr>
          <a:xfrm>
            <a:off x="4498848" y="1874520"/>
            <a:ext cx="384048" cy="384048"/>
          </a:xfrm>
          <a:prstGeom prst="ellipse">
            <a:avLst/>
          </a:prstGeom>
          <a:solidFill>
            <a:schemeClr val="accent2"/>
          </a:solidFill>
          <a:ln w="6350">
            <a:solidFill>
              <a:schemeClr val="accent2"/>
            </a:solidFill>
            <a:prstDash val="solid"/>
          </a:ln>
        </p:spPr>
      </p:sp>
      <p:sp>
        <p:nvSpPr>
          <p:cNvPr id="28" name="Text 26"/>
          <p:cNvSpPr txBox="1"/>
          <p:nvPr/>
        </p:nvSpPr>
        <p:spPr>
          <a:xfrm>
            <a:off x="4498848" y="1874520"/>
            <a:ext cx="384048" cy="384048"/>
          </a:xfrm>
          <a:prstGeom prst="rect">
            <a:avLst/>
          </a:prstGeom>
          <a:noFill/>
          <a:ln/>
        </p:spPr>
        <p:txBody>
          <a:bodyPr wrap="square" lIns="0" tIns="0" rIns="0" bIns="0" rtlCol="0" anchor="ctr"/>
          <a:lstStyle/>
          <a:p>
            <a:pPr algn="ctr" indent="0" marL="0">
              <a:buNone/>
            </a:pPr>
            <a:r>
              <a:rPr lang="en-US" sz="1300" b="1" dirty="0">
                <a:solidFill>
                  <a:schemeClr val="bg1"/>
                </a:solidFill>
                <a:latin typeface="Cambria" pitchFamily="34" charset="0"/>
                <a:ea typeface="Cambria" pitchFamily="34" charset="-122"/>
                <a:cs typeface="Cambria" pitchFamily="34" charset="-120"/>
              </a:rPr>
              <a:t>2</a:t>
            </a:r>
            <a:endParaRPr lang="en-US" sz="1300" dirty="0"/>
          </a:p>
        </p:txBody>
      </p:sp>
      <p:sp>
        <p:nvSpPr>
          <p:cNvPr id="29" name="Text 27"/>
          <p:cNvSpPr txBox="1"/>
          <p:nvPr/>
        </p:nvSpPr>
        <p:spPr>
          <a:xfrm>
            <a:off x="5001768" y="1847088"/>
            <a:ext cx="1828800" cy="411480"/>
          </a:xfrm>
          <a:prstGeom prst="rect">
            <a:avLst/>
          </a:prstGeom>
          <a:noFill/>
          <a:ln/>
        </p:spPr>
        <p:txBody>
          <a:bodyPr wrap="square" lIns="0" tIns="0" rIns="0" bIns="0" rtlCol="0" anchor="t"/>
          <a:lstStyle/>
          <a:p>
            <a:pPr algn="l" indent="0" marL="0">
              <a:buNone/>
            </a:pPr>
            <a:r>
              <a:rPr lang="en-US" sz="1800" b="1" dirty="0">
                <a:solidFill>
                  <a:schemeClr val="accent1"/>
                </a:solidFill>
                <a:latin typeface="Cambria" pitchFamily="34" charset="0"/>
                <a:ea typeface="Cambria" pitchFamily="34" charset="-122"/>
                <a:cs typeface="Cambria" pitchFamily="34" charset="-120"/>
              </a:rPr>
              <a:t>Проблемы</a:t>
            </a:r>
            <a:endParaRPr lang="en-US" sz="1800" dirty="0"/>
          </a:p>
        </p:txBody>
      </p:sp>
      <p:sp>
        <p:nvSpPr>
          <p:cNvPr id="30" name="Text 28"/>
          <p:cNvSpPr txBox="1"/>
          <p:nvPr/>
        </p:nvSpPr>
        <p:spPr>
          <a:xfrm>
            <a:off x="5001768" y="2212848"/>
            <a:ext cx="2286000" cy="274320"/>
          </a:xfrm>
          <a:prstGeom prst="rect">
            <a:avLst/>
          </a:prstGeom>
          <a:noFill/>
          <a:ln/>
        </p:spPr>
        <p:txBody>
          <a:bodyPr wrap="square" lIns="0" tIns="0" rIns="0" bIns="0" rtlCol="0" anchor="t"/>
          <a:lstStyle/>
          <a:p>
            <a:pPr algn="l" indent="0" marL="0">
              <a:buNone/>
            </a:pPr>
            <a:r>
              <a:rPr lang="en-US" sz="1100" b="1" dirty="0">
                <a:solidFill>
                  <a:schemeClr val="accent5"/>
                </a:solidFill>
              </a:rPr>
              <a:t>Неделя 2</a:t>
            </a:r>
            <a:endParaRPr lang="en-US" sz="1100" dirty="0"/>
          </a:p>
        </p:txBody>
      </p:sp>
      <p:sp>
        <p:nvSpPr>
          <p:cNvPr id="31" name="Плашка"/>
          <p:cNvSpPr/>
          <p:nvPr/>
        </p:nvSpPr>
        <p:spPr>
          <a:xfrm>
            <a:off x="4498848" y="2670048"/>
            <a:ext cx="777240" cy="310896"/>
          </a:xfrm>
          <a:prstGeom prst="roundRect">
            <a:avLst>
              <a:gd name="adj" fmla="val 50000"/>
            </a:avLst>
          </a:prstGeom>
          <a:solidFill>
            <a:schemeClr val="accent6"/>
          </a:solidFill>
          <a:ln w="6350">
            <a:solidFill>
              <a:schemeClr val="accent6"/>
            </a:solidFill>
            <a:prstDash val="solid"/>
          </a:ln>
        </p:spPr>
      </p:sp>
      <p:sp>
        <p:nvSpPr>
          <p:cNvPr id="32" name="Text 30"/>
          <p:cNvSpPr txBox="1"/>
          <p:nvPr/>
        </p:nvSpPr>
        <p:spPr>
          <a:xfrm>
            <a:off x="4498848" y="2670048"/>
            <a:ext cx="777240" cy="310896"/>
          </a:xfrm>
          <a:prstGeom prst="rect">
            <a:avLst/>
          </a:prstGeom>
          <a:noFill/>
          <a:ln/>
        </p:spPr>
        <p:txBody>
          <a:bodyPr wrap="square" lIns="0" tIns="0" rIns="0" bIns="0" rtlCol="0" anchor="ctr"/>
          <a:lstStyle/>
          <a:p>
            <a:pPr algn="ctr" indent="0" marL="0">
              <a:buNone/>
            </a:pPr>
            <a:r>
              <a:rPr lang="en-US" sz="1100" b="1" dirty="0">
                <a:solidFill>
                  <a:schemeClr val="accent1"/>
                </a:solidFill>
              </a:rPr>
              <a:t>10 мин</a:t>
            </a:r>
            <a:endParaRPr lang="en-US" sz="1100" dirty="0"/>
          </a:p>
        </p:txBody>
      </p:sp>
      <p:sp>
        <p:nvSpPr>
          <p:cNvPr id="33" name="Text 31"/>
          <p:cNvSpPr txBox="1"/>
          <p:nvPr/>
        </p:nvSpPr>
        <p:spPr>
          <a:xfrm>
            <a:off x="5413248" y="2651760"/>
            <a:ext cx="2240280" cy="548640"/>
          </a:xfrm>
          <a:prstGeom prst="rect">
            <a:avLst/>
          </a:prstGeom>
          <a:noFill/>
          <a:ln/>
        </p:spPr>
        <p:txBody>
          <a:bodyPr wrap="square" lIns="0" tIns="0" rIns="0" bIns="0" rtlCol="0" anchor="t"/>
          <a:lstStyle/>
          <a:p>
            <a:pPr algn="l" indent="0" marL="0">
              <a:buNone/>
            </a:pPr>
            <a:r>
              <a:rPr lang="en-US" sz="1200" dirty="0">
                <a:solidFill>
                  <a:schemeClr val="tx1"/>
                </a:solidFill>
              </a:rPr>
              <a:t>Данные по выбранной группе</a:t>
            </a:r>
            <a:endParaRPr lang="en-US" sz="1200" dirty="0"/>
          </a:p>
        </p:txBody>
      </p:sp>
      <p:sp>
        <p:nvSpPr>
          <p:cNvPr id="34" name="Плашка"/>
          <p:cNvSpPr/>
          <p:nvPr/>
        </p:nvSpPr>
        <p:spPr>
          <a:xfrm>
            <a:off x="4498848" y="3236976"/>
            <a:ext cx="777240" cy="310896"/>
          </a:xfrm>
          <a:prstGeom prst="roundRect">
            <a:avLst>
              <a:gd name="adj" fmla="val 50000"/>
            </a:avLst>
          </a:prstGeom>
          <a:solidFill>
            <a:schemeClr val="accent6"/>
          </a:solidFill>
          <a:ln w="6350">
            <a:solidFill>
              <a:schemeClr val="accent6"/>
            </a:solidFill>
            <a:prstDash val="solid"/>
          </a:ln>
        </p:spPr>
      </p:sp>
      <p:sp>
        <p:nvSpPr>
          <p:cNvPr id="35" name="Text 33"/>
          <p:cNvSpPr txBox="1"/>
          <p:nvPr/>
        </p:nvSpPr>
        <p:spPr>
          <a:xfrm>
            <a:off x="4498848" y="3236976"/>
            <a:ext cx="777240" cy="310896"/>
          </a:xfrm>
          <a:prstGeom prst="rect">
            <a:avLst/>
          </a:prstGeom>
          <a:noFill/>
          <a:ln/>
        </p:spPr>
        <p:txBody>
          <a:bodyPr wrap="square" lIns="0" tIns="0" rIns="0" bIns="0" rtlCol="0" anchor="ctr"/>
          <a:lstStyle/>
          <a:p>
            <a:pPr algn="ctr" indent="0" marL="0">
              <a:buNone/>
            </a:pPr>
            <a:r>
              <a:rPr lang="en-US" sz="1100" b="1" dirty="0">
                <a:solidFill>
                  <a:schemeClr val="accent1"/>
                </a:solidFill>
              </a:rPr>
              <a:t>30 мин</a:t>
            </a:r>
            <a:endParaRPr lang="en-US" sz="1100" dirty="0"/>
          </a:p>
        </p:txBody>
      </p:sp>
      <p:sp>
        <p:nvSpPr>
          <p:cNvPr id="36" name="Text 34"/>
          <p:cNvSpPr txBox="1"/>
          <p:nvPr/>
        </p:nvSpPr>
        <p:spPr>
          <a:xfrm>
            <a:off x="5413248" y="3218688"/>
            <a:ext cx="2240280" cy="548640"/>
          </a:xfrm>
          <a:prstGeom prst="rect">
            <a:avLst/>
          </a:prstGeom>
          <a:noFill/>
          <a:ln/>
        </p:spPr>
        <p:txBody>
          <a:bodyPr wrap="square" lIns="0" tIns="0" rIns="0" bIns="0" rtlCol="0" anchor="t"/>
          <a:lstStyle/>
          <a:p>
            <a:pPr algn="l" indent="0" marL="0">
              <a:buNone/>
            </a:pPr>
            <a:r>
              <a:rPr lang="en-US" sz="1200" dirty="0">
                <a:solidFill>
                  <a:schemeClr val="tx1"/>
                </a:solidFill>
              </a:rPr>
              <a:t>Разбор случаев. Факты и причины без фамилий</a:t>
            </a:r>
            <a:endParaRPr lang="en-US" sz="1200" dirty="0"/>
          </a:p>
        </p:txBody>
      </p:sp>
      <p:sp>
        <p:nvSpPr>
          <p:cNvPr id="37" name="Плашка"/>
          <p:cNvSpPr/>
          <p:nvPr/>
        </p:nvSpPr>
        <p:spPr>
          <a:xfrm>
            <a:off x="4498848" y="3803904"/>
            <a:ext cx="777240" cy="310896"/>
          </a:xfrm>
          <a:prstGeom prst="roundRect">
            <a:avLst>
              <a:gd name="adj" fmla="val 50000"/>
            </a:avLst>
          </a:prstGeom>
          <a:solidFill>
            <a:schemeClr val="accent6"/>
          </a:solidFill>
          <a:ln w="6350">
            <a:solidFill>
              <a:schemeClr val="accent6"/>
            </a:solidFill>
            <a:prstDash val="solid"/>
          </a:ln>
        </p:spPr>
      </p:sp>
      <p:sp>
        <p:nvSpPr>
          <p:cNvPr id="38" name="Text 36"/>
          <p:cNvSpPr txBox="1"/>
          <p:nvPr/>
        </p:nvSpPr>
        <p:spPr>
          <a:xfrm>
            <a:off x="4498848" y="3803904"/>
            <a:ext cx="777240" cy="310896"/>
          </a:xfrm>
          <a:prstGeom prst="rect">
            <a:avLst/>
          </a:prstGeom>
          <a:noFill/>
          <a:ln/>
        </p:spPr>
        <p:txBody>
          <a:bodyPr wrap="square" lIns="0" tIns="0" rIns="0" bIns="0" rtlCol="0" anchor="ctr"/>
          <a:lstStyle/>
          <a:p>
            <a:pPr algn="ctr" indent="0" marL="0">
              <a:buNone/>
            </a:pPr>
            <a:r>
              <a:rPr lang="en-US" sz="1100" b="1" dirty="0">
                <a:solidFill>
                  <a:schemeClr val="accent1"/>
                </a:solidFill>
              </a:rPr>
              <a:t>15 мин</a:t>
            </a:r>
            <a:endParaRPr lang="en-US" sz="1100" dirty="0"/>
          </a:p>
        </p:txBody>
      </p:sp>
      <p:sp>
        <p:nvSpPr>
          <p:cNvPr id="39" name="Text 37"/>
          <p:cNvSpPr txBox="1"/>
          <p:nvPr/>
        </p:nvSpPr>
        <p:spPr>
          <a:xfrm>
            <a:off x="5413248" y="3785616"/>
            <a:ext cx="2240280" cy="548640"/>
          </a:xfrm>
          <a:prstGeom prst="rect">
            <a:avLst/>
          </a:prstGeom>
          <a:noFill/>
          <a:ln/>
        </p:spPr>
        <p:txBody>
          <a:bodyPr wrap="square" lIns="0" tIns="0" rIns="0" bIns="0" rtlCol="0" anchor="t"/>
          <a:lstStyle/>
          <a:p>
            <a:pPr algn="l" indent="0" marL="0">
              <a:buNone/>
            </a:pPr>
            <a:r>
              <a:rPr lang="en-US" sz="1200" dirty="0">
                <a:solidFill>
                  <a:schemeClr val="tx1"/>
                </a:solidFill>
              </a:rPr>
              <a:t>Границы пилота</a:t>
            </a:r>
            <a:endParaRPr lang="en-US" sz="1200" dirty="0"/>
          </a:p>
        </p:txBody>
      </p:sp>
      <p:sp>
        <p:nvSpPr>
          <p:cNvPr id="40" name="Плашка"/>
          <p:cNvSpPr/>
          <p:nvPr/>
        </p:nvSpPr>
        <p:spPr>
          <a:xfrm>
            <a:off x="4498848" y="4370832"/>
            <a:ext cx="777240" cy="310896"/>
          </a:xfrm>
          <a:prstGeom prst="roundRect">
            <a:avLst>
              <a:gd name="adj" fmla="val 50000"/>
            </a:avLst>
          </a:prstGeom>
          <a:solidFill>
            <a:schemeClr val="accent6"/>
          </a:solidFill>
          <a:ln w="6350">
            <a:solidFill>
              <a:schemeClr val="accent6"/>
            </a:solidFill>
            <a:prstDash val="solid"/>
          </a:ln>
        </p:spPr>
      </p:sp>
      <p:sp>
        <p:nvSpPr>
          <p:cNvPr id="41" name="Text 39"/>
          <p:cNvSpPr txBox="1"/>
          <p:nvPr/>
        </p:nvSpPr>
        <p:spPr>
          <a:xfrm>
            <a:off x="4498848" y="4370832"/>
            <a:ext cx="777240" cy="310896"/>
          </a:xfrm>
          <a:prstGeom prst="rect">
            <a:avLst/>
          </a:prstGeom>
          <a:noFill/>
          <a:ln/>
        </p:spPr>
        <p:txBody>
          <a:bodyPr wrap="square" lIns="0" tIns="0" rIns="0" bIns="0" rtlCol="0" anchor="ctr"/>
          <a:lstStyle/>
          <a:p>
            <a:pPr algn="ctr" indent="0" marL="0">
              <a:buNone/>
            </a:pPr>
            <a:r>
              <a:rPr lang="en-US" sz="1100" b="1" dirty="0">
                <a:solidFill>
                  <a:schemeClr val="accent1"/>
                </a:solidFill>
              </a:rPr>
              <a:t>5 мин</a:t>
            </a:r>
            <a:endParaRPr lang="en-US" sz="1100" dirty="0"/>
          </a:p>
        </p:txBody>
      </p:sp>
      <p:sp>
        <p:nvSpPr>
          <p:cNvPr id="42" name="Text 40"/>
          <p:cNvSpPr txBox="1"/>
          <p:nvPr/>
        </p:nvSpPr>
        <p:spPr>
          <a:xfrm>
            <a:off x="5413248" y="4352544"/>
            <a:ext cx="2240280" cy="548640"/>
          </a:xfrm>
          <a:prstGeom prst="rect">
            <a:avLst/>
          </a:prstGeom>
          <a:noFill/>
          <a:ln/>
        </p:spPr>
        <p:txBody>
          <a:bodyPr wrap="square" lIns="0" tIns="0" rIns="0" bIns="0" rtlCol="0" anchor="t"/>
          <a:lstStyle/>
          <a:p>
            <a:pPr algn="l" indent="0" marL="0">
              <a:buNone/>
            </a:pPr>
            <a:r>
              <a:rPr lang="en-US" sz="1200" dirty="0">
                <a:solidFill>
                  <a:schemeClr val="tx1"/>
                </a:solidFill>
              </a:rPr>
              <a:t>Каких данных не хватает</a:t>
            </a:r>
            <a:endParaRPr lang="en-US" sz="1200" dirty="0"/>
          </a:p>
        </p:txBody>
      </p:sp>
      <p:sp>
        <p:nvSpPr>
          <p:cNvPr id="43" name="Shape 41"/>
          <p:cNvSpPr/>
          <p:nvPr/>
        </p:nvSpPr>
        <p:spPr>
          <a:xfrm>
            <a:off x="4498848" y="4937760"/>
            <a:ext cx="3154680" cy="0"/>
          </a:xfrm>
          <a:prstGeom prst="line">
            <a:avLst/>
          </a:prstGeom>
          <a:noFill/>
          <a:ln w="9525">
            <a:solidFill>
              <a:srgbClr val="EBD3DC"/>
            </a:solidFill>
            <a:prstDash val="solid"/>
          </a:ln>
        </p:spPr>
      </p:sp>
      <p:sp>
        <p:nvSpPr>
          <p:cNvPr id="44" name="Text 42"/>
          <p:cNvSpPr txBox="1"/>
          <p:nvPr/>
        </p:nvSpPr>
        <p:spPr>
          <a:xfrm>
            <a:off x="4498848" y="5029200"/>
            <a:ext cx="1554480" cy="274320"/>
          </a:xfrm>
          <a:prstGeom prst="rect">
            <a:avLst/>
          </a:prstGeom>
          <a:noFill/>
          <a:ln/>
        </p:spPr>
        <p:txBody>
          <a:bodyPr wrap="square" lIns="0" tIns="0" rIns="0" bIns="0" rtlCol="0" anchor="t"/>
          <a:lstStyle/>
          <a:p>
            <a:pPr algn="l" indent="0" marL="0">
              <a:buNone/>
            </a:pPr>
            <a:r>
              <a:rPr lang="en-US" sz="950" b="1" spc="200" kern="0" dirty="0">
                <a:solidFill>
                  <a:schemeClr val="accent5"/>
                </a:solidFill>
              </a:rPr>
              <a:t>ПРИНОСИМ</a:t>
            </a:r>
            <a:endParaRPr lang="en-US" sz="950" dirty="0"/>
          </a:p>
        </p:txBody>
      </p:sp>
      <p:sp>
        <p:nvSpPr>
          <p:cNvPr id="45" name="Text 43"/>
          <p:cNvSpPr txBox="1"/>
          <p:nvPr/>
        </p:nvSpPr>
        <p:spPr>
          <a:xfrm>
            <a:off x="4498848" y="5257800"/>
            <a:ext cx="1554480" cy="822960"/>
          </a:xfrm>
          <a:prstGeom prst="rect">
            <a:avLst/>
          </a:prstGeom>
          <a:noFill/>
          <a:ln/>
        </p:spPr>
        <p:txBody>
          <a:bodyPr wrap="square" lIns="0" tIns="0" rIns="0" bIns="0" rtlCol="0" anchor="t"/>
          <a:lstStyle/>
          <a:p>
            <a:pPr algn="l" indent="0" marL="0">
              <a:buNone/>
            </a:pPr>
            <a:r>
              <a:rPr lang="en-US" sz="1150" dirty="0">
                <a:solidFill>
                  <a:schemeClr val="tx1"/>
                </a:solidFill>
              </a:rPr>
              <a:t>Выгрузки по выбранной группе</a:t>
            </a:r>
            <a:endParaRPr lang="en-US" sz="1150" dirty="0"/>
          </a:p>
        </p:txBody>
      </p:sp>
      <p:sp>
        <p:nvSpPr>
          <p:cNvPr id="46" name="Text 44"/>
          <p:cNvSpPr txBox="1"/>
          <p:nvPr/>
        </p:nvSpPr>
        <p:spPr>
          <a:xfrm>
            <a:off x="6144768" y="5029200"/>
            <a:ext cx="1554480" cy="274320"/>
          </a:xfrm>
          <a:prstGeom prst="rect">
            <a:avLst/>
          </a:prstGeom>
          <a:noFill/>
          <a:ln/>
        </p:spPr>
        <p:txBody>
          <a:bodyPr wrap="square" lIns="0" tIns="0" rIns="0" bIns="0" rtlCol="0" anchor="t"/>
          <a:lstStyle/>
          <a:p>
            <a:pPr algn="l" indent="0" marL="0">
              <a:buNone/>
            </a:pPr>
            <a:r>
              <a:rPr lang="en-US" sz="950" b="1" spc="200" kern="0" dirty="0">
                <a:solidFill>
                  <a:schemeClr val="accent2"/>
                </a:solidFill>
              </a:rPr>
              <a:t>УНОСИМ</a:t>
            </a:r>
            <a:endParaRPr lang="en-US" sz="950" dirty="0"/>
          </a:p>
        </p:txBody>
      </p:sp>
      <p:sp>
        <p:nvSpPr>
          <p:cNvPr id="47" name="Text 45"/>
          <p:cNvSpPr txBox="1"/>
          <p:nvPr/>
        </p:nvSpPr>
        <p:spPr>
          <a:xfrm>
            <a:off x="6144768" y="5257800"/>
            <a:ext cx="1554480" cy="822960"/>
          </a:xfrm>
          <a:prstGeom prst="rect">
            <a:avLst/>
          </a:prstGeom>
          <a:noFill/>
          <a:ln/>
        </p:spPr>
        <p:txBody>
          <a:bodyPr wrap="square" lIns="0" tIns="0" rIns="0" bIns="0" rtlCol="0" anchor="t"/>
          <a:lstStyle/>
          <a:p>
            <a:pPr algn="l" indent="0" marL="0">
              <a:buNone/>
            </a:pPr>
            <a:r>
              <a:rPr lang="en-US" sz="1150" b="1" dirty="0">
                <a:solidFill>
                  <a:schemeClr val="accent1"/>
                </a:solidFill>
              </a:rPr>
              <a:t>Проблемы, причины, границы пилота</a:t>
            </a:r>
            <a:endParaRPr lang="en-US" sz="1150" dirty="0"/>
          </a:p>
        </p:txBody>
      </p:sp>
      <p:sp>
        <p:nvSpPr>
          <p:cNvPr id="48" name="Карточка"/>
          <p:cNvSpPr/>
          <p:nvPr/>
        </p:nvSpPr>
        <p:spPr>
          <a:xfrm>
            <a:off x="7991856" y="1645920"/>
            <a:ext cx="3611880" cy="4526280"/>
          </a:xfrm>
          <a:prstGeom prst="roundRect">
            <a:avLst>
              <a:gd name="adj" fmla="val 3038"/>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sp>
        <p:nvSpPr>
          <p:cNvPr id="49" name="Номер 3"/>
          <p:cNvSpPr/>
          <p:nvPr/>
        </p:nvSpPr>
        <p:spPr>
          <a:xfrm>
            <a:off x="8220456" y="1874520"/>
            <a:ext cx="384048" cy="384048"/>
          </a:xfrm>
          <a:prstGeom prst="ellipse">
            <a:avLst/>
          </a:prstGeom>
          <a:solidFill>
            <a:schemeClr val="accent2"/>
          </a:solidFill>
          <a:ln w="6350">
            <a:solidFill>
              <a:schemeClr val="accent2"/>
            </a:solidFill>
            <a:prstDash val="solid"/>
          </a:ln>
        </p:spPr>
      </p:sp>
      <p:sp>
        <p:nvSpPr>
          <p:cNvPr id="50" name="Text 48"/>
          <p:cNvSpPr txBox="1"/>
          <p:nvPr/>
        </p:nvSpPr>
        <p:spPr>
          <a:xfrm>
            <a:off x="8220456" y="1874520"/>
            <a:ext cx="384048" cy="384048"/>
          </a:xfrm>
          <a:prstGeom prst="rect">
            <a:avLst/>
          </a:prstGeom>
          <a:noFill/>
          <a:ln/>
        </p:spPr>
        <p:txBody>
          <a:bodyPr wrap="square" lIns="0" tIns="0" rIns="0" bIns="0" rtlCol="0" anchor="ctr"/>
          <a:lstStyle/>
          <a:p>
            <a:pPr algn="ctr" indent="0" marL="0">
              <a:buNone/>
            </a:pPr>
            <a:r>
              <a:rPr lang="en-US" sz="1300" b="1" dirty="0">
                <a:solidFill>
                  <a:schemeClr val="bg1"/>
                </a:solidFill>
                <a:latin typeface="Cambria" pitchFamily="34" charset="0"/>
                <a:ea typeface="Cambria" pitchFamily="34" charset="-122"/>
                <a:cs typeface="Cambria" pitchFamily="34" charset="-120"/>
              </a:rPr>
              <a:t>3</a:t>
            </a:r>
            <a:endParaRPr lang="en-US" sz="1300" dirty="0"/>
          </a:p>
        </p:txBody>
      </p:sp>
      <p:sp>
        <p:nvSpPr>
          <p:cNvPr id="51" name="Text 49"/>
          <p:cNvSpPr txBox="1"/>
          <p:nvPr/>
        </p:nvSpPr>
        <p:spPr>
          <a:xfrm>
            <a:off x="8723376" y="1847088"/>
            <a:ext cx="1828800" cy="411480"/>
          </a:xfrm>
          <a:prstGeom prst="rect">
            <a:avLst/>
          </a:prstGeom>
          <a:noFill/>
          <a:ln/>
        </p:spPr>
        <p:txBody>
          <a:bodyPr wrap="square" lIns="0" tIns="0" rIns="0" bIns="0" rtlCol="0" anchor="t"/>
          <a:lstStyle/>
          <a:p>
            <a:pPr algn="l" indent="0" marL="0">
              <a:buNone/>
            </a:pPr>
            <a:r>
              <a:rPr lang="en-US" sz="1800" b="1" dirty="0">
                <a:solidFill>
                  <a:schemeClr val="accent1"/>
                </a:solidFill>
                <a:latin typeface="Cambria" pitchFamily="34" charset="0"/>
                <a:ea typeface="Cambria" pitchFamily="34" charset="-122"/>
                <a:cs typeface="Cambria" pitchFamily="34" charset="-120"/>
              </a:rPr>
              <a:t>Решения</a:t>
            </a:r>
            <a:endParaRPr lang="en-US" sz="1800" dirty="0"/>
          </a:p>
        </p:txBody>
      </p:sp>
      <p:sp>
        <p:nvSpPr>
          <p:cNvPr id="52" name="Text 50"/>
          <p:cNvSpPr txBox="1"/>
          <p:nvPr/>
        </p:nvSpPr>
        <p:spPr>
          <a:xfrm>
            <a:off x="8723376" y="2212848"/>
            <a:ext cx="2286000" cy="274320"/>
          </a:xfrm>
          <a:prstGeom prst="rect">
            <a:avLst/>
          </a:prstGeom>
          <a:noFill/>
          <a:ln/>
        </p:spPr>
        <p:txBody>
          <a:bodyPr wrap="square" lIns="0" tIns="0" rIns="0" bIns="0" rtlCol="0" anchor="t"/>
          <a:lstStyle/>
          <a:p>
            <a:pPr algn="l" indent="0" marL="0">
              <a:buNone/>
            </a:pPr>
            <a:r>
              <a:rPr lang="en-US" sz="1100" b="1" dirty="0">
                <a:solidFill>
                  <a:schemeClr val="accent5"/>
                </a:solidFill>
              </a:rPr>
              <a:t>Неделя 3</a:t>
            </a:r>
            <a:endParaRPr lang="en-US" sz="1100" dirty="0"/>
          </a:p>
        </p:txBody>
      </p:sp>
      <p:sp>
        <p:nvSpPr>
          <p:cNvPr id="53" name="Плашка"/>
          <p:cNvSpPr/>
          <p:nvPr/>
        </p:nvSpPr>
        <p:spPr>
          <a:xfrm>
            <a:off x="8220456" y="2670048"/>
            <a:ext cx="777240" cy="310896"/>
          </a:xfrm>
          <a:prstGeom prst="roundRect">
            <a:avLst>
              <a:gd name="adj" fmla="val 50000"/>
            </a:avLst>
          </a:prstGeom>
          <a:solidFill>
            <a:schemeClr val="accent6"/>
          </a:solidFill>
          <a:ln w="6350">
            <a:solidFill>
              <a:schemeClr val="accent6"/>
            </a:solidFill>
            <a:prstDash val="solid"/>
          </a:ln>
        </p:spPr>
      </p:sp>
      <p:sp>
        <p:nvSpPr>
          <p:cNvPr id="54" name="Text 52"/>
          <p:cNvSpPr txBox="1"/>
          <p:nvPr/>
        </p:nvSpPr>
        <p:spPr>
          <a:xfrm>
            <a:off x="8220456" y="2670048"/>
            <a:ext cx="777240" cy="310896"/>
          </a:xfrm>
          <a:prstGeom prst="rect">
            <a:avLst/>
          </a:prstGeom>
          <a:noFill/>
          <a:ln/>
        </p:spPr>
        <p:txBody>
          <a:bodyPr wrap="square" lIns="0" tIns="0" rIns="0" bIns="0" rtlCol="0" anchor="ctr"/>
          <a:lstStyle/>
          <a:p>
            <a:pPr algn="ctr" indent="0" marL="0">
              <a:buNone/>
            </a:pPr>
            <a:r>
              <a:rPr lang="en-US" sz="1100" b="1" dirty="0">
                <a:solidFill>
                  <a:schemeClr val="accent1"/>
                </a:solidFill>
              </a:rPr>
              <a:t>15 мин</a:t>
            </a:r>
            <a:endParaRPr lang="en-US" sz="1100" dirty="0"/>
          </a:p>
        </p:txBody>
      </p:sp>
      <p:sp>
        <p:nvSpPr>
          <p:cNvPr id="55" name="Text 53"/>
          <p:cNvSpPr txBox="1"/>
          <p:nvPr/>
        </p:nvSpPr>
        <p:spPr>
          <a:xfrm>
            <a:off x="9134856" y="2651760"/>
            <a:ext cx="2240280" cy="548640"/>
          </a:xfrm>
          <a:prstGeom prst="rect">
            <a:avLst/>
          </a:prstGeom>
          <a:noFill/>
          <a:ln/>
        </p:spPr>
        <p:txBody>
          <a:bodyPr wrap="square" lIns="0" tIns="0" rIns="0" bIns="0" rtlCol="0" anchor="t"/>
          <a:lstStyle/>
          <a:p>
            <a:pPr algn="l" indent="0" marL="0">
              <a:buNone/>
            </a:pPr>
            <a:r>
              <a:rPr lang="en-US" sz="1200" dirty="0">
                <a:solidFill>
                  <a:schemeClr val="tx1"/>
                </a:solidFill>
              </a:rPr>
              <a:t>Варианты решений по каждой проблеме</a:t>
            </a:r>
            <a:endParaRPr lang="en-US" sz="1200" dirty="0"/>
          </a:p>
        </p:txBody>
      </p:sp>
      <p:sp>
        <p:nvSpPr>
          <p:cNvPr id="56" name="Плашка"/>
          <p:cNvSpPr/>
          <p:nvPr/>
        </p:nvSpPr>
        <p:spPr>
          <a:xfrm>
            <a:off x="8220456" y="3236976"/>
            <a:ext cx="777240" cy="310896"/>
          </a:xfrm>
          <a:prstGeom prst="roundRect">
            <a:avLst>
              <a:gd name="adj" fmla="val 50000"/>
            </a:avLst>
          </a:prstGeom>
          <a:solidFill>
            <a:schemeClr val="accent6"/>
          </a:solidFill>
          <a:ln w="6350">
            <a:solidFill>
              <a:schemeClr val="accent6"/>
            </a:solidFill>
            <a:prstDash val="solid"/>
          </a:ln>
        </p:spPr>
      </p:sp>
      <p:sp>
        <p:nvSpPr>
          <p:cNvPr id="57" name="Text 55"/>
          <p:cNvSpPr txBox="1"/>
          <p:nvPr/>
        </p:nvSpPr>
        <p:spPr>
          <a:xfrm>
            <a:off x="8220456" y="3236976"/>
            <a:ext cx="777240" cy="310896"/>
          </a:xfrm>
          <a:prstGeom prst="rect">
            <a:avLst/>
          </a:prstGeom>
          <a:noFill/>
          <a:ln/>
        </p:spPr>
        <p:txBody>
          <a:bodyPr wrap="square" lIns="0" tIns="0" rIns="0" bIns="0" rtlCol="0" anchor="ctr"/>
          <a:lstStyle/>
          <a:p>
            <a:pPr algn="ctr" indent="0" marL="0">
              <a:buNone/>
            </a:pPr>
            <a:r>
              <a:rPr lang="en-US" sz="1100" b="1" dirty="0">
                <a:solidFill>
                  <a:schemeClr val="accent1"/>
                </a:solidFill>
              </a:rPr>
              <a:t>25 мин</a:t>
            </a:r>
            <a:endParaRPr lang="en-US" sz="1100" dirty="0"/>
          </a:p>
        </p:txBody>
      </p:sp>
      <p:sp>
        <p:nvSpPr>
          <p:cNvPr id="58" name="Text 56"/>
          <p:cNvSpPr txBox="1"/>
          <p:nvPr/>
        </p:nvSpPr>
        <p:spPr>
          <a:xfrm>
            <a:off x="9134856" y="3218688"/>
            <a:ext cx="2240280" cy="548640"/>
          </a:xfrm>
          <a:prstGeom prst="rect">
            <a:avLst/>
          </a:prstGeom>
          <a:noFill/>
          <a:ln/>
        </p:spPr>
        <p:txBody>
          <a:bodyPr wrap="square" lIns="0" tIns="0" rIns="0" bIns="0" rtlCol="0" anchor="t"/>
          <a:lstStyle/>
          <a:p>
            <a:pPr algn="l" indent="0" marL="0">
              <a:buNone/>
            </a:pPr>
            <a:r>
              <a:rPr lang="en-US" sz="1200" dirty="0">
                <a:solidFill>
                  <a:schemeClr val="tx1"/>
                </a:solidFill>
              </a:rPr>
              <a:t>Правила цикла. Кто, когда и по каким данным решает</a:t>
            </a:r>
            <a:endParaRPr lang="en-US" sz="1200" dirty="0"/>
          </a:p>
        </p:txBody>
      </p:sp>
      <p:sp>
        <p:nvSpPr>
          <p:cNvPr id="59" name="Плашка"/>
          <p:cNvSpPr/>
          <p:nvPr/>
        </p:nvSpPr>
        <p:spPr>
          <a:xfrm>
            <a:off x="8220456" y="3803904"/>
            <a:ext cx="777240" cy="310896"/>
          </a:xfrm>
          <a:prstGeom prst="roundRect">
            <a:avLst>
              <a:gd name="adj" fmla="val 50000"/>
            </a:avLst>
          </a:prstGeom>
          <a:solidFill>
            <a:schemeClr val="accent6"/>
          </a:solidFill>
          <a:ln w="6350">
            <a:solidFill>
              <a:schemeClr val="accent6"/>
            </a:solidFill>
            <a:prstDash val="solid"/>
          </a:ln>
        </p:spPr>
      </p:sp>
      <p:sp>
        <p:nvSpPr>
          <p:cNvPr id="60" name="Text 58"/>
          <p:cNvSpPr txBox="1"/>
          <p:nvPr/>
        </p:nvSpPr>
        <p:spPr>
          <a:xfrm>
            <a:off x="8220456" y="3803904"/>
            <a:ext cx="777240" cy="310896"/>
          </a:xfrm>
          <a:prstGeom prst="rect">
            <a:avLst/>
          </a:prstGeom>
          <a:noFill/>
          <a:ln/>
        </p:spPr>
        <p:txBody>
          <a:bodyPr wrap="square" lIns="0" tIns="0" rIns="0" bIns="0" rtlCol="0" anchor="ctr"/>
          <a:lstStyle/>
          <a:p>
            <a:pPr algn="ctr" indent="0" marL="0">
              <a:buNone/>
            </a:pPr>
            <a:r>
              <a:rPr lang="en-US" sz="1100" b="1" dirty="0">
                <a:solidFill>
                  <a:schemeClr val="accent1"/>
                </a:solidFill>
              </a:rPr>
              <a:t>15 мин</a:t>
            </a:r>
            <a:endParaRPr lang="en-US" sz="1100" dirty="0"/>
          </a:p>
        </p:txBody>
      </p:sp>
      <p:sp>
        <p:nvSpPr>
          <p:cNvPr id="61" name="Text 59"/>
          <p:cNvSpPr txBox="1"/>
          <p:nvPr/>
        </p:nvSpPr>
        <p:spPr>
          <a:xfrm>
            <a:off x="9134856" y="3785616"/>
            <a:ext cx="2240280" cy="548640"/>
          </a:xfrm>
          <a:prstGeom prst="rect">
            <a:avLst/>
          </a:prstGeom>
          <a:noFill/>
          <a:ln/>
        </p:spPr>
        <p:txBody>
          <a:bodyPr wrap="square" lIns="0" tIns="0" rIns="0" bIns="0" rtlCol="0" anchor="t"/>
          <a:lstStyle/>
          <a:p>
            <a:pPr algn="l" indent="0" marL="0">
              <a:buNone/>
            </a:pPr>
            <a:r>
              <a:rPr lang="en-US" sz="1200" dirty="0">
                <a:solidFill>
                  <a:schemeClr val="tx1"/>
                </a:solidFill>
              </a:rPr>
              <a:t>Паспорт пилота. Владельцы и сроки</a:t>
            </a:r>
            <a:endParaRPr lang="en-US" sz="1200" dirty="0"/>
          </a:p>
        </p:txBody>
      </p:sp>
      <p:sp>
        <p:nvSpPr>
          <p:cNvPr id="62" name="Плашка"/>
          <p:cNvSpPr/>
          <p:nvPr/>
        </p:nvSpPr>
        <p:spPr>
          <a:xfrm>
            <a:off x="8220456" y="4370832"/>
            <a:ext cx="777240" cy="310896"/>
          </a:xfrm>
          <a:prstGeom prst="roundRect">
            <a:avLst>
              <a:gd name="adj" fmla="val 50000"/>
            </a:avLst>
          </a:prstGeom>
          <a:solidFill>
            <a:schemeClr val="accent6"/>
          </a:solidFill>
          <a:ln w="6350">
            <a:solidFill>
              <a:schemeClr val="accent6"/>
            </a:solidFill>
            <a:prstDash val="solid"/>
          </a:ln>
        </p:spPr>
      </p:sp>
      <p:sp>
        <p:nvSpPr>
          <p:cNvPr id="63" name="Text 61"/>
          <p:cNvSpPr txBox="1"/>
          <p:nvPr/>
        </p:nvSpPr>
        <p:spPr>
          <a:xfrm>
            <a:off x="8220456" y="4370832"/>
            <a:ext cx="777240" cy="310896"/>
          </a:xfrm>
          <a:prstGeom prst="rect">
            <a:avLst/>
          </a:prstGeom>
          <a:noFill/>
          <a:ln/>
        </p:spPr>
        <p:txBody>
          <a:bodyPr wrap="square" lIns="0" tIns="0" rIns="0" bIns="0" rtlCol="0" anchor="ctr"/>
          <a:lstStyle/>
          <a:p>
            <a:pPr algn="ctr" indent="0" marL="0">
              <a:buNone/>
            </a:pPr>
            <a:r>
              <a:rPr lang="en-US" sz="1100" b="1" dirty="0">
                <a:solidFill>
                  <a:schemeClr val="accent1"/>
                </a:solidFill>
              </a:rPr>
              <a:t>5 мин</a:t>
            </a:r>
            <a:endParaRPr lang="en-US" sz="1100" dirty="0"/>
          </a:p>
        </p:txBody>
      </p:sp>
      <p:sp>
        <p:nvSpPr>
          <p:cNvPr id="64" name="Text 62"/>
          <p:cNvSpPr txBox="1"/>
          <p:nvPr/>
        </p:nvSpPr>
        <p:spPr>
          <a:xfrm>
            <a:off x="9134856" y="4352544"/>
            <a:ext cx="2240280" cy="548640"/>
          </a:xfrm>
          <a:prstGeom prst="rect">
            <a:avLst/>
          </a:prstGeom>
          <a:noFill/>
          <a:ln/>
        </p:spPr>
        <p:txBody>
          <a:bodyPr wrap="square" lIns="0" tIns="0" rIns="0" bIns="0" rtlCol="0" anchor="t"/>
          <a:lstStyle/>
          <a:p>
            <a:pPr algn="l" indent="0" marL="0">
              <a:buNone/>
            </a:pPr>
            <a:r>
              <a:rPr lang="en-US" sz="1200" dirty="0">
                <a:solidFill>
                  <a:schemeClr val="tx1"/>
                </a:solidFill>
              </a:rPr>
              <a:t>Что выносим руководству</a:t>
            </a:r>
            <a:endParaRPr lang="en-US" sz="1200" dirty="0"/>
          </a:p>
        </p:txBody>
      </p:sp>
      <p:sp>
        <p:nvSpPr>
          <p:cNvPr id="65" name="Shape 63"/>
          <p:cNvSpPr/>
          <p:nvPr/>
        </p:nvSpPr>
        <p:spPr>
          <a:xfrm>
            <a:off x="8220456" y="4937760"/>
            <a:ext cx="3154680" cy="0"/>
          </a:xfrm>
          <a:prstGeom prst="line">
            <a:avLst/>
          </a:prstGeom>
          <a:noFill/>
          <a:ln w="9525">
            <a:solidFill>
              <a:srgbClr val="EBD3DC"/>
            </a:solidFill>
            <a:prstDash val="solid"/>
          </a:ln>
        </p:spPr>
      </p:sp>
      <p:sp>
        <p:nvSpPr>
          <p:cNvPr id="66" name="Text 64"/>
          <p:cNvSpPr txBox="1"/>
          <p:nvPr/>
        </p:nvSpPr>
        <p:spPr>
          <a:xfrm>
            <a:off x="8220456" y="5029200"/>
            <a:ext cx="1554480" cy="274320"/>
          </a:xfrm>
          <a:prstGeom prst="rect">
            <a:avLst/>
          </a:prstGeom>
          <a:noFill/>
          <a:ln/>
        </p:spPr>
        <p:txBody>
          <a:bodyPr wrap="square" lIns="0" tIns="0" rIns="0" bIns="0" rtlCol="0" anchor="t"/>
          <a:lstStyle/>
          <a:p>
            <a:pPr algn="l" indent="0" marL="0">
              <a:buNone/>
            </a:pPr>
            <a:r>
              <a:rPr lang="en-US" sz="950" b="1" spc="200" kern="0" dirty="0">
                <a:solidFill>
                  <a:schemeClr val="accent5"/>
                </a:solidFill>
              </a:rPr>
              <a:t>ПРИНОСИМ</a:t>
            </a:r>
            <a:endParaRPr lang="en-US" sz="950" dirty="0"/>
          </a:p>
        </p:txBody>
      </p:sp>
      <p:sp>
        <p:nvSpPr>
          <p:cNvPr id="67" name="Text 65"/>
          <p:cNvSpPr txBox="1"/>
          <p:nvPr/>
        </p:nvSpPr>
        <p:spPr>
          <a:xfrm>
            <a:off x="8220456" y="5257800"/>
            <a:ext cx="1554480" cy="822960"/>
          </a:xfrm>
          <a:prstGeom prst="rect">
            <a:avLst/>
          </a:prstGeom>
          <a:noFill/>
          <a:ln/>
        </p:spPr>
        <p:txBody>
          <a:bodyPr wrap="square" lIns="0" tIns="0" rIns="0" bIns="0" rtlCol="0" anchor="t"/>
          <a:lstStyle/>
          <a:p>
            <a:pPr algn="l" indent="0" marL="0">
              <a:buNone/>
            </a:pPr>
            <a:r>
              <a:rPr lang="en-US" sz="1150" dirty="0">
                <a:solidFill>
                  <a:schemeClr val="tx1"/>
                </a:solidFill>
              </a:rPr>
              <a:t>Свод проблем второй встречи</a:t>
            </a:r>
            <a:endParaRPr lang="en-US" sz="1150" dirty="0"/>
          </a:p>
        </p:txBody>
      </p:sp>
      <p:sp>
        <p:nvSpPr>
          <p:cNvPr id="68" name="Text 66"/>
          <p:cNvSpPr txBox="1"/>
          <p:nvPr/>
        </p:nvSpPr>
        <p:spPr>
          <a:xfrm>
            <a:off x="9866376" y="5029200"/>
            <a:ext cx="1554480" cy="274320"/>
          </a:xfrm>
          <a:prstGeom prst="rect">
            <a:avLst/>
          </a:prstGeom>
          <a:noFill/>
          <a:ln/>
        </p:spPr>
        <p:txBody>
          <a:bodyPr wrap="square" lIns="0" tIns="0" rIns="0" bIns="0" rtlCol="0" anchor="t"/>
          <a:lstStyle/>
          <a:p>
            <a:pPr algn="l" indent="0" marL="0">
              <a:buNone/>
            </a:pPr>
            <a:r>
              <a:rPr lang="en-US" sz="950" b="1" spc="200" kern="0" dirty="0">
                <a:solidFill>
                  <a:schemeClr val="accent2"/>
                </a:solidFill>
              </a:rPr>
              <a:t>УНОСИМ</a:t>
            </a:r>
            <a:endParaRPr lang="en-US" sz="950" dirty="0"/>
          </a:p>
        </p:txBody>
      </p:sp>
      <p:sp>
        <p:nvSpPr>
          <p:cNvPr id="69" name="Text 67"/>
          <p:cNvSpPr txBox="1"/>
          <p:nvPr/>
        </p:nvSpPr>
        <p:spPr>
          <a:xfrm>
            <a:off x="9866376" y="5257800"/>
            <a:ext cx="1554480" cy="822960"/>
          </a:xfrm>
          <a:prstGeom prst="rect">
            <a:avLst/>
          </a:prstGeom>
          <a:noFill/>
          <a:ln/>
        </p:spPr>
        <p:txBody>
          <a:bodyPr wrap="square" lIns="0" tIns="0" rIns="0" bIns="0" rtlCol="0" anchor="t"/>
          <a:lstStyle/>
          <a:p>
            <a:pPr algn="l" indent="0" marL="0">
              <a:buNone/>
            </a:pPr>
            <a:r>
              <a:rPr lang="en-US" sz="1150" b="1" dirty="0">
                <a:solidFill>
                  <a:schemeClr val="accent1"/>
                </a:solidFill>
              </a:rPr>
              <a:t>Паспорт пилота для руководства</a:t>
            </a:r>
            <a:endParaRPr lang="en-US" sz="1150" dirty="0"/>
          </a:p>
        </p:txBody>
      </p:sp>
      <p:sp>
        <p:nvSpPr>
          <p:cNvPr id="70"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r>
              <a:rPr b="0" lang="en-US"/>
              <a:t>12</a:t>
            </a:r>
            <a:endParaRPr lang="en-US"/>
          </a:p>
        </p:txBody>
      </p:sp>
      <p:sp>
        <p:nvSpPr>
          <p:cNvPr id="71" name="Навигация Суть">
            <a:hlinkClick action="ppaction://hlinksldjump" r:id="rId3"/>
          </p:cNvPr>
          <p:cNvSpPr/>
          <p:nvPr/>
        </p:nvSpPr>
        <p:spPr>
          <a:xfrm>
            <a:off x="6898233" y="6428232"/>
            <a:ext cx="39502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Суть</a:t>
            </a:r>
          </a:p>
        </p:txBody>
      </p:sp>
      <p:sp>
        <p:nvSpPr>
          <p:cNvPr id="72" name="Навигация Финансы">
            <a:hlinkClick action="ppaction://hlinksldjump" r:id="rId4"/>
          </p:cNvPr>
          <p:cNvSpPr/>
          <p:nvPr/>
        </p:nvSpPr>
        <p:spPr>
          <a:xfrm>
            <a:off x="7348118"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Финансы</a:t>
            </a:r>
          </a:p>
        </p:txBody>
      </p:sp>
      <p:sp>
        <p:nvSpPr>
          <p:cNvPr id="73" name="Навигация Порядок работы">
            <a:hlinkClick action="ppaction://hlinksldjump" r:id="rId5"/>
          </p:cNvPr>
          <p:cNvSpPr/>
          <p:nvPr/>
        </p:nvSpPr>
        <p:spPr>
          <a:xfrm>
            <a:off x="7984540" y="6428232"/>
            <a:ext cx="1016812" cy="219456"/>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1" i="0">
                <a:solidFill>
                  <a:srgbClr val="FFFFFF"/>
                </a:solidFill>
                <a:latin typeface="Calibri"/>
              </a:rPr>
              <a:t>Порядок работы</a:t>
            </a:r>
          </a:p>
        </p:txBody>
      </p:sp>
      <p:sp>
        <p:nvSpPr>
          <p:cNvPr id="74" name="Навигация Пилот">
            <a:hlinkClick action="ppaction://hlinksldjump" r:id="rId6"/>
          </p:cNvPr>
          <p:cNvSpPr/>
          <p:nvPr/>
        </p:nvSpPr>
        <p:spPr>
          <a:xfrm>
            <a:off x="9056217" y="6428232"/>
            <a:ext cx="45720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Пилот</a:t>
            </a:r>
          </a:p>
        </p:txBody>
      </p:sp>
      <p:sp>
        <p:nvSpPr>
          <p:cNvPr id="75" name="Навигация Решение">
            <a:hlinkClick action="ppaction://hlinksldjump" r:id="rId7"/>
          </p:cNvPr>
          <p:cNvSpPr/>
          <p:nvPr/>
        </p:nvSpPr>
        <p:spPr>
          <a:xfrm>
            <a:off x="9568281"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Решение</a:t>
            </a:r>
          </a:p>
        </p:txBody>
      </p:sp>
      <p:sp>
        <p:nvSpPr>
          <p:cNvPr id="76" name="Навигация Приложения">
            <a:hlinkClick action="ppaction://hlinksldjump" r:id="rId8"/>
          </p:cNvPr>
          <p:cNvSpPr/>
          <p:nvPr/>
        </p:nvSpPr>
        <p:spPr>
          <a:xfrm>
            <a:off x="10204704" y="6428232"/>
            <a:ext cx="768096"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Приложения</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267" fill="hold">
                      <p:stCondLst>
                        <p:cond delay="indefinite"/>
                        <p:cond evt="onBegin" delay="0">
                          <p:tn val="2"/>
                        </p:cond>
                      </p:stCondLst>
                      <p:childTnLst>
                        <p:par>
                          <p:cTn id="268" fill="hold">
                            <p:stCondLst>
                              <p:cond delay="0"/>
                            </p:stCondLst>
                            <p:childTnLst>
                              <p:par>
                                <p:cTn id="3" presetID="42" presetClass="entr" presetSubtype="0" fill="hold" grpId="0" nodeType="withEffect">
                                  <p:stCondLst>
                                    <p:cond delay="250"/>
                                  </p:stCondLst>
                                  <p:childTnLst>
                                    <p:set>
                                      <p:cBhvr>
                                        <p:cTn id="4" dur="1" fill="hold">
                                          <p:stCondLst>
                                            <p:cond delay="0"/>
                                          </p:stCondLst>
                                        </p:cTn>
                                        <p:tgtEl>
                                          <p:spTgt spid="4"/>
                                        </p:tgtEl>
                                        <p:attrNameLst>
                                          <p:attrName>style.visibility</p:attrName>
                                        </p:attrNameLst>
                                      </p:cBhvr>
                                      <p:to>
                                        <p:strVal val="visible"/>
                                      </p:to>
                                    </p:set>
                                    <p:anim calcmode="lin" valueType="num">
                                      <p:cBhvr additive="base">
                                        <p:cTn id="5" dur="550" decel="100000" fill="hold"/>
                                        <p:tgtEl>
                                          <p:spTgt spid="4"/>
                                        </p:tgtEl>
                                        <p:attrNameLst>
                                          <p:attrName>ppt_y</p:attrName>
                                        </p:attrNameLst>
                                      </p:cBhvr>
                                      <p:tavLst>
                                        <p:tav tm="0">
                                          <p:val>
                                            <p:strVal val="#ppt_y+0.05"/>
                                          </p:val>
                                        </p:tav>
                                        <p:tav tm="100000">
                                          <p:val>
                                            <p:strVal val="#ppt_y"/>
                                          </p:val>
                                        </p:tav>
                                      </p:tavLst>
                                    </p:anim>
                                    <p:animEffect transition="in" filter="fade">
                                      <p:cBhvr>
                                        <p:cTn id="6" dur="550"/>
                                        <p:tgtEl>
                                          <p:spTgt spid="4"/>
                                        </p:tgtEl>
                                      </p:cBhvr>
                                    </p:animEffect>
                                  </p:childTnLst>
                                </p:cTn>
                              </p:par>
                              <p:par>
                                <p:cTn id="7" presetID="42" presetClass="entr" presetSubtype="0" fill="hold" grpId="0" nodeType="withEffect">
                                  <p:stCondLst>
                                    <p:cond delay="250"/>
                                  </p:stCondLst>
                                  <p:childTnLst>
                                    <p:set>
                                      <p:cBhvr>
                                        <p:cTn id="8" dur="1" fill="hold">
                                          <p:stCondLst>
                                            <p:cond delay="0"/>
                                          </p:stCondLst>
                                        </p:cTn>
                                        <p:tgtEl>
                                          <p:spTgt spid="5"/>
                                        </p:tgtEl>
                                        <p:attrNameLst>
                                          <p:attrName>style.visibility</p:attrName>
                                        </p:attrNameLst>
                                      </p:cBhvr>
                                      <p:to>
                                        <p:strVal val="visible"/>
                                      </p:to>
                                    </p:set>
                                    <p:anim calcmode="lin" valueType="num">
                                      <p:cBhvr additive="base">
                                        <p:cTn id="9" dur="550" decel="100000" fill="hold"/>
                                        <p:tgtEl>
                                          <p:spTgt spid="5"/>
                                        </p:tgtEl>
                                        <p:attrNameLst>
                                          <p:attrName>ppt_y</p:attrName>
                                        </p:attrNameLst>
                                      </p:cBhvr>
                                      <p:tavLst>
                                        <p:tav tm="0">
                                          <p:val>
                                            <p:strVal val="#ppt_y+0.05"/>
                                          </p:val>
                                        </p:tav>
                                        <p:tav tm="100000">
                                          <p:val>
                                            <p:strVal val="#ppt_y"/>
                                          </p:val>
                                        </p:tav>
                                      </p:tavLst>
                                    </p:anim>
                                    <p:animEffect transition="in" filter="fade">
                                      <p:cBhvr>
                                        <p:cTn id="10" dur="550"/>
                                        <p:tgtEl>
                                          <p:spTgt spid="5"/>
                                        </p:tgtEl>
                                      </p:cBhvr>
                                    </p:animEffect>
                                  </p:childTnLst>
                                </p:cTn>
                              </p:par>
                              <p:par>
                                <p:cTn id="11" presetID="42" presetClass="entr" presetSubtype="0" fill="hold" grpId="0" nodeType="withEffect">
                                  <p:stCondLst>
                                    <p:cond delay="25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50" decel="100000" fill="hold"/>
                                        <p:tgtEl>
                                          <p:spTgt spid="6"/>
                                        </p:tgtEl>
                                        <p:attrNameLst>
                                          <p:attrName>ppt_y</p:attrName>
                                        </p:attrNameLst>
                                      </p:cBhvr>
                                      <p:tavLst>
                                        <p:tav tm="0">
                                          <p:val>
                                            <p:strVal val="#ppt_y+0.05"/>
                                          </p:val>
                                        </p:tav>
                                        <p:tav tm="100000">
                                          <p:val>
                                            <p:strVal val="#ppt_y"/>
                                          </p:val>
                                        </p:tav>
                                      </p:tavLst>
                                    </p:anim>
                                    <p:animEffect transition="in" filter="fade">
                                      <p:cBhvr>
                                        <p:cTn id="14" dur="550"/>
                                        <p:tgtEl>
                                          <p:spTgt spid="6"/>
                                        </p:tgtEl>
                                      </p:cBhvr>
                                    </p:animEffect>
                                  </p:childTnLst>
                                </p:cTn>
                              </p:par>
                              <p:par>
                                <p:cTn id="15" presetID="42" presetClass="entr" presetSubtype="0" fill="hold" grpId="0" nodeType="withEffect">
                                  <p:stCondLst>
                                    <p:cond delay="25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50" decel="100000" fill="hold"/>
                                        <p:tgtEl>
                                          <p:spTgt spid="7"/>
                                        </p:tgtEl>
                                        <p:attrNameLst>
                                          <p:attrName>ppt_y</p:attrName>
                                        </p:attrNameLst>
                                      </p:cBhvr>
                                      <p:tavLst>
                                        <p:tav tm="0">
                                          <p:val>
                                            <p:strVal val="#ppt_y+0.05"/>
                                          </p:val>
                                        </p:tav>
                                        <p:tav tm="100000">
                                          <p:val>
                                            <p:strVal val="#ppt_y"/>
                                          </p:val>
                                        </p:tav>
                                      </p:tavLst>
                                    </p:anim>
                                    <p:animEffect transition="in" filter="fade">
                                      <p:cBhvr>
                                        <p:cTn id="18" dur="550"/>
                                        <p:tgtEl>
                                          <p:spTgt spid="7"/>
                                        </p:tgtEl>
                                      </p:cBhvr>
                                    </p:animEffect>
                                  </p:childTnLst>
                                </p:cTn>
                              </p:par>
                              <p:par>
                                <p:cTn id="19" presetID="42" presetClass="entr" presetSubtype="0" fill="hold" grpId="0" nodeType="withEffect">
                                  <p:stCondLst>
                                    <p:cond delay="25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50" decel="100000" fill="hold"/>
                                        <p:tgtEl>
                                          <p:spTgt spid="8"/>
                                        </p:tgtEl>
                                        <p:attrNameLst>
                                          <p:attrName>ppt_y</p:attrName>
                                        </p:attrNameLst>
                                      </p:cBhvr>
                                      <p:tavLst>
                                        <p:tav tm="0">
                                          <p:val>
                                            <p:strVal val="#ppt_y+0.05"/>
                                          </p:val>
                                        </p:tav>
                                        <p:tav tm="100000">
                                          <p:val>
                                            <p:strVal val="#ppt_y"/>
                                          </p:val>
                                        </p:tav>
                                      </p:tavLst>
                                    </p:anim>
                                    <p:animEffect transition="in" filter="fade">
                                      <p:cBhvr>
                                        <p:cTn id="22" dur="550"/>
                                        <p:tgtEl>
                                          <p:spTgt spid="8"/>
                                        </p:tgtEl>
                                      </p:cBhvr>
                                    </p:animEffect>
                                  </p:childTnLst>
                                </p:cTn>
                              </p:par>
                              <p:par>
                                <p:cTn id="23" presetID="42" presetClass="entr" presetSubtype="0" fill="hold" grpId="0"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50" decel="100000" fill="hold"/>
                                        <p:tgtEl>
                                          <p:spTgt spid="9"/>
                                        </p:tgtEl>
                                        <p:attrNameLst>
                                          <p:attrName>ppt_y</p:attrName>
                                        </p:attrNameLst>
                                      </p:cBhvr>
                                      <p:tavLst>
                                        <p:tav tm="0">
                                          <p:val>
                                            <p:strVal val="#ppt_y+0.05"/>
                                          </p:val>
                                        </p:tav>
                                        <p:tav tm="100000">
                                          <p:val>
                                            <p:strVal val="#ppt_y"/>
                                          </p:val>
                                        </p:tav>
                                      </p:tavLst>
                                    </p:anim>
                                    <p:animEffect transition="in" filter="fade">
                                      <p:cBhvr>
                                        <p:cTn id="26" dur="550"/>
                                        <p:tgtEl>
                                          <p:spTgt spid="9"/>
                                        </p:tgtEl>
                                      </p:cBhvr>
                                    </p:animEffect>
                                  </p:childTnLst>
                                </p:cTn>
                              </p:par>
                              <p:par>
                                <p:cTn id="27" presetID="42" presetClass="entr" presetSubtype="0" fill="hold" grpId="0" nodeType="withEffect">
                                  <p:stCondLst>
                                    <p:cond delay="25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50" decel="100000" fill="hold"/>
                                        <p:tgtEl>
                                          <p:spTgt spid="10"/>
                                        </p:tgtEl>
                                        <p:attrNameLst>
                                          <p:attrName>ppt_y</p:attrName>
                                        </p:attrNameLst>
                                      </p:cBhvr>
                                      <p:tavLst>
                                        <p:tav tm="0">
                                          <p:val>
                                            <p:strVal val="#ppt_y+0.05"/>
                                          </p:val>
                                        </p:tav>
                                        <p:tav tm="100000">
                                          <p:val>
                                            <p:strVal val="#ppt_y"/>
                                          </p:val>
                                        </p:tav>
                                      </p:tavLst>
                                    </p:anim>
                                    <p:animEffect transition="in" filter="fade">
                                      <p:cBhvr>
                                        <p:cTn id="30" dur="550"/>
                                        <p:tgtEl>
                                          <p:spTgt spid="10"/>
                                        </p:tgtEl>
                                      </p:cBhvr>
                                    </p:animEffect>
                                  </p:childTnLst>
                                </p:cTn>
                              </p:par>
                              <p:par>
                                <p:cTn id="31" presetID="42" presetClass="entr" presetSubtype="0" fill="hold" grpId="0" nodeType="withEffect">
                                  <p:stCondLst>
                                    <p:cond delay="25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50" decel="100000" fill="hold"/>
                                        <p:tgtEl>
                                          <p:spTgt spid="11"/>
                                        </p:tgtEl>
                                        <p:attrNameLst>
                                          <p:attrName>ppt_y</p:attrName>
                                        </p:attrNameLst>
                                      </p:cBhvr>
                                      <p:tavLst>
                                        <p:tav tm="0">
                                          <p:val>
                                            <p:strVal val="#ppt_y+0.05"/>
                                          </p:val>
                                        </p:tav>
                                        <p:tav tm="100000">
                                          <p:val>
                                            <p:strVal val="#ppt_y"/>
                                          </p:val>
                                        </p:tav>
                                      </p:tavLst>
                                    </p:anim>
                                    <p:animEffect transition="in" filter="fade">
                                      <p:cBhvr>
                                        <p:cTn id="34" dur="550"/>
                                        <p:tgtEl>
                                          <p:spTgt spid="11"/>
                                        </p:tgtEl>
                                      </p:cBhvr>
                                    </p:animEffect>
                                  </p:childTnLst>
                                </p:cTn>
                              </p:par>
                              <p:par>
                                <p:cTn id="35" presetID="42" presetClass="entr" presetSubtype="0" fill="hold" grpId="0" nodeType="withEffect">
                                  <p:stCondLst>
                                    <p:cond delay="25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50" decel="100000" fill="hold"/>
                                        <p:tgtEl>
                                          <p:spTgt spid="12"/>
                                        </p:tgtEl>
                                        <p:attrNameLst>
                                          <p:attrName>ppt_y</p:attrName>
                                        </p:attrNameLst>
                                      </p:cBhvr>
                                      <p:tavLst>
                                        <p:tav tm="0">
                                          <p:val>
                                            <p:strVal val="#ppt_y+0.05"/>
                                          </p:val>
                                        </p:tav>
                                        <p:tav tm="100000">
                                          <p:val>
                                            <p:strVal val="#ppt_y"/>
                                          </p:val>
                                        </p:tav>
                                      </p:tavLst>
                                    </p:anim>
                                    <p:animEffect transition="in" filter="fade">
                                      <p:cBhvr>
                                        <p:cTn id="38" dur="550"/>
                                        <p:tgtEl>
                                          <p:spTgt spid="12"/>
                                        </p:tgtEl>
                                      </p:cBhvr>
                                    </p:animEffect>
                                  </p:childTnLst>
                                </p:cTn>
                              </p:par>
                              <p:par>
                                <p:cTn id="39" presetID="42" presetClass="entr" presetSubtype="0" fill="hold" grpId="0" nodeType="withEffect">
                                  <p:stCondLst>
                                    <p:cond delay="25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50" decel="100000" fill="hold"/>
                                        <p:tgtEl>
                                          <p:spTgt spid="13"/>
                                        </p:tgtEl>
                                        <p:attrNameLst>
                                          <p:attrName>ppt_y</p:attrName>
                                        </p:attrNameLst>
                                      </p:cBhvr>
                                      <p:tavLst>
                                        <p:tav tm="0">
                                          <p:val>
                                            <p:strVal val="#ppt_y+0.05"/>
                                          </p:val>
                                        </p:tav>
                                        <p:tav tm="100000">
                                          <p:val>
                                            <p:strVal val="#ppt_y"/>
                                          </p:val>
                                        </p:tav>
                                      </p:tavLst>
                                    </p:anim>
                                    <p:animEffect transition="in" filter="fade">
                                      <p:cBhvr>
                                        <p:cTn id="42" dur="550"/>
                                        <p:tgtEl>
                                          <p:spTgt spid="13"/>
                                        </p:tgtEl>
                                      </p:cBhvr>
                                    </p:animEffect>
                                  </p:childTnLst>
                                </p:cTn>
                              </p:par>
                              <p:par>
                                <p:cTn id="43" presetID="42" presetClass="entr" presetSubtype="0" fill="hold" grpId="0" nodeType="withEffect">
                                  <p:stCondLst>
                                    <p:cond delay="25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50" decel="100000" fill="hold"/>
                                        <p:tgtEl>
                                          <p:spTgt spid="14"/>
                                        </p:tgtEl>
                                        <p:attrNameLst>
                                          <p:attrName>ppt_y</p:attrName>
                                        </p:attrNameLst>
                                      </p:cBhvr>
                                      <p:tavLst>
                                        <p:tav tm="0">
                                          <p:val>
                                            <p:strVal val="#ppt_y+0.05"/>
                                          </p:val>
                                        </p:tav>
                                        <p:tav tm="100000">
                                          <p:val>
                                            <p:strVal val="#ppt_y"/>
                                          </p:val>
                                        </p:tav>
                                      </p:tavLst>
                                    </p:anim>
                                    <p:animEffect transition="in" filter="fade">
                                      <p:cBhvr>
                                        <p:cTn id="46" dur="550"/>
                                        <p:tgtEl>
                                          <p:spTgt spid="14"/>
                                        </p:tgtEl>
                                      </p:cBhvr>
                                    </p:animEffect>
                                  </p:childTnLst>
                                </p:cTn>
                              </p:par>
                              <p:par>
                                <p:cTn id="47" presetID="42" presetClass="entr" presetSubtype="0" fill="hold" grpId="0" nodeType="withEffect">
                                  <p:stCondLst>
                                    <p:cond delay="25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50" decel="100000" fill="hold"/>
                                        <p:tgtEl>
                                          <p:spTgt spid="15"/>
                                        </p:tgtEl>
                                        <p:attrNameLst>
                                          <p:attrName>ppt_y</p:attrName>
                                        </p:attrNameLst>
                                      </p:cBhvr>
                                      <p:tavLst>
                                        <p:tav tm="0">
                                          <p:val>
                                            <p:strVal val="#ppt_y+0.05"/>
                                          </p:val>
                                        </p:tav>
                                        <p:tav tm="100000">
                                          <p:val>
                                            <p:strVal val="#ppt_y"/>
                                          </p:val>
                                        </p:tav>
                                      </p:tavLst>
                                    </p:anim>
                                    <p:animEffect transition="in" filter="fade">
                                      <p:cBhvr>
                                        <p:cTn id="50" dur="550"/>
                                        <p:tgtEl>
                                          <p:spTgt spid="15"/>
                                        </p:tgtEl>
                                      </p:cBhvr>
                                    </p:animEffect>
                                  </p:childTnLst>
                                </p:cTn>
                              </p:par>
                              <p:par>
                                <p:cTn id="51" presetID="42" presetClass="entr" presetSubtype="0" fill="hold" grpId="0" nodeType="withEffect">
                                  <p:stCondLst>
                                    <p:cond delay="25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50" decel="100000" fill="hold"/>
                                        <p:tgtEl>
                                          <p:spTgt spid="16"/>
                                        </p:tgtEl>
                                        <p:attrNameLst>
                                          <p:attrName>ppt_y</p:attrName>
                                        </p:attrNameLst>
                                      </p:cBhvr>
                                      <p:tavLst>
                                        <p:tav tm="0">
                                          <p:val>
                                            <p:strVal val="#ppt_y+0.05"/>
                                          </p:val>
                                        </p:tav>
                                        <p:tav tm="100000">
                                          <p:val>
                                            <p:strVal val="#ppt_y"/>
                                          </p:val>
                                        </p:tav>
                                      </p:tavLst>
                                    </p:anim>
                                    <p:animEffect transition="in" filter="fade">
                                      <p:cBhvr>
                                        <p:cTn id="54" dur="550"/>
                                        <p:tgtEl>
                                          <p:spTgt spid="16"/>
                                        </p:tgtEl>
                                      </p:cBhvr>
                                    </p:animEffect>
                                  </p:childTnLst>
                                </p:cTn>
                              </p:par>
                              <p:par>
                                <p:cTn id="55" presetID="42" presetClass="entr" presetSubtype="0" fill="hold" grpId="0" nodeType="withEffect">
                                  <p:stCondLst>
                                    <p:cond delay="25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50" decel="100000" fill="hold"/>
                                        <p:tgtEl>
                                          <p:spTgt spid="17"/>
                                        </p:tgtEl>
                                        <p:attrNameLst>
                                          <p:attrName>ppt_y</p:attrName>
                                        </p:attrNameLst>
                                      </p:cBhvr>
                                      <p:tavLst>
                                        <p:tav tm="0">
                                          <p:val>
                                            <p:strVal val="#ppt_y+0.05"/>
                                          </p:val>
                                        </p:tav>
                                        <p:tav tm="100000">
                                          <p:val>
                                            <p:strVal val="#ppt_y"/>
                                          </p:val>
                                        </p:tav>
                                      </p:tavLst>
                                    </p:anim>
                                    <p:animEffect transition="in" filter="fade">
                                      <p:cBhvr>
                                        <p:cTn id="58" dur="550"/>
                                        <p:tgtEl>
                                          <p:spTgt spid="17"/>
                                        </p:tgtEl>
                                      </p:cBhvr>
                                    </p:animEffect>
                                  </p:childTnLst>
                                </p:cTn>
                              </p:par>
                              <p:par>
                                <p:cTn id="59" presetID="42" presetClass="entr" presetSubtype="0" fill="hold" grpId="0" nodeType="withEffect">
                                  <p:stCondLst>
                                    <p:cond delay="25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50" decel="100000" fill="hold"/>
                                        <p:tgtEl>
                                          <p:spTgt spid="18"/>
                                        </p:tgtEl>
                                        <p:attrNameLst>
                                          <p:attrName>ppt_y</p:attrName>
                                        </p:attrNameLst>
                                      </p:cBhvr>
                                      <p:tavLst>
                                        <p:tav tm="0">
                                          <p:val>
                                            <p:strVal val="#ppt_y+0.05"/>
                                          </p:val>
                                        </p:tav>
                                        <p:tav tm="100000">
                                          <p:val>
                                            <p:strVal val="#ppt_y"/>
                                          </p:val>
                                        </p:tav>
                                      </p:tavLst>
                                    </p:anim>
                                    <p:animEffect transition="in" filter="fade">
                                      <p:cBhvr>
                                        <p:cTn id="62" dur="550"/>
                                        <p:tgtEl>
                                          <p:spTgt spid="18"/>
                                        </p:tgtEl>
                                      </p:cBhvr>
                                    </p:animEffect>
                                  </p:childTnLst>
                                </p:cTn>
                              </p:par>
                              <p:par>
                                <p:cTn id="63" presetID="42" presetClass="entr" presetSubtype="0" fill="hold" grpId="0" nodeType="withEffect">
                                  <p:stCondLst>
                                    <p:cond delay="250"/>
                                  </p:stCondLst>
                                  <p:childTnLst>
                                    <p:set>
                                      <p:cBhvr>
                                        <p:cTn id="64" dur="1" fill="hold">
                                          <p:stCondLst>
                                            <p:cond delay="0"/>
                                          </p:stCondLst>
                                        </p:cTn>
                                        <p:tgtEl>
                                          <p:spTgt spid="19"/>
                                        </p:tgtEl>
                                        <p:attrNameLst>
                                          <p:attrName>style.visibility</p:attrName>
                                        </p:attrNameLst>
                                      </p:cBhvr>
                                      <p:to>
                                        <p:strVal val="visible"/>
                                      </p:to>
                                    </p:set>
                                    <p:anim calcmode="lin" valueType="num">
                                      <p:cBhvr additive="base">
                                        <p:cTn id="65" dur="550" decel="100000" fill="hold"/>
                                        <p:tgtEl>
                                          <p:spTgt spid="19"/>
                                        </p:tgtEl>
                                        <p:attrNameLst>
                                          <p:attrName>ppt_y</p:attrName>
                                        </p:attrNameLst>
                                      </p:cBhvr>
                                      <p:tavLst>
                                        <p:tav tm="0">
                                          <p:val>
                                            <p:strVal val="#ppt_y+0.05"/>
                                          </p:val>
                                        </p:tav>
                                        <p:tav tm="100000">
                                          <p:val>
                                            <p:strVal val="#ppt_y"/>
                                          </p:val>
                                        </p:tav>
                                      </p:tavLst>
                                    </p:anim>
                                    <p:animEffect transition="in" filter="fade">
                                      <p:cBhvr>
                                        <p:cTn id="66" dur="550"/>
                                        <p:tgtEl>
                                          <p:spTgt spid="19"/>
                                        </p:tgtEl>
                                      </p:cBhvr>
                                    </p:animEffect>
                                  </p:childTnLst>
                                </p:cTn>
                              </p:par>
                              <p:par>
                                <p:cTn id="67" presetID="42" presetClass="entr" presetSubtype="0" fill="hold" grpId="0" nodeType="withEffect">
                                  <p:stCondLst>
                                    <p:cond delay="250"/>
                                  </p:stCondLst>
                                  <p:childTnLst>
                                    <p:set>
                                      <p:cBhvr>
                                        <p:cTn id="68" dur="1" fill="hold">
                                          <p:stCondLst>
                                            <p:cond delay="0"/>
                                          </p:stCondLst>
                                        </p:cTn>
                                        <p:tgtEl>
                                          <p:spTgt spid="20"/>
                                        </p:tgtEl>
                                        <p:attrNameLst>
                                          <p:attrName>style.visibility</p:attrName>
                                        </p:attrNameLst>
                                      </p:cBhvr>
                                      <p:to>
                                        <p:strVal val="visible"/>
                                      </p:to>
                                    </p:set>
                                    <p:anim calcmode="lin" valueType="num">
                                      <p:cBhvr additive="base">
                                        <p:cTn id="69" dur="550" decel="100000" fill="hold"/>
                                        <p:tgtEl>
                                          <p:spTgt spid="20"/>
                                        </p:tgtEl>
                                        <p:attrNameLst>
                                          <p:attrName>ppt_y</p:attrName>
                                        </p:attrNameLst>
                                      </p:cBhvr>
                                      <p:tavLst>
                                        <p:tav tm="0">
                                          <p:val>
                                            <p:strVal val="#ppt_y+0.05"/>
                                          </p:val>
                                        </p:tav>
                                        <p:tav tm="100000">
                                          <p:val>
                                            <p:strVal val="#ppt_y"/>
                                          </p:val>
                                        </p:tav>
                                      </p:tavLst>
                                    </p:anim>
                                    <p:animEffect transition="in" filter="fade">
                                      <p:cBhvr>
                                        <p:cTn id="70" dur="550"/>
                                        <p:tgtEl>
                                          <p:spTgt spid="20"/>
                                        </p:tgtEl>
                                      </p:cBhvr>
                                    </p:animEffect>
                                  </p:childTnLst>
                                </p:cTn>
                              </p:par>
                              <p:par>
                                <p:cTn id="71" presetID="42" presetClass="entr" presetSubtype="0" fill="hold" grpId="0" nodeType="withEffect">
                                  <p:stCondLst>
                                    <p:cond delay="250"/>
                                  </p:stCondLst>
                                  <p:childTnLst>
                                    <p:set>
                                      <p:cBhvr>
                                        <p:cTn id="72" dur="1" fill="hold">
                                          <p:stCondLst>
                                            <p:cond delay="0"/>
                                          </p:stCondLst>
                                        </p:cTn>
                                        <p:tgtEl>
                                          <p:spTgt spid="21"/>
                                        </p:tgtEl>
                                        <p:attrNameLst>
                                          <p:attrName>style.visibility</p:attrName>
                                        </p:attrNameLst>
                                      </p:cBhvr>
                                      <p:to>
                                        <p:strVal val="visible"/>
                                      </p:to>
                                    </p:set>
                                    <p:anim calcmode="lin" valueType="num">
                                      <p:cBhvr additive="base">
                                        <p:cTn id="73" dur="550" decel="100000" fill="hold"/>
                                        <p:tgtEl>
                                          <p:spTgt spid="21"/>
                                        </p:tgtEl>
                                        <p:attrNameLst>
                                          <p:attrName>ppt_y</p:attrName>
                                        </p:attrNameLst>
                                      </p:cBhvr>
                                      <p:tavLst>
                                        <p:tav tm="0">
                                          <p:val>
                                            <p:strVal val="#ppt_y+0.05"/>
                                          </p:val>
                                        </p:tav>
                                        <p:tav tm="100000">
                                          <p:val>
                                            <p:strVal val="#ppt_y"/>
                                          </p:val>
                                        </p:tav>
                                      </p:tavLst>
                                    </p:anim>
                                    <p:animEffect transition="in" filter="fade">
                                      <p:cBhvr>
                                        <p:cTn id="74" dur="550"/>
                                        <p:tgtEl>
                                          <p:spTgt spid="21"/>
                                        </p:tgtEl>
                                      </p:cBhvr>
                                    </p:animEffect>
                                  </p:childTnLst>
                                </p:cTn>
                              </p:par>
                              <p:par>
                                <p:cTn id="75" presetID="42" presetClass="entr" presetSubtype="0" fill="hold" grpId="0" nodeType="withEffect">
                                  <p:stCondLst>
                                    <p:cond delay="250"/>
                                  </p:stCondLst>
                                  <p:childTnLst>
                                    <p:set>
                                      <p:cBhvr>
                                        <p:cTn id="76" dur="1" fill="hold">
                                          <p:stCondLst>
                                            <p:cond delay="0"/>
                                          </p:stCondLst>
                                        </p:cTn>
                                        <p:tgtEl>
                                          <p:spTgt spid="22"/>
                                        </p:tgtEl>
                                        <p:attrNameLst>
                                          <p:attrName>style.visibility</p:attrName>
                                        </p:attrNameLst>
                                      </p:cBhvr>
                                      <p:to>
                                        <p:strVal val="visible"/>
                                      </p:to>
                                    </p:set>
                                    <p:anim calcmode="lin" valueType="num">
                                      <p:cBhvr additive="base">
                                        <p:cTn id="77" dur="550" decel="100000" fill="hold"/>
                                        <p:tgtEl>
                                          <p:spTgt spid="22"/>
                                        </p:tgtEl>
                                        <p:attrNameLst>
                                          <p:attrName>ppt_y</p:attrName>
                                        </p:attrNameLst>
                                      </p:cBhvr>
                                      <p:tavLst>
                                        <p:tav tm="0">
                                          <p:val>
                                            <p:strVal val="#ppt_y+0.05"/>
                                          </p:val>
                                        </p:tav>
                                        <p:tav tm="100000">
                                          <p:val>
                                            <p:strVal val="#ppt_y"/>
                                          </p:val>
                                        </p:tav>
                                      </p:tavLst>
                                    </p:anim>
                                    <p:animEffect transition="in" filter="fade">
                                      <p:cBhvr>
                                        <p:cTn id="78" dur="550"/>
                                        <p:tgtEl>
                                          <p:spTgt spid="22"/>
                                        </p:tgtEl>
                                      </p:cBhvr>
                                    </p:animEffect>
                                  </p:childTnLst>
                                </p:cTn>
                              </p:par>
                              <p:par>
                                <p:cTn id="79" presetID="42" presetClass="entr" presetSubtype="0" fill="hold" grpId="0" nodeType="withEffect">
                                  <p:stCondLst>
                                    <p:cond delay="250"/>
                                  </p:stCondLst>
                                  <p:childTnLst>
                                    <p:set>
                                      <p:cBhvr>
                                        <p:cTn id="80" dur="1" fill="hold">
                                          <p:stCondLst>
                                            <p:cond delay="0"/>
                                          </p:stCondLst>
                                        </p:cTn>
                                        <p:tgtEl>
                                          <p:spTgt spid="23"/>
                                        </p:tgtEl>
                                        <p:attrNameLst>
                                          <p:attrName>style.visibility</p:attrName>
                                        </p:attrNameLst>
                                      </p:cBhvr>
                                      <p:to>
                                        <p:strVal val="visible"/>
                                      </p:to>
                                    </p:set>
                                    <p:anim calcmode="lin" valueType="num">
                                      <p:cBhvr additive="base">
                                        <p:cTn id="81" dur="550" decel="100000" fill="hold"/>
                                        <p:tgtEl>
                                          <p:spTgt spid="23"/>
                                        </p:tgtEl>
                                        <p:attrNameLst>
                                          <p:attrName>ppt_y</p:attrName>
                                        </p:attrNameLst>
                                      </p:cBhvr>
                                      <p:tavLst>
                                        <p:tav tm="0">
                                          <p:val>
                                            <p:strVal val="#ppt_y+0.05"/>
                                          </p:val>
                                        </p:tav>
                                        <p:tav tm="100000">
                                          <p:val>
                                            <p:strVal val="#ppt_y"/>
                                          </p:val>
                                        </p:tav>
                                      </p:tavLst>
                                    </p:anim>
                                    <p:animEffect transition="in" filter="fade">
                                      <p:cBhvr>
                                        <p:cTn id="82" dur="550"/>
                                        <p:tgtEl>
                                          <p:spTgt spid="23"/>
                                        </p:tgtEl>
                                      </p:cBhvr>
                                    </p:animEffect>
                                  </p:childTnLst>
                                </p:cTn>
                              </p:par>
                              <p:par>
                                <p:cTn id="83" presetID="42" presetClass="entr" presetSubtype="0" fill="hold" grpId="0" nodeType="withEffect">
                                  <p:stCondLst>
                                    <p:cond delay="250"/>
                                  </p:stCondLst>
                                  <p:childTnLst>
                                    <p:set>
                                      <p:cBhvr>
                                        <p:cTn id="84" dur="1" fill="hold">
                                          <p:stCondLst>
                                            <p:cond delay="0"/>
                                          </p:stCondLst>
                                        </p:cTn>
                                        <p:tgtEl>
                                          <p:spTgt spid="24"/>
                                        </p:tgtEl>
                                        <p:attrNameLst>
                                          <p:attrName>style.visibility</p:attrName>
                                        </p:attrNameLst>
                                      </p:cBhvr>
                                      <p:to>
                                        <p:strVal val="visible"/>
                                      </p:to>
                                    </p:set>
                                    <p:anim calcmode="lin" valueType="num">
                                      <p:cBhvr additive="base">
                                        <p:cTn id="85" dur="550" decel="100000" fill="hold"/>
                                        <p:tgtEl>
                                          <p:spTgt spid="24"/>
                                        </p:tgtEl>
                                        <p:attrNameLst>
                                          <p:attrName>ppt_y</p:attrName>
                                        </p:attrNameLst>
                                      </p:cBhvr>
                                      <p:tavLst>
                                        <p:tav tm="0">
                                          <p:val>
                                            <p:strVal val="#ppt_y+0.05"/>
                                          </p:val>
                                        </p:tav>
                                        <p:tav tm="100000">
                                          <p:val>
                                            <p:strVal val="#ppt_y"/>
                                          </p:val>
                                        </p:tav>
                                      </p:tavLst>
                                    </p:anim>
                                    <p:animEffect transition="in" filter="fade">
                                      <p:cBhvr>
                                        <p:cTn id="86" dur="550"/>
                                        <p:tgtEl>
                                          <p:spTgt spid="24"/>
                                        </p:tgtEl>
                                      </p:cBhvr>
                                    </p:animEffect>
                                  </p:childTnLst>
                                </p:cTn>
                              </p:par>
                              <p:par>
                                <p:cTn id="87" presetID="42" presetClass="entr" presetSubtype="0" fill="hold" grpId="0" nodeType="withEffect">
                                  <p:stCondLst>
                                    <p:cond delay="250"/>
                                  </p:stCondLst>
                                  <p:childTnLst>
                                    <p:set>
                                      <p:cBhvr>
                                        <p:cTn id="88" dur="1" fill="hold">
                                          <p:stCondLst>
                                            <p:cond delay="0"/>
                                          </p:stCondLst>
                                        </p:cTn>
                                        <p:tgtEl>
                                          <p:spTgt spid="25"/>
                                        </p:tgtEl>
                                        <p:attrNameLst>
                                          <p:attrName>style.visibility</p:attrName>
                                        </p:attrNameLst>
                                      </p:cBhvr>
                                      <p:to>
                                        <p:strVal val="visible"/>
                                      </p:to>
                                    </p:set>
                                    <p:anim calcmode="lin" valueType="num">
                                      <p:cBhvr additive="base">
                                        <p:cTn id="89" dur="550" decel="100000" fill="hold"/>
                                        <p:tgtEl>
                                          <p:spTgt spid="25"/>
                                        </p:tgtEl>
                                        <p:attrNameLst>
                                          <p:attrName>ppt_y</p:attrName>
                                        </p:attrNameLst>
                                      </p:cBhvr>
                                      <p:tavLst>
                                        <p:tav tm="0">
                                          <p:val>
                                            <p:strVal val="#ppt_y+0.05"/>
                                          </p:val>
                                        </p:tav>
                                        <p:tav tm="100000">
                                          <p:val>
                                            <p:strVal val="#ppt_y"/>
                                          </p:val>
                                        </p:tav>
                                      </p:tavLst>
                                    </p:anim>
                                    <p:animEffect transition="in" filter="fade">
                                      <p:cBhvr>
                                        <p:cTn id="90" dur="550"/>
                                        <p:tgtEl>
                                          <p:spTgt spid="25"/>
                                        </p:tgtEl>
                                      </p:cBhvr>
                                    </p:animEffect>
                                  </p:childTnLst>
                                </p:cTn>
                              </p:par>
                              <p:par>
                                <p:cTn id="91" presetID="42" presetClass="entr" presetSubtype="0" fill="hold" grpId="0" nodeType="withEffect">
                                  <p:stCondLst>
                                    <p:cond delay="410"/>
                                  </p:stCondLst>
                                  <p:childTnLst>
                                    <p:set>
                                      <p:cBhvr>
                                        <p:cTn id="92" dur="1" fill="hold">
                                          <p:stCondLst>
                                            <p:cond delay="0"/>
                                          </p:stCondLst>
                                        </p:cTn>
                                        <p:tgtEl>
                                          <p:spTgt spid="26"/>
                                        </p:tgtEl>
                                        <p:attrNameLst>
                                          <p:attrName>style.visibility</p:attrName>
                                        </p:attrNameLst>
                                      </p:cBhvr>
                                      <p:to>
                                        <p:strVal val="visible"/>
                                      </p:to>
                                    </p:set>
                                    <p:anim calcmode="lin" valueType="num">
                                      <p:cBhvr additive="base">
                                        <p:cTn id="93" dur="550" decel="100000" fill="hold"/>
                                        <p:tgtEl>
                                          <p:spTgt spid="26"/>
                                        </p:tgtEl>
                                        <p:attrNameLst>
                                          <p:attrName>ppt_y</p:attrName>
                                        </p:attrNameLst>
                                      </p:cBhvr>
                                      <p:tavLst>
                                        <p:tav tm="0">
                                          <p:val>
                                            <p:strVal val="#ppt_y+0.05"/>
                                          </p:val>
                                        </p:tav>
                                        <p:tav tm="100000">
                                          <p:val>
                                            <p:strVal val="#ppt_y"/>
                                          </p:val>
                                        </p:tav>
                                      </p:tavLst>
                                    </p:anim>
                                    <p:animEffect transition="in" filter="fade">
                                      <p:cBhvr>
                                        <p:cTn id="94" dur="550"/>
                                        <p:tgtEl>
                                          <p:spTgt spid="26"/>
                                        </p:tgtEl>
                                      </p:cBhvr>
                                    </p:animEffect>
                                  </p:childTnLst>
                                </p:cTn>
                              </p:par>
                              <p:par>
                                <p:cTn id="95" presetID="42" presetClass="entr" presetSubtype="0" fill="hold" grpId="0" nodeType="withEffect">
                                  <p:stCondLst>
                                    <p:cond delay="410"/>
                                  </p:stCondLst>
                                  <p:childTnLst>
                                    <p:set>
                                      <p:cBhvr>
                                        <p:cTn id="96" dur="1" fill="hold">
                                          <p:stCondLst>
                                            <p:cond delay="0"/>
                                          </p:stCondLst>
                                        </p:cTn>
                                        <p:tgtEl>
                                          <p:spTgt spid="27"/>
                                        </p:tgtEl>
                                        <p:attrNameLst>
                                          <p:attrName>style.visibility</p:attrName>
                                        </p:attrNameLst>
                                      </p:cBhvr>
                                      <p:to>
                                        <p:strVal val="visible"/>
                                      </p:to>
                                    </p:set>
                                    <p:anim calcmode="lin" valueType="num">
                                      <p:cBhvr additive="base">
                                        <p:cTn id="97" dur="550" decel="100000" fill="hold"/>
                                        <p:tgtEl>
                                          <p:spTgt spid="27"/>
                                        </p:tgtEl>
                                        <p:attrNameLst>
                                          <p:attrName>ppt_y</p:attrName>
                                        </p:attrNameLst>
                                      </p:cBhvr>
                                      <p:tavLst>
                                        <p:tav tm="0">
                                          <p:val>
                                            <p:strVal val="#ppt_y+0.05"/>
                                          </p:val>
                                        </p:tav>
                                        <p:tav tm="100000">
                                          <p:val>
                                            <p:strVal val="#ppt_y"/>
                                          </p:val>
                                        </p:tav>
                                      </p:tavLst>
                                    </p:anim>
                                    <p:animEffect transition="in" filter="fade">
                                      <p:cBhvr>
                                        <p:cTn id="98" dur="550"/>
                                        <p:tgtEl>
                                          <p:spTgt spid="27"/>
                                        </p:tgtEl>
                                      </p:cBhvr>
                                    </p:animEffect>
                                  </p:childTnLst>
                                </p:cTn>
                              </p:par>
                              <p:par>
                                <p:cTn id="99" presetID="42" presetClass="entr" presetSubtype="0" fill="hold" grpId="0" nodeType="withEffect">
                                  <p:stCondLst>
                                    <p:cond delay="410"/>
                                  </p:stCondLst>
                                  <p:childTnLst>
                                    <p:set>
                                      <p:cBhvr>
                                        <p:cTn id="100" dur="1" fill="hold">
                                          <p:stCondLst>
                                            <p:cond delay="0"/>
                                          </p:stCondLst>
                                        </p:cTn>
                                        <p:tgtEl>
                                          <p:spTgt spid="28"/>
                                        </p:tgtEl>
                                        <p:attrNameLst>
                                          <p:attrName>style.visibility</p:attrName>
                                        </p:attrNameLst>
                                      </p:cBhvr>
                                      <p:to>
                                        <p:strVal val="visible"/>
                                      </p:to>
                                    </p:set>
                                    <p:anim calcmode="lin" valueType="num">
                                      <p:cBhvr additive="base">
                                        <p:cTn id="101" dur="550" decel="100000" fill="hold"/>
                                        <p:tgtEl>
                                          <p:spTgt spid="28"/>
                                        </p:tgtEl>
                                        <p:attrNameLst>
                                          <p:attrName>ppt_y</p:attrName>
                                        </p:attrNameLst>
                                      </p:cBhvr>
                                      <p:tavLst>
                                        <p:tav tm="0">
                                          <p:val>
                                            <p:strVal val="#ppt_y+0.05"/>
                                          </p:val>
                                        </p:tav>
                                        <p:tav tm="100000">
                                          <p:val>
                                            <p:strVal val="#ppt_y"/>
                                          </p:val>
                                        </p:tav>
                                      </p:tavLst>
                                    </p:anim>
                                    <p:animEffect transition="in" filter="fade">
                                      <p:cBhvr>
                                        <p:cTn id="102" dur="550"/>
                                        <p:tgtEl>
                                          <p:spTgt spid="28"/>
                                        </p:tgtEl>
                                      </p:cBhvr>
                                    </p:animEffect>
                                  </p:childTnLst>
                                </p:cTn>
                              </p:par>
                              <p:par>
                                <p:cTn id="103" presetID="42" presetClass="entr" presetSubtype="0" fill="hold" grpId="0" nodeType="withEffect">
                                  <p:stCondLst>
                                    <p:cond delay="410"/>
                                  </p:stCondLst>
                                  <p:childTnLst>
                                    <p:set>
                                      <p:cBhvr>
                                        <p:cTn id="104" dur="1" fill="hold">
                                          <p:stCondLst>
                                            <p:cond delay="0"/>
                                          </p:stCondLst>
                                        </p:cTn>
                                        <p:tgtEl>
                                          <p:spTgt spid="29"/>
                                        </p:tgtEl>
                                        <p:attrNameLst>
                                          <p:attrName>style.visibility</p:attrName>
                                        </p:attrNameLst>
                                      </p:cBhvr>
                                      <p:to>
                                        <p:strVal val="visible"/>
                                      </p:to>
                                    </p:set>
                                    <p:anim calcmode="lin" valueType="num">
                                      <p:cBhvr additive="base">
                                        <p:cTn id="105" dur="550" decel="100000" fill="hold"/>
                                        <p:tgtEl>
                                          <p:spTgt spid="29"/>
                                        </p:tgtEl>
                                        <p:attrNameLst>
                                          <p:attrName>ppt_y</p:attrName>
                                        </p:attrNameLst>
                                      </p:cBhvr>
                                      <p:tavLst>
                                        <p:tav tm="0">
                                          <p:val>
                                            <p:strVal val="#ppt_y+0.05"/>
                                          </p:val>
                                        </p:tav>
                                        <p:tav tm="100000">
                                          <p:val>
                                            <p:strVal val="#ppt_y"/>
                                          </p:val>
                                        </p:tav>
                                      </p:tavLst>
                                    </p:anim>
                                    <p:animEffect transition="in" filter="fade">
                                      <p:cBhvr>
                                        <p:cTn id="106" dur="550"/>
                                        <p:tgtEl>
                                          <p:spTgt spid="29"/>
                                        </p:tgtEl>
                                      </p:cBhvr>
                                    </p:animEffect>
                                  </p:childTnLst>
                                </p:cTn>
                              </p:par>
                              <p:par>
                                <p:cTn id="107" presetID="42" presetClass="entr" presetSubtype="0" fill="hold" grpId="0" nodeType="withEffect">
                                  <p:stCondLst>
                                    <p:cond delay="410"/>
                                  </p:stCondLst>
                                  <p:childTnLst>
                                    <p:set>
                                      <p:cBhvr>
                                        <p:cTn id="108" dur="1" fill="hold">
                                          <p:stCondLst>
                                            <p:cond delay="0"/>
                                          </p:stCondLst>
                                        </p:cTn>
                                        <p:tgtEl>
                                          <p:spTgt spid="30"/>
                                        </p:tgtEl>
                                        <p:attrNameLst>
                                          <p:attrName>style.visibility</p:attrName>
                                        </p:attrNameLst>
                                      </p:cBhvr>
                                      <p:to>
                                        <p:strVal val="visible"/>
                                      </p:to>
                                    </p:set>
                                    <p:anim calcmode="lin" valueType="num">
                                      <p:cBhvr additive="base">
                                        <p:cTn id="109" dur="550" decel="100000" fill="hold"/>
                                        <p:tgtEl>
                                          <p:spTgt spid="30"/>
                                        </p:tgtEl>
                                        <p:attrNameLst>
                                          <p:attrName>ppt_y</p:attrName>
                                        </p:attrNameLst>
                                      </p:cBhvr>
                                      <p:tavLst>
                                        <p:tav tm="0">
                                          <p:val>
                                            <p:strVal val="#ppt_y+0.05"/>
                                          </p:val>
                                        </p:tav>
                                        <p:tav tm="100000">
                                          <p:val>
                                            <p:strVal val="#ppt_y"/>
                                          </p:val>
                                        </p:tav>
                                      </p:tavLst>
                                    </p:anim>
                                    <p:animEffect transition="in" filter="fade">
                                      <p:cBhvr>
                                        <p:cTn id="110" dur="550"/>
                                        <p:tgtEl>
                                          <p:spTgt spid="30"/>
                                        </p:tgtEl>
                                      </p:cBhvr>
                                    </p:animEffect>
                                  </p:childTnLst>
                                </p:cTn>
                              </p:par>
                              <p:par>
                                <p:cTn id="111" presetID="42" presetClass="entr" presetSubtype="0" fill="hold" grpId="0" nodeType="withEffect">
                                  <p:stCondLst>
                                    <p:cond delay="410"/>
                                  </p:stCondLst>
                                  <p:childTnLst>
                                    <p:set>
                                      <p:cBhvr>
                                        <p:cTn id="112" dur="1" fill="hold">
                                          <p:stCondLst>
                                            <p:cond delay="0"/>
                                          </p:stCondLst>
                                        </p:cTn>
                                        <p:tgtEl>
                                          <p:spTgt spid="31"/>
                                        </p:tgtEl>
                                        <p:attrNameLst>
                                          <p:attrName>style.visibility</p:attrName>
                                        </p:attrNameLst>
                                      </p:cBhvr>
                                      <p:to>
                                        <p:strVal val="visible"/>
                                      </p:to>
                                    </p:set>
                                    <p:anim calcmode="lin" valueType="num">
                                      <p:cBhvr additive="base">
                                        <p:cTn id="113" dur="550" decel="100000" fill="hold"/>
                                        <p:tgtEl>
                                          <p:spTgt spid="31"/>
                                        </p:tgtEl>
                                        <p:attrNameLst>
                                          <p:attrName>ppt_y</p:attrName>
                                        </p:attrNameLst>
                                      </p:cBhvr>
                                      <p:tavLst>
                                        <p:tav tm="0">
                                          <p:val>
                                            <p:strVal val="#ppt_y+0.05"/>
                                          </p:val>
                                        </p:tav>
                                        <p:tav tm="100000">
                                          <p:val>
                                            <p:strVal val="#ppt_y"/>
                                          </p:val>
                                        </p:tav>
                                      </p:tavLst>
                                    </p:anim>
                                    <p:animEffect transition="in" filter="fade">
                                      <p:cBhvr>
                                        <p:cTn id="114" dur="550"/>
                                        <p:tgtEl>
                                          <p:spTgt spid="31"/>
                                        </p:tgtEl>
                                      </p:cBhvr>
                                    </p:animEffect>
                                  </p:childTnLst>
                                </p:cTn>
                              </p:par>
                              <p:par>
                                <p:cTn id="115" presetID="42" presetClass="entr" presetSubtype="0" fill="hold" grpId="0" nodeType="withEffect">
                                  <p:stCondLst>
                                    <p:cond delay="410"/>
                                  </p:stCondLst>
                                  <p:childTnLst>
                                    <p:set>
                                      <p:cBhvr>
                                        <p:cTn id="116" dur="1" fill="hold">
                                          <p:stCondLst>
                                            <p:cond delay="0"/>
                                          </p:stCondLst>
                                        </p:cTn>
                                        <p:tgtEl>
                                          <p:spTgt spid="32"/>
                                        </p:tgtEl>
                                        <p:attrNameLst>
                                          <p:attrName>style.visibility</p:attrName>
                                        </p:attrNameLst>
                                      </p:cBhvr>
                                      <p:to>
                                        <p:strVal val="visible"/>
                                      </p:to>
                                    </p:set>
                                    <p:anim calcmode="lin" valueType="num">
                                      <p:cBhvr additive="base">
                                        <p:cTn id="117" dur="550" decel="100000" fill="hold"/>
                                        <p:tgtEl>
                                          <p:spTgt spid="32"/>
                                        </p:tgtEl>
                                        <p:attrNameLst>
                                          <p:attrName>ppt_y</p:attrName>
                                        </p:attrNameLst>
                                      </p:cBhvr>
                                      <p:tavLst>
                                        <p:tav tm="0">
                                          <p:val>
                                            <p:strVal val="#ppt_y+0.05"/>
                                          </p:val>
                                        </p:tav>
                                        <p:tav tm="100000">
                                          <p:val>
                                            <p:strVal val="#ppt_y"/>
                                          </p:val>
                                        </p:tav>
                                      </p:tavLst>
                                    </p:anim>
                                    <p:animEffect transition="in" filter="fade">
                                      <p:cBhvr>
                                        <p:cTn id="118" dur="550"/>
                                        <p:tgtEl>
                                          <p:spTgt spid="32"/>
                                        </p:tgtEl>
                                      </p:cBhvr>
                                    </p:animEffect>
                                  </p:childTnLst>
                                </p:cTn>
                              </p:par>
                              <p:par>
                                <p:cTn id="119" presetID="42" presetClass="entr" presetSubtype="0" fill="hold" grpId="0" nodeType="withEffect">
                                  <p:stCondLst>
                                    <p:cond delay="410"/>
                                  </p:stCondLst>
                                  <p:childTnLst>
                                    <p:set>
                                      <p:cBhvr>
                                        <p:cTn id="120" dur="1" fill="hold">
                                          <p:stCondLst>
                                            <p:cond delay="0"/>
                                          </p:stCondLst>
                                        </p:cTn>
                                        <p:tgtEl>
                                          <p:spTgt spid="33"/>
                                        </p:tgtEl>
                                        <p:attrNameLst>
                                          <p:attrName>style.visibility</p:attrName>
                                        </p:attrNameLst>
                                      </p:cBhvr>
                                      <p:to>
                                        <p:strVal val="visible"/>
                                      </p:to>
                                    </p:set>
                                    <p:anim calcmode="lin" valueType="num">
                                      <p:cBhvr additive="base">
                                        <p:cTn id="121" dur="550" decel="100000" fill="hold"/>
                                        <p:tgtEl>
                                          <p:spTgt spid="33"/>
                                        </p:tgtEl>
                                        <p:attrNameLst>
                                          <p:attrName>ppt_y</p:attrName>
                                        </p:attrNameLst>
                                      </p:cBhvr>
                                      <p:tavLst>
                                        <p:tav tm="0">
                                          <p:val>
                                            <p:strVal val="#ppt_y+0.05"/>
                                          </p:val>
                                        </p:tav>
                                        <p:tav tm="100000">
                                          <p:val>
                                            <p:strVal val="#ppt_y"/>
                                          </p:val>
                                        </p:tav>
                                      </p:tavLst>
                                    </p:anim>
                                    <p:animEffect transition="in" filter="fade">
                                      <p:cBhvr>
                                        <p:cTn id="122" dur="550"/>
                                        <p:tgtEl>
                                          <p:spTgt spid="33"/>
                                        </p:tgtEl>
                                      </p:cBhvr>
                                    </p:animEffect>
                                  </p:childTnLst>
                                </p:cTn>
                              </p:par>
                              <p:par>
                                <p:cTn id="123" presetID="42" presetClass="entr" presetSubtype="0" fill="hold" grpId="0" nodeType="withEffect">
                                  <p:stCondLst>
                                    <p:cond delay="410"/>
                                  </p:stCondLst>
                                  <p:childTnLst>
                                    <p:set>
                                      <p:cBhvr>
                                        <p:cTn id="124" dur="1" fill="hold">
                                          <p:stCondLst>
                                            <p:cond delay="0"/>
                                          </p:stCondLst>
                                        </p:cTn>
                                        <p:tgtEl>
                                          <p:spTgt spid="34"/>
                                        </p:tgtEl>
                                        <p:attrNameLst>
                                          <p:attrName>style.visibility</p:attrName>
                                        </p:attrNameLst>
                                      </p:cBhvr>
                                      <p:to>
                                        <p:strVal val="visible"/>
                                      </p:to>
                                    </p:set>
                                    <p:anim calcmode="lin" valueType="num">
                                      <p:cBhvr additive="base">
                                        <p:cTn id="125" dur="550" decel="100000" fill="hold"/>
                                        <p:tgtEl>
                                          <p:spTgt spid="34"/>
                                        </p:tgtEl>
                                        <p:attrNameLst>
                                          <p:attrName>ppt_y</p:attrName>
                                        </p:attrNameLst>
                                      </p:cBhvr>
                                      <p:tavLst>
                                        <p:tav tm="0">
                                          <p:val>
                                            <p:strVal val="#ppt_y+0.05"/>
                                          </p:val>
                                        </p:tav>
                                        <p:tav tm="100000">
                                          <p:val>
                                            <p:strVal val="#ppt_y"/>
                                          </p:val>
                                        </p:tav>
                                      </p:tavLst>
                                    </p:anim>
                                    <p:animEffect transition="in" filter="fade">
                                      <p:cBhvr>
                                        <p:cTn id="126" dur="550"/>
                                        <p:tgtEl>
                                          <p:spTgt spid="34"/>
                                        </p:tgtEl>
                                      </p:cBhvr>
                                    </p:animEffect>
                                  </p:childTnLst>
                                </p:cTn>
                              </p:par>
                              <p:par>
                                <p:cTn id="127" presetID="42" presetClass="entr" presetSubtype="0" fill="hold" grpId="0" nodeType="withEffect">
                                  <p:stCondLst>
                                    <p:cond delay="410"/>
                                  </p:stCondLst>
                                  <p:childTnLst>
                                    <p:set>
                                      <p:cBhvr>
                                        <p:cTn id="128" dur="1" fill="hold">
                                          <p:stCondLst>
                                            <p:cond delay="0"/>
                                          </p:stCondLst>
                                        </p:cTn>
                                        <p:tgtEl>
                                          <p:spTgt spid="35"/>
                                        </p:tgtEl>
                                        <p:attrNameLst>
                                          <p:attrName>style.visibility</p:attrName>
                                        </p:attrNameLst>
                                      </p:cBhvr>
                                      <p:to>
                                        <p:strVal val="visible"/>
                                      </p:to>
                                    </p:set>
                                    <p:anim calcmode="lin" valueType="num">
                                      <p:cBhvr additive="base">
                                        <p:cTn id="129" dur="550" decel="100000" fill="hold"/>
                                        <p:tgtEl>
                                          <p:spTgt spid="35"/>
                                        </p:tgtEl>
                                        <p:attrNameLst>
                                          <p:attrName>ppt_y</p:attrName>
                                        </p:attrNameLst>
                                      </p:cBhvr>
                                      <p:tavLst>
                                        <p:tav tm="0">
                                          <p:val>
                                            <p:strVal val="#ppt_y+0.05"/>
                                          </p:val>
                                        </p:tav>
                                        <p:tav tm="100000">
                                          <p:val>
                                            <p:strVal val="#ppt_y"/>
                                          </p:val>
                                        </p:tav>
                                      </p:tavLst>
                                    </p:anim>
                                    <p:animEffect transition="in" filter="fade">
                                      <p:cBhvr>
                                        <p:cTn id="130" dur="550"/>
                                        <p:tgtEl>
                                          <p:spTgt spid="35"/>
                                        </p:tgtEl>
                                      </p:cBhvr>
                                    </p:animEffect>
                                  </p:childTnLst>
                                </p:cTn>
                              </p:par>
                              <p:par>
                                <p:cTn id="131" presetID="42" presetClass="entr" presetSubtype="0" fill="hold" grpId="0" nodeType="withEffect">
                                  <p:stCondLst>
                                    <p:cond delay="410"/>
                                  </p:stCondLst>
                                  <p:childTnLst>
                                    <p:set>
                                      <p:cBhvr>
                                        <p:cTn id="132" dur="1" fill="hold">
                                          <p:stCondLst>
                                            <p:cond delay="0"/>
                                          </p:stCondLst>
                                        </p:cTn>
                                        <p:tgtEl>
                                          <p:spTgt spid="36"/>
                                        </p:tgtEl>
                                        <p:attrNameLst>
                                          <p:attrName>style.visibility</p:attrName>
                                        </p:attrNameLst>
                                      </p:cBhvr>
                                      <p:to>
                                        <p:strVal val="visible"/>
                                      </p:to>
                                    </p:set>
                                    <p:anim calcmode="lin" valueType="num">
                                      <p:cBhvr additive="base">
                                        <p:cTn id="133" dur="550" decel="100000" fill="hold"/>
                                        <p:tgtEl>
                                          <p:spTgt spid="36"/>
                                        </p:tgtEl>
                                        <p:attrNameLst>
                                          <p:attrName>ppt_y</p:attrName>
                                        </p:attrNameLst>
                                      </p:cBhvr>
                                      <p:tavLst>
                                        <p:tav tm="0">
                                          <p:val>
                                            <p:strVal val="#ppt_y+0.05"/>
                                          </p:val>
                                        </p:tav>
                                        <p:tav tm="100000">
                                          <p:val>
                                            <p:strVal val="#ppt_y"/>
                                          </p:val>
                                        </p:tav>
                                      </p:tavLst>
                                    </p:anim>
                                    <p:animEffect transition="in" filter="fade">
                                      <p:cBhvr>
                                        <p:cTn id="134" dur="550"/>
                                        <p:tgtEl>
                                          <p:spTgt spid="36"/>
                                        </p:tgtEl>
                                      </p:cBhvr>
                                    </p:animEffect>
                                  </p:childTnLst>
                                </p:cTn>
                              </p:par>
                              <p:par>
                                <p:cTn id="135" presetID="42" presetClass="entr" presetSubtype="0" fill="hold" grpId="0" nodeType="withEffect">
                                  <p:stCondLst>
                                    <p:cond delay="410"/>
                                  </p:stCondLst>
                                  <p:childTnLst>
                                    <p:set>
                                      <p:cBhvr>
                                        <p:cTn id="136" dur="1" fill="hold">
                                          <p:stCondLst>
                                            <p:cond delay="0"/>
                                          </p:stCondLst>
                                        </p:cTn>
                                        <p:tgtEl>
                                          <p:spTgt spid="37"/>
                                        </p:tgtEl>
                                        <p:attrNameLst>
                                          <p:attrName>style.visibility</p:attrName>
                                        </p:attrNameLst>
                                      </p:cBhvr>
                                      <p:to>
                                        <p:strVal val="visible"/>
                                      </p:to>
                                    </p:set>
                                    <p:anim calcmode="lin" valueType="num">
                                      <p:cBhvr additive="base">
                                        <p:cTn id="137" dur="550" decel="100000" fill="hold"/>
                                        <p:tgtEl>
                                          <p:spTgt spid="37"/>
                                        </p:tgtEl>
                                        <p:attrNameLst>
                                          <p:attrName>ppt_y</p:attrName>
                                        </p:attrNameLst>
                                      </p:cBhvr>
                                      <p:tavLst>
                                        <p:tav tm="0">
                                          <p:val>
                                            <p:strVal val="#ppt_y+0.05"/>
                                          </p:val>
                                        </p:tav>
                                        <p:tav tm="100000">
                                          <p:val>
                                            <p:strVal val="#ppt_y"/>
                                          </p:val>
                                        </p:tav>
                                      </p:tavLst>
                                    </p:anim>
                                    <p:animEffect transition="in" filter="fade">
                                      <p:cBhvr>
                                        <p:cTn id="138" dur="550"/>
                                        <p:tgtEl>
                                          <p:spTgt spid="37"/>
                                        </p:tgtEl>
                                      </p:cBhvr>
                                    </p:animEffect>
                                  </p:childTnLst>
                                </p:cTn>
                              </p:par>
                              <p:par>
                                <p:cTn id="139" presetID="42" presetClass="entr" presetSubtype="0" fill="hold" grpId="0" nodeType="withEffect">
                                  <p:stCondLst>
                                    <p:cond delay="410"/>
                                  </p:stCondLst>
                                  <p:childTnLst>
                                    <p:set>
                                      <p:cBhvr>
                                        <p:cTn id="140" dur="1" fill="hold">
                                          <p:stCondLst>
                                            <p:cond delay="0"/>
                                          </p:stCondLst>
                                        </p:cTn>
                                        <p:tgtEl>
                                          <p:spTgt spid="38"/>
                                        </p:tgtEl>
                                        <p:attrNameLst>
                                          <p:attrName>style.visibility</p:attrName>
                                        </p:attrNameLst>
                                      </p:cBhvr>
                                      <p:to>
                                        <p:strVal val="visible"/>
                                      </p:to>
                                    </p:set>
                                    <p:anim calcmode="lin" valueType="num">
                                      <p:cBhvr additive="base">
                                        <p:cTn id="141" dur="550" decel="100000" fill="hold"/>
                                        <p:tgtEl>
                                          <p:spTgt spid="38"/>
                                        </p:tgtEl>
                                        <p:attrNameLst>
                                          <p:attrName>ppt_y</p:attrName>
                                        </p:attrNameLst>
                                      </p:cBhvr>
                                      <p:tavLst>
                                        <p:tav tm="0">
                                          <p:val>
                                            <p:strVal val="#ppt_y+0.05"/>
                                          </p:val>
                                        </p:tav>
                                        <p:tav tm="100000">
                                          <p:val>
                                            <p:strVal val="#ppt_y"/>
                                          </p:val>
                                        </p:tav>
                                      </p:tavLst>
                                    </p:anim>
                                    <p:animEffect transition="in" filter="fade">
                                      <p:cBhvr>
                                        <p:cTn id="142" dur="550"/>
                                        <p:tgtEl>
                                          <p:spTgt spid="38"/>
                                        </p:tgtEl>
                                      </p:cBhvr>
                                    </p:animEffect>
                                  </p:childTnLst>
                                </p:cTn>
                              </p:par>
                              <p:par>
                                <p:cTn id="143" presetID="42" presetClass="entr" presetSubtype="0" fill="hold" grpId="0" nodeType="withEffect">
                                  <p:stCondLst>
                                    <p:cond delay="410"/>
                                  </p:stCondLst>
                                  <p:childTnLst>
                                    <p:set>
                                      <p:cBhvr>
                                        <p:cTn id="144" dur="1" fill="hold">
                                          <p:stCondLst>
                                            <p:cond delay="0"/>
                                          </p:stCondLst>
                                        </p:cTn>
                                        <p:tgtEl>
                                          <p:spTgt spid="39"/>
                                        </p:tgtEl>
                                        <p:attrNameLst>
                                          <p:attrName>style.visibility</p:attrName>
                                        </p:attrNameLst>
                                      </p:cBhvr>
                                      <p:to>
                                        <p:strVal val="visible"/>
                                      </p:to>
                                    </p:set>
                                    <p:anim calcmode="lin" valueType="num">
                                      <p:cBhvr additive="base">
                                        <p:cTn id="145" dur="550" decel="100000" fill="hold"/>
                                        <p:tgtEl>
                                          <p:spTgt spid="39"/>
                                        </p:tgtEl>
                                        <p:attrNameLst>
                                          <p:attrName>ppt_y</p:attrName>
                                        </p:attrNameLst>
                                      </p:cBhvr>
                                      <p:tavLst>
                                        <p:tav tm="0">
                                          <p:val>
                                            <p:strVal val="#ppt_y+0.05"/>
                                          </p:val>
                                        </p:tav>
                                        <p:tav tm="100000">
                                          <p:val>
                                            <p:strVal val="#ppt_y"/>
                                          </p:val>
                                        </p:tav>
                                      </p:tavLst>
                                    </p:anim>
                                    <p:animEffect transition="in" filter="fade">
                                      <p:cBhvr>
                                        <p:cTn id="146" dur="550"/>
                                        <p:tgtEl>
                                          <p:spTgt spid="39"/>
                                        </p:tgtEl>
                                      </p:cBhvr>
                                    </p:animEffect>
                                  </p:childTnLst>
                                </p:cTn>
                              </p:par>
                              <p:par>
                                <p:cTn id="147" presetID="42" presetClass="entr" presetSubtype="0" fill="hold" grpId="0" nodeType="withEffect">
                                  <p:stCondLst>
                                    <p:cond delay="410"/>
                                  </p:stCondLst>
                                  <p:childTnLst>
                                    <p:set>
                                      <p:cBhvr>
                                        <p:cTn id="148" dur="1" fill="hold">
                                          <p:stCondLst>
                                            <p:cond delay="0"/>
                                          </p:stCondLst>
                                        </p:cTn>
                                        <p:tgtEl>
                                          <p:spTgt spid="40"/>
                                        </p:tgtEl>
                                        <p:attrNameLst>
                                          <p:attrName>style.visibility</p:attrName>
                                        </p:attrNameLst>
                                      </p:cBhvr>
                                      <p:to>
                                        <p:strVal val="visible"/>
                                      </p:to>
                                    </p:set>
                                    <p:anim calcmode="lin" valueType="num">
                                      <p:cBhvr additive="base">
                                        <p:cTn id="149" dur="550" decel="100000" fill="hold"/>
                                        <p:tgtEl>
                                          <p:spTgt spid="40"/>
                                        </p:tgtEl>
                                        <p:attrNameLst>
                                          <p:attrName>ppt_y</p:attrName>
                                        </p:attrNameLst>
                                      </p:cBhvr>
                                      <p:tavLst>
                                        <p:tav tm="0">
                                          <p:val>
                                            <p:strVal val="#ppt_y+0.05"/>
                                          </p:val>
                                        </p:tav>
                                        <p:tav tm="100000">
                                          <p:val>
                                            <p:strVal val="#ppt_y"/>
                                          </p:val>
                                        </p:tav>
                                      </p:tavLst>
                                    </p:anim>
                                    <p:animEffect transition="in" filter="fade">
                                      <p:cBhvr>
                                        <p:cTn id="150" dur="550"/>
                                        <p:tgtEl>
                                          <p:spTgt spid="40"/>
                                        </p:tgtEl>
                                      </p:cBhvr>
                                    </p:animEffect>
                                  </p:childTnLst>
                                </p:cTn>
                              </p:par>
                              <p:par>
                                <p:cTn id="151" presetID="42" presetClass="entr" presetSubtype="0" fill="hold" grpId="0" nodeType="withEffect">
                                  <p:stCondLst>
                                    <p:cond delay="410"/>
                                  </p:stCondLst>
                                  <p:childTnLst>
                                    <p:set>
                                      <p:cBhvr>
                                        <p:cTn id="152" dur="1" fill="hold">
                                          <p:stCondLst>
                                            <p:cond delay="0"/>
                                          </p:stCondLst>
                                        </p:cTn>
                                        <p:tgtEl>
                                          <p:spTgt spid="41"/>
                                        </p:tgtEl>
                                        <p:attrNameLst>
                                          <p:attrName>style.visibility</p:attrName>
                                        </p:attrNameLst>
                                      </p:cBhvr>
                                      <p:to>
                                        <p:strVal val="visible"/>
                                      </p:to>
                                    </p:set>
                                    <p:anim calcmode="lin" valueType="num">
                                      <p:cBhvr additive="base">
                                        <p:cTn id="153" dur="550" decel="100000" fill="hold"/>
                                        <p:tgtEl>
                                          <p:spTgt spid="41"/>
                                        </p:tgtEl>
                                        <p:attrNameLst>
                                          <p:attrName>ppt_y</p:attrName>
                                        </p:attrNameLst>
                                      </p:cBhvr>
                                      <p:tavLst>
                                        <p:tav tm="0">
                                          <p:val>
                                            <p:strVal val="#ppt_y+0.05"/>
                                          </p:val>
                                        </p:tav>
                                        <p:tav tm="100000">
                                          <p:val>
                                            <p:strVal val="#ppt_y"/>
                                          </p:val>
                                        </p:tav>
                                      </p:tavLst>
                                    </p:anim>
                                    <p:animEffect transition="in" filter="fade">
                                      <p:cBhvr>
                                        <p:cTn id="154" dur="550"/>
                                        <p:tgtEl>
                                          <p:spTgt spid="41"/>
                                        </p:tgtEl>
                                      </p:cBhvr>
                                    </p:animEffect>
                                  </p:childTnLst>
                                </p:cTn>
                              </p:par>
                              <p:par>
                                <p:cTn id="155" presetID="42" presetClass="entr" presetSubtype="0" fill="hold" grpId="0" nodeType="withEffect">
                                  <p:stCondLst>
                                    <p:cond delay="410"/>
                                  </p:stCondLst>
                                  <p:childTnLst>
                                    <p:set>
                                      <p:cBhvr>
                                        <p:cTn id="156" dur="1" fill="hold">
                                          <p:stCondLst>
                                            <p:cond delay="0"/>
                                          </p:stCondLst>
                                        </p:cTn>
                                        <p:tgtEl>
                                          <p:spTgt spid="42"/>
                                        </p:tgtEl>
                                        <p:attrNameLst>
                                          <p:attrName>style.visibility</p:attrName>
                                        </p:attrNameLst>
                                      </p:cBhvr>
                                      <p:to>
                                        <p:strVal val="visible"/>
                                      </p:to>
                                    </p:set>
                                    <p:anim calcmode="lin" valueType="num">
                                      <p:cBhvr additive="base">
                                        <p:cTn id="157" dur="550" decel="100000" fill="hold"/>
                                        <p:tgtEl>
                                          <p:spTgt spid="42"/>
                                        </p:tgtEl>
                                        <p:attrNameLst>
                                          <p:attrName>ppt_y</p:attrName>
                                        </p:attrNameLst>
                                      </p:cBhvr>
                                      <p:tavLst>
                                        <p:tav tm="0">
                                          <p:val>
                                            <p:strVal val="#ppt_y+0.05"/>
                                          </p:val>
                                        </p:tav>
                                        <p:tav tm="100000">
                                          <p:val>
                                            <p:strVal val="#ppt_y"/>
                                          </p:val>
                                        </p:tav>
                                      </p:tavLst>
                                    </p:anim>
                                    <p:animEffect transition="in" filter="fade">
                                      <p:cBhvr>
                                        <p:cTn id="158" dur="550"/>
                                        <p:tgtEl>
                                          <p:spTgt spid="42"/>
                                        </p:tgtEl>
                                      </p:cBhvr>
                                    </p:animEffect>
                                  </p:childTnLst>
                                </p:cTn>
                              </p:par>
                              <p:par>
                                <p:cTn id="159" presetID="42" presetClass="entr" presetSubtype="0" fill="hold" grpId="0" nodeType="withEffect">
                                  <p:stCondLst>
                                    <p:cond delay="410"/>
                                  </p:stCondLst>
                                  <p:childTnLst>
                                    <p:set>
                                      <p:cBhvr>
                                        <p:cTn id="160" dur="1" fill="hold">
                                          <p:stCondLst>
                                            <p:cond delay="0"/>
                                          </p:stCondLst>
                                        </p:cTn>
                                        <p:tgtEl>
                                          <p:spTgt spid="43"/>
                                        </p:tgtEl>
                                        <p:attrNameLst>
                                          <p:attrName>style.visibility</p:attrName>
                                        </p:attrNameLst>
                                      </p:cBhvr>
                                      <p:to>
                                        <p:strVal val="visible"/>
                                      </p:to>
                                    </p:set>
                                    <p:anim calcmode="lin" valueType="num">
                                      <p:cBhvr additive="base">
                                        <p:cTn id="161" dur="550" decel="100000" fill="hold"/>
                                        <p:tgtEl>
                                          <p:spTgt spid="43"/>
                                        </p:tgtEl>
                                        <p:attrNameLst>
                                          <p:attrName>ppt_y</p:attrName>
                                        </p:attrNameLst>
                                      </p:cBhvr>
                                      <p:tavLst>
                                        <p:tav tm="0">
                                          <p:val>
                                            <p:strVal val="#ppt_y+0.05"/>
                                          </p:val>
                                        </p:tav>
                                        <p:tav tm="100000">
                                          <p:val>
                                            <p:strVal val="#ppt_y"/>
                                          </p:val>
                                        </p:tav>
                                      </p:tavLst>
                                    </p:anim>
                                    <p:animEffect transition="in" filter="fade">
                                      <p:cBhvr>
                                        <p:cTn id="162" dur="550"/>
                                        <p:tgtEl>
                                          <p:spTgt spid="43"/>
                                        </p:tgtEl>
                                      </p:cBhvr>
                                    </p:animEffect>
                                  </p:childTnLst>
                                </p:cTn>
                              </p:par>
                              <p:par>
                                <p:cTn id="163" presetID="42" presetClass="entr" presetSubtype="0" fill="hold" grpId="0" nodeType="withEffect">
                                  <p:stCondLst>
                                    <p:cond delay="410"/>
                                  </p:stCondLst>
                                  <p:childTnLst>
                                    <p:set>
                                      <p:cBhvr>
                                        <p:cTn id="164" dur="1" fill="hold">
                                          <p:stCondLst>
                                            <p:cond delay="0"/>
                                          </p:stCondLst>
                                        </p:cTn>
                                        <p:tgtEl>
                                          <p:spTgt spid="44"/>
                                        </p:tgtEl>
                                        <p:attrNameLst>
                                          <p:attrName>style.visibility</p:attrName>
                                        </p:attrNameLst>
                                      </p:cBhvr>
                                      <p:to>
                                        <p:strVal val="visible"/>
                                      </p:to>
                                    </p:set>
                                    <p:anim calcmode="lin" valueType="num">
                                      <p:cBhvr additive="base">
                                        <p:cTn id="165" dur="550" decel="100000" fill="hold"/>
                                        <p:tgtEl>
                                          <p:spTgt spid="44"/>
                                        </p:tgtEl>
                                        <p:attrNameLst>
                                          <p:attrName>ppt_y</p:attrName>
                                        </p:attrNameLst>
                                      </p:cBhvr>
                                      <p:tavLst>
                                        <p:tav tm="0">
                                          <p:val>
                                            <p:strVal val="#ppt_y+0.05"/>
                                          </p:val>
                                        </p:tav>
                                        <p:tav tm="100000">
                                          <p:val>
                                            <p:strVal val="#ppt_y"/>
                                          </p:val>
                                        </p:tav>
                                      </p:tavLst>
                                    </p:anim>
                                    <p:animEffect transition="in" filter="fade">
                                      <p:cBhvr>
                                        <p:cTn id="166" dur="550"/>
                                        <p:tgtEl>
                                          <p:spTgt spid="44"/>
                                        </p:tgtEl>
                                      </p:cBhvr>
                                    </p:animEffect>
                                  </p:childTnLst>
                                </p:cTn>
                              </p:par>
                              <p:par>
                                <p:cTn id="167" presetID="42" presetClass="entr" presetSubtype="0" fill="hold" grpId="0" nodeType="withEffect">
                                  <p:stCondLst>
                                    <p:cond delay="410"/>
                                  </p:stCondLst>
                                  <p:childTnLst>
                                    <p:set>
                                      <p:cBhvr>
                                        <p:cTn id="168" dur="1" fill="hold">
                                          <p:stCondLst>
                                            <p:cond delay="0"/>
                                          </p:stCondLst>
                                        </p:cTn>
                                        <p:tgtEl>
                                          <p:spTgt spid="45"/>
                                        </p:tgtEl>
                                        <p:attrNameLst>
                                          <p:attrName>style.visibility</p:attrName>
                                        </p:attrNameLst>
                                      </p:cBhvr>
                                      <p:to>
                                        <p:strVal val="visible"/>
                                      </p:to>
                                    </p:set>
                                    <p:anim calcmode="lin" valueType="num">
                                      <p:cBhvr additive="base">
                                        <p:cTn id="169" dur="550" decel="100000" fill="hold"/>
                                        <p:tgtEl>
                                          <p:spTgt spid="45"/>
                                        </p:tgtEl>
                                        <p:attrNameLst>
                                          <p:attrName>ppt_y</p:attrName>
                                        </p:attrNameLst>
                                      </p:cBhvr>
                                      <p:tavLst>
                                        <p:tav tm="0">
                                          <p:val>
                                            <p:strVal val="#ppt_y+0.05"/>
                                          </p:val>
                                        </p:tav>
                                        <p:tav tm="100000">
                                          <p:val>
                                            <p:strVal val="#ppt_y"/>
                                          </p:val>
                                        </p:tav>
                                      </p:tavLst>
                                    </p:anim>
                                    <p:animEffect transition="in" filter="fade">
                                      <p:cBhvr>
                                        <p:cTn id="170" dur="550"/>
                                        <p:tgtEl>
                                          <p:spTgt spid="45"/>
                                        </p:tgtEl>
                                      </p:cBhvr>
                                    </p:animEffect>
                                  </p:childTnLst>
                                </p:cTn>
                              </p:par>
                              <p:par>
                                <p:cTn id="171" presetID="42" presetClass="entr" presetSubtype="0" fill="hold" grpId="0" nodeType="withEffect">
                                  <p:stCondLst>
                                    <p:cond delay="410"/>
                                  </p:stCondLst>
                                  <p:childTnLst>
                                    <p:set>
                                      <p:cBhvr>
                                        <p:cTn id="172" dur="1" fill="hold">
                                          <p:stCondLst>
                                            <p:cond delay="0"/>
                                          </p:stCondLst>
                                        </p:cTn>
                                        <p:tgtEl>
                                          <p:spTgt spid="46"/>
                                        </p:tgtEl>
                                        <p:attrNameLst>
                                          <p:attrName>style.visibility</p:attrName>
                                        </p:attrNameLst>
                                      </p:cBhvr>
                                      <p:to>
                                        <p:strVal val="visible"/>
                                      </p:to>
                                    </p:set>
                                    <p:anim calcmode="lin" valueType="num">
                                      <p:cBhvr additive="base">
                                        <p:cTn id="173" dur="550" decel="100000" fill="hold"/>
                                        <p:tgtEl>
                                          <p:spTgt spid="46"/>
                                        </p:tgtEl>
                                        <p:attrNameLst>
                                          <p:attrName>ppt_y</p:attrName>
                                        </p:attrNameLst>
                                      </p:cBhvr>
                                      <p:tavLst>
                                        <p:tav tm="0">
                                          <p:val>
                                            <p:strVal val="#ppt_y+0.05"/>
                                          </p:val>
                                        </p:tav>
                                        <p:tav tm="100000">
                                          <p:val>
                                            <p:strVal val="#ppt_y"/>
                                          </p:val>
                                        </p:tav>
                                      </p:tavLst>
                                    </p:anim>
                                    <p:animEffect transition="in" filter="fade">
                                      <p:cBhvr>
                                        <p:cTn id="174" dur="550"/>
                                        <p:tgtEl>
                                          <p:spTgt spid="46"/>
                                        </p:tgtEl>
                                      </p:cBhvr>
                                    </p:animEffect>
                                  </p:childTnLst>
                                </p:cTn>
                              </p:par>
                              <p:par>
                                <p:cTn id="175" presetID="42" presetClass="entr" presetSubtype="0" fill="hold" grpId="0" nodeType="withEffect">
                                  <p:stCondLst>
                                    <p:cond delay="410"/>
                                  </p:stCondLst>
                                  <p:childTnLst>
                                    <p:set>
                                      <p:cBhvr>
                                        <p:cTn id="176" dur="1" fill="hold">
                                          <p:stCondLst>
                                            <p:cond delay="0"/>
                                          </p:stCondLst>
                                        </p:cTn>
                                        <p:tgtEl>
                                          <p:spTgt spid="47"/>
                                        </p:tgtEl>
                                        <p:attrNameLst>
                                          <p:attrName>style.visibility</p:attrName>
                                        </p:attrNameLst>
                                      </p:cBhvr>
                                      <p:to>
                                        <p:strVal val="visible"/>
                                      </p:to>
                                    </p:set>
                                    <p:anim calcmode="lin" valueType="num">
                                      <p:cBhvr additive="base">
                                        <p:cTn id="177" dur="550" decel="100000" fill="hold"/>
                                        <p:tgtEl>
                                          <p:spTgt spid="47"/>
                                        </p:tgtEl>
                                        <p:attrNameLst>
                                          <p:attrName>ppt_y</p:attrName>
                                        </p:attrNameLst>
                                      </p:cBhvr>
                                      <p:tavLst>
                                        <p:tav tm="0">
                                          <p:val>
                                            <p:strVal val="#ppt_y+0.05"/>
                                          </p:val>
                                        </p:tav>
                                        <p:tav tm="100000">
                                          <p:val>
                                            <p:strVal val="#ppt_y"/>
                                          </p:val>
                                        </p:tav>
                                      </p:tavLst>
                                    </p:anim>
                                    <p:animEffect transition="in" filter="fade">
                                      <p:cBhvr>
                                        <p:cTn id="178" dur="550"/>
                                        <p:tgtEl>
                                          <p:spTgt spid="47"/>
                                        </p:tgtEl>
                                      </p:cBhvr>
                                    </p:animEffect>
                                  </p:childTnLst>
                                </p:cTn>
                              </p:par>
                              <p:par>
                                <p:cTn id="179" presetID="42" presetClass="entr" presetSubtype="0" fill="hold" grpId="0" nodeType="withEffect">
                                  <p:stCondLst>
                                    <p:cond delay="570"/>
                                  </p:stCondLst>
                                  <p:childTnLst>
                                    <p:set>
                                      <p:cBhvr>
                                        <p:cTn id="180" dur="1" fill="hold">
                                          <p:stCondLst>
                                            <p:cond delay="0"/>
                                          </p:stCondLst>
                                        </p:cTn>
                                        <p:tgtEl>
                                          <p:spTgt spid="48"/>
                                        </p:tgtEl>
                                        <p:attrNameLst>
                                          <p:attrName>style.visibility</p:attrName>
                                        </p:attrNameLst>
                                      </p:cBhvr>
                                      <p:to>
                                        <p:strVal val="visible"/>
                                      </p:to>
                                    </p:set>
                                    <p:anim calcmode="lin" valueType="num">
                                      <p:cBhvr additive="base">
                                        <p:cTn id="181" dur="550" decel="100000" fill="hold"/>
                                        <p:tgtEl>
                                          <p:spTgt spid="48"/>
                                        </p:tgtEl>
                                        <p:attrNameLst>
                                          <p:attrName>ppt_y</p:attrName>
                                        </p:attrNameLst>
                                      </p:cBhvr>
                                      <p:tavLst>
                                        <p:tav tm="0">
                                          <p:val>
                                            <p:strVal val="#ppt_y+0.05"/>
                                          </p:val>
                                        </p:tav>
                                        <p:tav tm="100000">
                                          <p:val>
                                            <p:strVal val="#ppt_y"/>
                                          </p:val>
                                        </p:tav>
                                      </p:tavLst>
                                    </p:anim>
                                    <p:animEffect transition="in" filter="fade">
                                      <p:cBhvr>
                                        <p:cTn id="182" dur="550"/>
                                        <p:tgtEl>
                                          <p:spTgt spid="48"/>
                                        </p:tgtEl>
                                      </p:cBhvr>
                                    </p:animEffect>
                                  </p:childTnLst>
                                </p:cTn>
                              </p:par>
                              <p:par>
                                <p:cTn id="183" presetID="42" presetClass="entr" presetSubtype="0" fill="hold" grpId="0" nodeType="withEffect">
                                  <p:stCondLst>
                                    <p:cond delay="570"/>
                                  </p:stCondLst>
                                  <p:childTnLst>
                                    <p:set>
                                      <p:cBhvr>
                                        <p:cTn id="184" dur="1" fill="hold">
                                          <p:stCondLst>
                                            <p:cond delay="0"/>
                                          </p:stCondLst>
                                        </p:cTn>
                                        <p:tgtEl>
                                          <p:spTgt spid="49"/>
                                        </p:tgtEl>
                                        <p:attrNameLst>
                                          <p:attrName>style.visibility</p:attrName>
                                        </p:attrNameLst>
                                      </p:cBhvr>
                                      <p:to>
                                        <p:strVal val="visible"/>
                                      </p:to>
                                    </p:set>
                                    <p:anim calcmode="lin" valueType="num">
                                      <p:cBhvr additive="base">
                                        <p:cTn id="185" dur="550" decel="100000" fill="hold"/>
                                        <p:tgtEl>
                                          <p:spTgt spid="49"/>
                                        </p:tgtEl>
                                        <p:attrNameLst>
                                          <p:attrName>ppt_y</p:attrName>
                                        </p:attrNameLst>
                                      </p:cBhvr>
                                      <p:tavLst>
                                        <p:tav tm="0">
                                          <p:val>
                                            <p:strVal val="#ppt_y+0.05"/>
                                          </p:val>
                                        </p:tav>
                                        <p:tav tm="100000">
                                          <p:val>
                                            <p:strVal val="#ppt_y"/>
                                          </p:val>
                                        </p:tav>
                                      </p:tavLst>
                                    </p:anim>
                                    <p:animEffect transition="in" filter="fade">
                                      <p:cBhvr>
                                        <p:cTn id="186" dur="550"/>
                                        <p:tgtEl>
                                          <p:spTgt spid="49"/>
                                        </p:tgtEl>
                                      </p:cBhvr>
                                    </p:animEffect>
                                  </p:childTnLst>
                                </p:cTn>
                              </p:par>
                              <p:par>
                                <p:cTn id="187" presetID="42" presetClass="entr" presetSubtype="0" fill="hold" grpId="0" nodeType="withEffect">
                                  <p:stCondLst>
                                    <p:cond delay="570"/>
                                  </p:stCondLst>
                                  <p:childTnLst>
                                    <p:set>
                                      <p:cBhvr>
                                        <p:cTn id="188" dur="1" fill="hold">
                                          <p:stCondLst>
                                            <p:cond delay="0"/>
                                          </p:stCondLst>
                                        </p:cTn>
                                        <p:tgtEl>
                                          <p:spTgt spid="50"/>
                                        </p:tgtEl>
                                        <p:attrNameLst>
                                          <p:attrName>style.visibility</p:attrName>
                                        </p:attrNameLst>
                                      </p:cBhvr>
                                      <p:to>
                                        <p:strVal val="visible"/>
                                      </p:to>
                                    </p:set>
                                    <p:anim calcmode="lin" valueType="num">
                                      <p:cBhvr additive="base">
                                        <p:cTn id="189" dur="550" decel="100000" fill="hold"/>
                                        <p:tgtEl>
                                          <p:spTgt spid="50"/>
                                        </p:tgtEl>
                                        <p:attrNameLst>
                                          <p:attrName>ppt_y</p:attrName>
                                        </p:attrNameLst>
                                      </p:cBhvr>
                                      <p:tavLst>
                                        <p:tav tm="0">
                                          <p:val>
                                            <p:strVal val="#ppt_y+0.05"/>
                                          </p:val>
                                        </p:tav>
                                        <p:tav tm="100000">
                                          <p:val>
                                            <p:strVal val="#ppt_y"/>
                                          </p:val>
                                        </p:tav>
                                      </p:tavLst>
                                    </p:anim>
                                    <p:animEffect transition="in" filter="fade">
                                      <p:cBhvr>
                                        <p:cTn id="190" dur="550"/>
                                        <p:tgtEl>
                                          <p:spTgt spid="50"/>
                                        </p:tgtEl>
                                      </p:cBhvr>
                                    </p:animEffect>
                                  </p:childTnLst>
                                </p:cTn>
                              </p:par>
                              <p:par>
                                <p:cTn id="191" presetID="42" presetClass="entr" presetSubtype="0" fill="hold" grpId="0" nodeType="withEffect">
                                  <p:stCondLst>
                                    <p:cond delay="570"/>
                                  </p:stCondLst>
                                  <p:childTnLst>
                                    <p:set>
                                      <p:cBhvr>
                                        <p:cTn id="192" dur="1" fill="hold">
                                          <p:stCondLst>
                                            <p:cond delay="0"/>
                                          </p:stCondLst>
                                        </p:cTn>
                                        <p:tgtEl>
                                          <p:spTgt spid="51"/>
                                        </p:tgtEl>
                                        <p:attrNameLst>
                                          <p:attrName>style.visibility</p:attrName>
                                        </p:attrNameLst>
                                      </p:cBhvr>
                                      <p:to>
                                        <p:strVal val="visible"/>
                                      </p:to>
                                    </p:set>
                                    <p:anim calcmode="lin" valueType="num">
                                      <p:cBhvr additive="base">
                                        <p:cTn id="193" dur="550" decel="100000" fill="hold"/>
                                        <p:tgtEl>
                                          <p:spTgt spid="51"/>
                                        </p:tgtEl>
                                        <p:attrNameLst>
                                          <p:attrName>ppt_y</p:attrName>
                                        </p:attrNameLst>
                                      </p:cBhvr>
                                      <p:tavLst>
                                        <p:tav tm="0">
                                          <p:val>
                                            <p:strVal val="#ppt_y+0.05"/>
                                          </p:val>
                                        </p:tav>
                                        <p:tav tm="100000">
                                          <p:val>
                                            <p:strVal val="#ppt_y"/>
                                          </p:val>
                                        </p:tav>
                                      </p:tavLst>
                                    </p:anim>
                                    <p:animEffect transition="in" filter="fade">
                                      <p:cBhvr>
                                        <p:cTn id="194" dur="550"/>
                                        <p:tgtEl>
                                          <p:spTgt spid="51"/>
                                        </p:tgtEl>
                                      </p:cBhvr>
                                    </p:animEffect>
                                  </p:childTnLst>
                                </p:cTn>
                              </p:par>
                              <p:par>
                                <p:cTn id="195" presetID="42" presetClass="entr" presetSubtype="0" fill="hold" grpId="0" nodeType="withEffect">
                                  <p:stCondLst>
                                    <p:cond delay="570"/>
                                  </p:stCondLst>
                                  <p:childTnLst>
                                    <p:set>
                                      <p:cBhvr>
                                        <p:cTn id="196" dur="1" fill="hold">
                                          <p:stCondLst>
                                            <p:cond delay="0"/>
                                          </p:stCondLst>
                                        </p:cTn>
                                        <p:tgtEl>
                                          <p:spTgt spid="52"/>
                                        </p:tgtEl>
                                        <p:attrNameLst>
                                          <p:attrName>style.visibility</p:attrName>
                                        </p:attrNameLst>
                                      </p:cBhvr>
                                      <p:to>
                                        <p:strVal val="visible"/>
                                      </p:to>
                                    </p:set>
                                    <p:anim calcmode="lin" valueType="num">
                                      <p:cBhvr additive="base">
                                        <p:cTn id="197" dur="550" decel="100000" fill="hold"/>
                                        <p:tgtEl>
                                          <p:spTgt spid="52"/>
                                        </p:tgtEl>
                                        <p:attrNameLst>
                                          <p:attrName>ppt_y</p:attrName>
                                        </p:attrNameLst>
                                      </p:cBhvr>
                                      <p:tavLst>
                                        <p:tav tm="0">
                                          <p:val>
                                            <p:strVal val="#ppt_y+0.05"/>
                                          </p:val>
                                        </p:tav>
                                        <p:tav tm="100000">
                                          <p:val>
                                            <p:strVal val="#ppt_y"/>
                                          </p:val>
                                        </p:tav>
                                      </p:tavLst>
                                    </p:anim>
                                    <p:animEffect transition="in" filter="fade">
                                      <p:cBhvr>
                                        <p:cTn id="198" dur="550"/>
                                        <p:tgtEl>
                                          <p:spTgt spid="52"/>
                                        </p:tgtEl>
                                      </p:cBhvr>
                                    </p:animEffect>
                                  </p:childTnLst>
                                </p:cTn>
                              </p:par>
                              <p:par>
                                <p:cTn id="199" presetID="42" presetClass="entr" presetSubtype="0" fill="hold" grpId="0" nodeType="withEffect">
                                  <p:stCondLst>
                                    <p:cond delay="570"/>
                                  </p:stCondLst>
                                  <p:childTnLst>
                                    <p:set>
                                      <p:cBhvr>
                                        <p:cTn id="200" dur="1" fill="hold">
                                          <p:stCondLst>
                                            <p:cond delay="0"/>
                                          </p:stCondLst>
                                        </p:cTn>
                                        <p:tgtEl>
                                          <p:spTgt spid="53"/>
                                        </p:tgtEl>
                                        <p:attrNameLst>
                                          <p:attrName>style.visibility</p:attrName>
                                        </p:attrNameLst>
                                      </p:cBhvr>
                                      <p:to>
                                        <p:strVal val="visible"/>
                                      </p:to>
                                    </p:set>
                                    <p:anim calcmode="lin" valueType="num">
                                      <p:cBhvr additive="base">
                                        <p:cTn id="201" dur="550" decel="100000" fill="hold"/>
                                        <p:tgtEl>
                                          <p:spTgt spid="53"/>
                                        </p:tgtEl>
                                        <p:attrNameLst>
                                          <p:attrName>ppt_y</p:attrName>
                                        </p:attrNameLst>
                                      </p:cBhvr>
                                      <p:tavLst>
                                        <p:tav tm="0">
                                          <p:val>
                                            <p:strVal val="#ppt_y+0.05"/>
                                          </p:val>
                                        </p:tav>
                                        <p:tav tm="100000">
                                          <p:val>
                                            <p:strVal val="#ppt_y"/>
                                          </p:val>
                                        </p:tav>
                                      </p:tavLst>
                                    </p:anim>
                                    <p:animEffect transition="in" filter="fade">
                                      <p:cBhvr>
                                        <p:cTn id="202" dur="550"/>
                                        <p:tgtEl>
                                          <p:spTgt spid="53"/>
                                        </p:tgtEl>
                                      </p:cBhvr>
                                    </p:animEffect>
                                  </p:childTnLst>
                                </p:cTn>
                              </p:par>
                              <p:par>
                                <p:cTn id="203" presetID="42" presetClass="entr" presetSubtype="0" fill="hold" grpId="0" nodeType="withEffect">
                                  <p:stCondLst>
                                    <p:cond delay="570"/>
                                  </p:stCondLst>
                                  <p:childTnLst>
                                    <p:set>
                                      <p:cBhvr>
                                        <p:cTn id="204" dur="1" fill="hold">
                                          <p:stCondLst>
                                            <p:cond delay="0"/>
                                          </p:stCondLst>
                                        </p:cTn>
                                        <p:tgtEl>
                                          <p:spTgt spid="54"/>
                                        </p:tgtEl>
                                        <p:attrNameLst>
                                          <p:attrName>style.visibility</p:attrName>
                                        </p:attrNameLst>
                                      </p:cBhvr>
                                      <p:to>
                                        <p:strVal val="visible"/>
                                      </p:to>
                                    </p:set>
                                    <p:anim calcmode="lin" valueType="num">
                                      <p:cBhvr additive="base">
                                        <p:cTn id="205" dur="550" decel="100000" fill="hold"/>
                                        <p:tgtEl>
                                          <p:spTgt spid="54"/>
                                        </p:tgtEl>
                                        <p:attrNameLst>
                                          <p:attrName>ppt_y</p:attrName>
                                        </p:attrNameLst>
                                      </p:cBhvr>
                                      <p:tavLst>
                                        <p:tav tm="0">
                                          <p:val>
                                            <p:strVal val="#ppt_y+0.05"/>
                                          </p:val>
                                        </p:tav>
                                        <p:tav tm="100000">
                                          <p:val>
                                            <p:strVal val="#ppt_y"/>
                                          </p:val>
                                        </p:tav>
                                      </p:tavLst>
                                    </p:anim>
                                    <p:animEffect transition="in" filter="fade">
                                      <p:cBhvr>
                                        <p:cTn id="206" dur="550"/>
                                        <p:tgtEl>
                                          <p:spTgt spid="54"/>
                                        </p:tgtEl>
                                      </p:cBhvr>
                                    </p:animEffect>
                                  </p:childTnLst>
                                </p:cTn>
                              </p:par>
                              <p:par>
                                <p:cTn id="207" presetID="42" presetClass="entr" presetSubtype="0" fill="hold" grpId="0" nodeType="withEffect">
                                  <p:stCondLst>
                                    <p:cond delay="570"/>
                                  </p:stCondLst>
                                  <p:childTnLst>
                                    <p:set>
                                      <p:cBhvr>
                                        <p:cTn id="208" dur="1" fill="hold">
                                          <p:stCondLst>
                                            <p:cond delay="0"/>
                                          </p:stCondLst>
                                        </p:cTn>
                                        <p:tgtEl>
                                          <p:spTgt spid="55"/>
                                        </p:tgtEl>
                                        <p:attrNameLst>
                                          <p:attrName>style.visibility</p:attrName>
                                        </p:attrNameLst>
                                      </p:cBhvr>
                                      <p:to>
                                        <p:strVal val="visible"/>
                                      </p:to>
                                    </p:set>
                                    <p:anim calcmode="lin" valueType="num">
                                      <p:cBhvr additive="base">
                                        <p:cTn id="209" dur="550" decel="100000" fill="hold"/>
                                        <p:tgtEl>
                                          <p:spTgt spid="55"/>
                                        </p:tgtEl>
                                        <p:attrNameLst>
                                          <p:attrName>ppt_y</p:attrName>
                                        </p:attrNameLst>
                                      </p:cBhvr>
                                      <p:tavLst>
                                        <p:tav tm="0">
                                          <p:val>
                                            <p:strVal val="#ppt_y+0.05"/>
                                          </p:val>
                                        </p:tav>
                                        <p:tav tm="100000">
                                          <p:val>
                                            <p:strVal val="#ppt_y"/>
                                          </p:val>
                                        </p:tav>
                                      </p:tavLst>
                                    </p:anim>
                                    <p:animEffect transition="in" filter="fade">
                                      <p:cBhvr>
                                        <p:cTn id="210" dur="550"/>
                                        <p:tgtEl>
                                          <p:spTgt spid="55"/>
                                        </p:tgtEl>
                                      </p:cBhvr>
                                    </p:animEffect>
                                  </p:childTnLst>
                                </p:cTn>
                              </p:par>
                              <p:par>
                                <p:cTn id="211" presetID="42" presetClass="entr" presetSubtype="0" fill="hold" grpId="0" nodeType="withEffect">
                                  <p:stCondLst>
                                    <p:cond delay="570"/>
                                  </p:stCondLst>
                                  <p:childTnLst>
                                    <p:set>
                                      <p:cBhvr>
                                        <p:cTn id="212" dur="1" fill="hold">
                                          <p:stCondLst>
                                            <p:cond delay="0"/>
                                          </p:stCondLst>
                                        </p:cTn>
                                        <p:tgtEl>
                                          <p:spTgt spid="56"/>
                                        </p:tgtEl>
                                        <p:attrNameLst>
                                          <p:attrName>style.visibility</p:attrName>
                                        </p:attrNameLst>
                                      </p:cBhvr>
                                      <p:to>
                                        <p:strVal val="visible"/>
                                      </p:to>
                                    </p:set>
                                    <p:anim calcmode="lin" valueType="num">
                                      <p:cBhvr additive="base">
                                        <p:cTn id="213" dur="550" decel="100000" fill="hold"/>
                                        <p:tgtEl>
                                          <p:spTgt spid="56"/>
                                        </p:tgtEl>
                                        <p:attrNameLst>
                                          <p:attrName>ppt_y</p:attrName>
                                        </p:attrNameLst>
                                      </p:cBhvr>
                                      <p:tavLst>
                                        <p:tav tm="0">
                                          <p:val>
                                            <p:strVal val="#ppt_y+0.05"/>
                                          </p:val>
                                        </p:tav>
                                        <p:tav tm="100000">
                                          <p:val>
                                            <p:strVal val="#ppt_y"/>
                                          </p:val>
                                        </p:tav>
                                      </p:tavLst>
                                    </p:anim>
                                    <p:animEffect transition="in" filter="fade">
                                      <p:cBhvr>
                                        <p:cTn id="214" dur="550"/>
                                        <p:tgtEl>
                                          <p:spTgt spid="56"/>
                                        </p:tgtEl>
                                      </p:cBhvr>
                                    </p:animEffect>
                                  </p:childTnLst>
                                </p:cTn>
                              </p:par>
                              <p:par>
                                <p:cTn id="215" presetID="42" presetClass="entr" presetSubtype="0" fill="hold" grpId="0" nodeType="withEffect">
                                  <p:stCondLst>
                                    <p:cond delay="570"/>
                                  </p:stCondLst>
                                  <p:childTnLst>
                                    <p:set>
                                      <p:cBhvr>
                                        <p:cTn id="216" dur="1" fill="hold">
                                          <p:stCondLst>
                                            <p:cond delay="0"/>
                                          </p:stCondLst>
                                        </p:cTn>
                                        <p:tgtEl>
                                          <p:spTgt spid="57"/>
                                        </p:tgtEl>
                                        <p:attrNameLst>
                                          <p:attrName>style.visibility</p:attrName>
                                        </p:attrNameLst>
                                      </p:cBhvr>
                                      <p:to>
                                        <p:strVal val="visible"/>
                                      </p:to>
                                    </p:set>
                                    <p:anim calcmode="lin" valueType="num">
                                      <p:cBhvr additive="base">
                                        <p:cTn id="217" dur="550" decel="100000" fill="hold"/>
                                        <p:tgtEl>
                                          <p:spTgt spid="57"/>
                                        </p:tgtEl>
                                        <p:attrNameLst>
                                          <p:attrName>ppt_y</p:attrName>
                                        </p:attrNameLst>
                                      </p:cBhvr>
                                      <p:tavLst>
                                        <p:tav tm="0">
                                          <p:val>
                                            <p:strVal val="#ppt_y+0.05"/>
                                          </p:val>
                                        </p:tav>
                                        <p:tav tm="100000">
                                          <p:val>
                                            <p:strVal val="#ppt_y"/>
                                          </p:val>
                                        </p:tav>
                                      </p:tavLst>
                                    </p:anim>
                                    <p:animEffect transition="in" filter="fade">
                                      <p:cBhvr>
                                        <p:cTn id="218" dur="550"/>
                                        <p:tgtEl>
                                          <p:spTgt spid="57"/>
                                        </p:tgtEl>
                                      </p:cBhvr>
                                    </p:animEffect>
                                  </p:childTnLst>
                                </p:cTn>
                              </p:par>
                              <p:par>
                                <p:cTn id="219" presetID="42" presetClass="entr" presetSubtype="0" fill="hold" grpId="0" nodeType="withEffect">
                                  <p:stCondLst>
                                    <p:cond delay="570"/>
                                  </p:stCondLst>
                                  <p:childTnLst>
                                    <p:set>
                                      <p:cBhvr>
                                        <p:cTn id="220" dur="1" fill="hold">
                                          <p:stCondLst>
                                            <p:cond delay="0"/>
                                          </p:stCondLst>
                                        </p:cTn>
                                        <p:tgtEl>
                                          <p:spTgt spid="58"/>
                                        </p:tgtEl>
                                        <p:attrNameLst>
                                          <p:attrName>style.visibility</p:attrName>
                                        </p:attrNameLst>
                                      </p:cBhvr>
                                      <p:to>
                                        <p:strVal val="visible"/>
                                      </p:to>
                                    </p:set>
                                    <p:anim calcmode="lin" valueType="num">
                                      <p:cBhvr additive="base">
                                        <p:cTn id="221" dur="550" decel="100000" fill="hold"/>
                                        <p:tgtEl>
                                          <p:spTgt spid="58"/>
                                        </p:tgtEl>
                                        <p:attrNameLst>
                                          <p:attrName>ppt_y</p:attrName>
                                        </p:attrNameLst>
                                      </p:cBhvr>
                                      <p:tavLst>
                                        <p:tav tm="0">
                                          <p:val>
                                            <p:strVal val="#ppt_y+0.05"/>
                                          </p:val>
                                        </p:tav>
                                        <p:tav tm="100000">
                                          <p:val>
                                            <p:strVal val="#ppt_y"/>
                                          </p:val>
                                        </p:tav>
                                      </p:tavLst>
                                    </p:anim>
                                    <p:animEffect transition="in" filter="fade">
                                      <p:cBhvr>
                                        <p:cTn id="222" dur="550"/>
                                        <p:tgtEl>
                                          <p:spTgt spid="58"/>
                                        </p:tgtEl>
                                      </p:cBhvr>
                                    </p:animEffect>
                                  </p:childTnLst>
                                </p:cTn>
                              </p:par>
                              <p:par>
                                <p:cTn id="223" presetID="42" presetClass="entr" presetSubtype="0" fill="hold" grpId="0" nodeType="withEffect">
                                  <p:stCondLst>
                                    <p:cond delay="570"/>
                                  </p:stCondLst>
                                  <p:childTnLst>
                                    <p:set>
                                      <p:cBhvr>
                                        <p:cTn id="224" dur="1" fill="hold">
                                          <p:stCondLst>
                                            <p:cond delay="0"/>
                                          </p:stCondLst>
                                        </p:cTn>
                                        <p:tgtEl>
                                          <p:spTgt spid="59"/>
                                        </p:tgtEl>
                                        <p:attrNameLst>
                                          <p:attrName>style.visibility</p:attrName>
                                        </p:attrNameLst>
                                      </p:cBhvr>
                                      <p:to>
                                        <p:strVal val="visible"/>
                                      </p:to>
                                    </p:set>
                                    <p:anim calcmode="lin" valueType="num">
                                      <p:cBhvr additive="base">
                                        <p:cTn id="225" dur="550" decel="100000" fill="hold"/>
                                        <p:tgtEl>
                                          <p:spTgt spid="59"/>
                                        </p:tgtEl>
                                        <p:attrNameLst>
                                          <p:attrName>ppt_y</p:attrName>
                                        </p:attrNameLst>
                                      </p:cBhvr>
                                      <p:tavLst>
                                        <p:tav tm="0">
                                          <p:val>
                                            <p:strVal val="#ppt_y+0.05"/>
                                          </p:val>
                                        </p:tav>
                                        <p:tav tm="100000">
                                          <p:val>
                                            <p:strVal val="#ppt_y"/>
                                          </p:val>
                                        </p:tav>
                                      </p:tavLst>
                                    </p:anim>
                                    <p:animEffect transition="in" filter="fade">
                                      <p:cBhvr>
                                        <p:cTn id="226" dur="550"/>
                                        <p:tgtEl>
                                          <p:spTgt spid="59"/>
                                        </p:tgtEl>
                                      </p:cBhvr>
                                    </p:animEffect>
                                  </p:childTnLst>
                                </p:cTn>
                              </p:par>
                              <p:par>
                                <p:cTn id="227" presetID="42" presetClass="entr" presetSubtype="0" fill="hold" grpId="0" nodeType="withEffect">
                                  <p:stCondLst>
                                    <p:cond delay="570"/>
                                  </p:stCondLst>
                                  <p:childTnLst>
                                    <p:set>
                                      <p:cBhvr>
                                        <p:cTn id="228" dur="1" fill="hold">
                                          <p:stCondLst>
                                            <p:cond delay="0"/>
                                          </p:stCondLst>
                                        </p:cTn>
                                        <p:tgtEl>
                                          <p:spTgt spid="60"/>
                                        </p:tgtEl>
                                        <p:attrNameLst>
                                          <p:attrName>style.visibility</p:attrName>
                                        </p:attrNameLst>
                                      </p:cBhvr>
                                      <p:to>
                                        <p:strVal val="visible"/>
                                      </p:to>
                                    </p:set>
                                    <p:anim calcmode="lin" valueType="num">
                                      <p:cBhvr additive="base">
                                        <p:cTn id="229" dur="550" decel="100000" fill="hold"/>
                                        <p:tgtEl>
                                          <p:spTgt spid="60"/>
                                        </p:tgtEl>
                                        <p:attrNameLst>
                                          <p:attrName>ppt_y</p:attrName>
                                        </p:attrNameLst>
                                      </p:cBhvr>
                                      <p:tavLst>
                                        <p:tav tm="0">
                                          <p:val>
                                            <p:strVal val="#ppt_y+0.05"/>
                                          </p:val>
                                        </p:tav>
                                        <p:tav tm="100000">
                                          <p:val>
                                            <p:strVal val="#ppt_y"/>
                                          </p:val>
                                        </p:tav>
                                      </p:tavLst>
                                    </p:anim>
                                    <p:animEffect transition="in" filter="fade">
                                      <p:cBhvr>
                                        <p:cTn id="230" dur="550"/>
                                        <p:tgtEl>
                                          <p:spTgt spid="60"/>
                                        </p:tgtEl>
                                      </p:cBhvr>
                                    </p:animEffect>
                                  </p:childTnLst>
                                </p:cTn>
                              </p:par>
                              <p:par>
                                <p:cTn id="231" presetID="42" presetClass="entr" presetSubtype="0" fill="hold" grpId="0" nodeType="withEffect">
                                  <p:stCondLst>
                                    <p:cond delay="570"/>
                                  </p:stCondLst>
                                  <p:childTnLst>
                                    <p:set>
                                      <p:cBhvr>
                                        <p:cTn id="232" dur="1" fill="hold">
                                          <p:stCondLst>
                                            <p:cond delay="0"/>
                                          </p:stCondLst>
                                        </p:cTn>
                                        <p:tgtEl>
                                          <p:spTgt spid="61"/>
                                        </p:tgtEl>
                                        <p:attrNameLst>
                                          <p:attrName>style.visibility</p:attrName>
                                        </p:attrNameLst>
                                      </p:cBhvr>
                                      <p:to>
                                        <p:strVal val="visible"/>
                                      </p:to>
                                    </p:set>
                                    <p:anim calcmode="lin" valueType="num">
                                      <p:cBhvr additive="base">
                                        <p:cTn id="233" dur="550" decel="100000" fill="hold"/>
                                        <p:tgtEl>
                                          <p:spTgt spid="61"/>
                                        </p:tgtEl>
                                        <p:attrNameLst>
                                          <p:attrName>ppt_y</p:attrName>
                                        </p:attrNameLst>
                                      </p:cBhvr>
                                      <p:tavLst>
                                        <p:tav tm="0">
                                          <p:val>
                                            <p:strVal val="#ppt_y+0.05"/>
                                          </p:val>
                                        </p:tav>
                                        <p:tav tm="100000">
                                          <p:val>
                                            <p:strVal val="#ppt_y"/>
                                          </p:val>
                                        </p:tav>
                                      </p:tavLst>
                                    </p:anim>
                                    <p:animEffect transition="in" filter="fade">
                                      <p:cBhvr>
                                        <p:cTn id="234" dur="550"/>
                                        <p:tgtEl>
                                          <p:spTgt spid="61"/>
                                        </p:tgtEl>
                                      </p:cBhvr>
                                    </p:animEffect>
                                  </p:childTnLst>
                                </p:cTn>
                              </p:par>
                              <p:par>
                                <p:cTn id="235" presetID="42" presetClass="entr" presetSubtype="0" fill="hold" grpId="0" nodeType="withEffect">
                                  <p:stCondLst>
                                    <p:cond delay="570"/>
                                  </p:stCondLst>
                                  <p:childTnLst>
                                    <p:set>
                                      <p:cBhvr>
                                        <p:cTn id="236" dur="1" fill="hold">
                                          <p:stCondLst>
                                            <p:cond delay="0"/>
                                          </p:stCondLst>
                                        </p:cTn>
                                        <p:tgtEl>
                                          <p:spTgt spid="62"/>
                                        </p:tgtEl>
                                        <p:attrNameLst>
                                          <p:attrName>style.visibility</p:attrName>
                                        </p:attrNameLst>
                                      </p:cBhvr>
                                      <p:to>
                                        <p:strVal val="visible"/>
                                      </p:to>
                                    </p:set>
                                    <p:anim calcmode="lin" valueType="num">
                                      <p:cBhvr additive="base">
                                        <p:cTn id="237" dur="550" decel="100000" fill="hold"/>
                                        <p:tgtEl>
                                          <p:spTgt spid="62"/>
                                        </p:tgtEl>
                                        <p:attrNameLst>
                                          <p:attrName>ppt_y</p:attrName>
                                        </p:attrNameLst>
                                      </p:cBhvr>
                                      <p:tavLst>
                                        <p:tav tm="0">
                                          <p:val>
                                            <p:strVal val="#ppt_y+0.05"/>
                                          </p:val>
                                        </p:tav>
                                        <p:tav tm="100000">
                                          <p:val>
                                            <p:strVal val="#ppt_y"/>
                                          </p:val>
                                        </p:tav>
                                      </p:tavLst>
                                    </p:anim>
                                    <p:animEffect transition="in" filter="fade">
                                      <p:cBhvr>
                                        <p:cTn id="238" dur="550"/>
                                        <p:tgtEl>
                                          <p:spTgt spid="62"/>
                                        </p:tgtEl>
                                      </p:cBhvr>
                                    </p:animEffect>
                                  </p:childTnLst>
                                </p:cTn>
                              </p:par>
                              <p:par>
                                <p:cTn id="239" presetID="42" presetClass="entr" presetSubtype="0" fill="hold" grpId="0" nodeType="withEffect">
                                  <p:stCondLst>
                                    <p:cond delay="570"/>
                                  </p:stCondLst>
                                  <p:childTnLst>
                                    <p:set>
                                      <p:cBhvr>
                                        <p:cTn id="240" dur="1" fill="hold">
                                          <p:stCondLst>
                                            <p:cond delay="0"/>
                                          </p:stCondLst>
                                        </p:cTn>
                                        <p:tgtEl>
                                          <p:spTgt spid="63"/>
                                        </p:tgtEl>
                                        <p:attrNameLst>
                                          <p:attrName>style.visibility</p:attrName>
                                        </p:attrNameLst>
                                      </p:cBhvr>
                                      <p:to>
                                        <p:strVal val="visible"/>
                                      </p:to>
                                    </p:set>
                                    <p:anim calcmode="lin" valueType="num">
                                      <p:cBhvr additive="base">
                                        <p:cTn id="241" dur="550" decel="100000" fill="hold"/>
                                        <p:tgtEl>
                                          <p:spTgt spid="63"/>
                                        </p:tgtEl>
                                        <p:attrNameLst>
                                          <p:attrName>ppt_y</p:attrName>
                                        </p:attrNameLst>
                                      </p:cBhvr>
                                      <p:tavLst>
                                        <p:tav tm="0">
                                          <p:val>
                                            <p:strVal val="#ppt_y+0.05"/>
                                          </p:val>
                                        </p:tav>
                                        <p:tav tm="100000">
                                          <p:val>
                                            <p:strVal val="#ppt_y"/>
                                          </p:val>
                                        </p:tav>
                                      </p:tavLst>
                                    </p:anim>
                                    <p:animEffect transition="in" filter="fade">
                                      <p:cBhvr>
                                        <p:cTn id="242" dur="550"/>
                                        <p:tgtEl>
                                          <p:spTgt spid="63"/>
                                        </p:tgtEl>
                                      </p:cBhvr>
                                    </p:animEffect>
                                  </p:childTnLst>
                                </p:cTn>
                              </p:par>
                              <p:par>
                                <p:cTn id="243" presetID="42" presetClass="entr" presetSubtype="0" fill="hold" grpId="0" nodeType="withEffect">
                                  <p:stCondLst>
                                    <p:cond delay="570"/>
                                  </p:stCondLst>
                                  <p:childTnLst>
                                    <p:set>
                                      <p:cBhvr>
                                        <p:cTn id="244" dur="1" fill="hold">
                                          <p:stCondLst>
                                            <p:cond delay="0"/>
                                          </p:stCondLst>
                                        </p:cTn>
                                        <p:tgtEl>
                                          <p:spTgt spid="64"/>
                                        </p:tgtEl>
                                        <p:attrNameLst>
                                          <p:attrName>style.visibility</p:attrName>
                                        </p:attrNameLst>
                                      </p:cBhvr>
                                      <p:to>
                                        <p:strVal val="visible"/>
                                      </p:to>
                                    </p:set>
                                    <p:anim calcmode="lin" valueType="num">
                                      <p:cBhvr additive="base">
                                        <p:cTn id="245" dur="550" decel="100000" fill="hold"/>
                                        <p:tgtEl>
                                          <p:spTgt spid="64"/>
                                        </p:tgtEl>
                                        <p:attrNameLst>
                                          <p:attrName>ppt_y</p:attrName>
                                        </p:attrNameLst>
                                      </p:cBhvr>
                                      <p:tavLst>
                                        <p:tav tm="0">
                                          <p:val>
                                            <p:strVal val="#ppt_y+0.05"/>
                                          </p:val>
                                        </p:tav>
                                        <p:tav tm="100000">
                                          <p:val>
                                            <p:strVal val="#ppt_y"/>
                                          </p:val>
                                        </p:tav>
                                      </p:tavLst>
                                    </p:anim>
                                    <p:animEffect transition="in" filter="fade">
                                      <p:cBhvr>
                                        <p:cTn id="246" dur="550"/>
                                        <p:tgtEl>
                                          <p:spTgt spid="64"/>
                                        </p:tgtEl>
                                      </p:cBhvr>
                                    </p:animEffect>
                                  </p:childTnLst>
                                </p:cTn>
                              </p:par>
                              <p:par>
                                <p:cTn id="247" presetID="42" presetClass="entr" presetSubtype="0" fill="hold" grpId="0" nodeType="withEffect">
                                  <p:stCondLst>
                                    <p:cond delay="570"/>
                                  </p:stCondLst>
                                  <p:childTnLst>
                                    <p:set>
                                      <p:cBhvr>
                                        <p:cTn id="248" dur="1" fill="hold">
                                          <p:stCondLst>
                                            <p:cond delay="0"/>
                                          </p:stCondLst>
                                        </p:cTn>
                                        <p:tgtEl>
                                          <p:spTgt spid="65"/>
                                        </p:tgtEl>
                                        <p:attrNameLst>
                                          <p:attrName>style.visibility</p:attrName>
                                        </p:attrNameLst>
                                      </p:cBhvr>
                                      <p:to>
                                        <p:strVal val="visible"/>
                                      </p:to>
                                    </p:set>
                                    <p:anim calcmode="lin" valueType="num">
                                      <p:cBhvr additive="base">
                                        <p:cTn id="249" dur="550" decel="100000" fill="hold"/>
                                        <p:tgtEl>
                                          <p:spTgt spid="65"/>
                                        </p:tgtEl>
                                        <p:attrNameLst>
                                          <p:attrName>ppt_y</p:attrName>
                                        </p:attrNameLst>
                                      </p:cBhvr>
                                      <p:tavLst>
                                        <p:tav tm="0">
                                          <p:val>
                                            <p:strVal val="#ppt_y+0.05"/>
                                          </p:val>
                                        </p:tav>
                                        <p:tav tm="100000">
                                          <p:val>
                                            <p:strVal val="#ppt_y"/>
                                          </p:val>
                                        </p:tav>
                                      </p:tavLst>
                                    </p:anim>
                                    <p:animEffect transition="in" filter="fade">
                                      <p:cBhvr>
                                        <p:cTn id="250" dur="550"/>
                                        <p:tgtEl>
                                          <p:spTgt spid="65"/>
                                        </p:tgtEl>
                                      </p:cBhvr>
                                    </p:animEffect>
                                  </p:childTnLst>
                                </p:cTn>
                              </p:par>
                              <p:par>
                                <p:cTn id="251" presetID="42" presetClass="entr" presetSubtype="0" fill="hold" grpId="0" nodeType="withEffect">
                                  <p:stCondLst>
                                    <p:cond delay="570"/>
                                  </p:stCondLst>
                                  <p:childTnLst>
                                    <p:set>
                                      <p:cBhvr>
                                        <p:cTn id="252" dur="1" fill="hold">
                                          <p:stCondLst>
                                            <p:cond delay="0"/>
                                          </p:stCondLst>
                                        </p:cTn>
                                        <p:tgtEl>
                                          <p:spTgt spid="66"/>
                                        </p:tgtEl>
                                        <p:attrNameLst>
                                          <p:attrName>style.visibility</p:attrName>
                                        </p:attrNameLst>
                                      </p:cBhvr>
                                      <p:to>
                                        <p:strVal val="visible"/>
                                      </p:to>
                                    </p:set>
                                    <p:anim calcmode="lin" valueType="num">
                                      <p:cBhvr additive="base">
                                        <p:cTn id="253" dur="550" decel="100000" fill="hold"/>
                                        <p:tgtEl>
                                          <p:spTgt spid="66"/>
                                        </p:tgtEl>
                                        <p:attrNameLst>
                                          <p:attrName>ppt_y</p:attrName>
                                        </p:attrNameLst>
                                      </p:cBhvr>
                                      <p:tavLst>
                                        <p:tav tm="0">
                                          <p:val>
                                            <p:strVal val="#ppt_y+0.05"/>
                                          </p:val>
                                        </p:tav>
                                        <p:tav tm="100000">
                                          <p:val>
                                            <p:strVal val="#ppt_y"/>
                                          </p:val>
                                        </p:tav>
                                      </p:tavLst>
                                    </p:anim>
                                    <p:animEffect transition="in" filter="fade">
                                      <p:cBhvr>
                                        <p:cTn id="254" dur="550"/>
                                        <p:tgtEl>
                                          <p:spTgt spid="66"/>
                                        </p:tgtEl>
                                      </p:cBhvr>
                                    </p:animEffect>
                                  </p:childTnLst>
                                </p:cTn>
                              </p:par>
                              <p:par>
                                <p:cTn id="255" presetID="42" presetClass="entr" presetSubtype="0" fill="hold" grpId="0" nodeType="withEffect">
                                  <p:stCondLst>
                                    <p:cond delay="570"/>
                                  </p:stCondLst>
                                  <p:childTnLst>
                                    <p:set>
                                      <p:cBhvr>
                                        <p:cTn id="256" dur="1" fill="hold">
                                          <p:stCondLst>
                                            <p:cond delay="0"/>
                                          </p:stCondLst>
                                        </p:cTn>
                                        <p:tgtEl>
                                          <p:spTgt spid="67"/>
                                        </p:tgtEl>
                                        <p:attrNameLst>
                                          <p:attrName>style.visibility</p:attrName>
                                        </p:attrNameLst>
                                      </p:cBhvr>
                                      <p:to>
                                        <p:strVal val="visible"/>
                                      </p:to>
                                    </p:set>
                                    <p:anim calcmode="lin" valueType="num">
                                      <p:cBhvr additive="base">
                                        <p:cTn id="257" dur="550" decel="100000" fill="hold"/>
                                        <p:tgtEl>
                                          <p:spTgt spid="67"/>
                                        </p:tgtEl>
                                        <p:attrNameLst>
                                          <p:attrName>ppt_y</p:attrName>
                                        </p:attrNameLst>
                                      </p:cBhvr>
                                      <p:tavLst>
                                        <p:tav tm="0">
                                          <p:val>
                                            <p:strVal val="#ppt_y+0.05"/>
                                          </p:val>
                                        </p:tav>
                                        <p:tav tm="100000">
                                          <p:val>
                                            <p:strVal val="#ppt_y"/>
                                          </p:val>
                                        </p:tav>
                                      </p:tavLst>
                                    </p:anim>
                                    <p:animEffect transition="in" filter="fade">
                                      <p:cBhvr>
                                        <p:cTn id="258" dur="550"/>
                                        <p:tgtEl>
                                          <p:spTgt spid="67"/>
                                        </p:tgtEl>
                                      </p:cBhvr>
                                    </p:animEffect>
                                  </p:childTnLst>
                                </p:cTn>
                              </p:par>
                              <p:par>
                                <p:cTn id="259" presetID="42" presetClass="entr" presetSubtype="0" fill="hold" grpId="0" nodeType="withEffect">
                                  <p:stCondLst>
                                    <p:cond delay="570"/>
                                  </p:stCondLst>
                                  <p:childTnLst>
                                    <p:set>
                                      <p:cBhvr>
                                        <p:cTn id="260" dur="1" fill="hold">
                                          <p:stCondLst>
                                            <p:cond delay="0"/>
                                          </p:stCondLst>
                                        </p:cTn>
                                        <p:tgtEl>
                                          <p:spTgt spid="68"/>
                                        </p:tgtEl>
                                        <p:attrNameLst>
                                          <p:attrName>style.visibility</p:attrName>
                                        </p:attrNameLst>
                                      </p:cBhvr>
                                      <p:to>
                                        <p:strVal val="visible"/>
                                      </p:to>
                                    </p:set>
                                    <p:anim calcmode="lin" valueType="num">
                                      <p:cBhvr additive="base">
                                        <p:cTn id="261" dur="550" decel="100000" fill="hold"/>
                                        <p:tgtEl>
                                          <p:spTgt spid="68"/>
                                        </p:tgtEl>
                                        <p:attrNameLst>
                                          <p:attrName>ppt_y</p:attrName>
                                        </p:attrNameLst>
                                      </p:cBhvr>
                                      <p:tavLst>
                                        <p:tav tm="0">
                                          <p:val>
                                            <p:strVal val="#ppt_y+0.05"/>
                                          </p:val>
                                        </p:tav>
                                        <p:tav tm="100000">
                                          <p:val>
                                            <p:strVal val="#ppt_y"/>
                                          </p:val>
                                        </p:tav>
                                      </p:tavLst>
                                    </p:anim>
                                    <p:animEffect transition="in" filter="fade">
                                      <p:cBhvr>
                                        <p:cTn id="262" dur="550"/>
                                        <p:tgtEl>
                                          <p:spTgt spid="68"/>
                                        </p:tgtEl>
                                      </p:cBhvr>
                                    </p:animEffect>
                                  </p:childTnLst>
                                </p:cTn>
                              </p:par>
                              <p:par>
                                <p:cTn id="263" presetID="42" presetClass="entr" presetSubtype="0" fill="hold" grpId="0" nodeType="withEffect">
                                  <p:stCondLst>
                                    <p:cond delay="570"/>
                                  </p:stCondLst>
                                  <p:childTnLst>
                                    <p:set>
                                      <p:cBhvr>
                                        <p:cTn id="264" dur="1" fill="hold">
                                          <p:stCondLst>
                                            <p:cond delay="0"/>
                                          </p:stCondLst>
                                        </p:cTn>
                                        <p:tgtEl>
                                          <p:spTgt spid="69"/>
                                        </p:tgtEl>
                                        <p:attrNameLst>
                                          <p:attrName>style.visibility</p:attrName>
                                        </p:attrNameLst>
                                      </p:cBhvr>
                                      <p:to>
                                        <p:strVal val="visible"/>
                                      </p:to>
                                    </p:set>
                                    <p:anim calcmode="lin" valueType="num">
                                      <p:cBhvr additive="base">
                                        <p:cTn id="265" dur="550" decel="100000" fill="hold"/>
                                        <p:tgtEl>
                                          <p:spTgt spid="69"/>
                                        </p:tgtEl>
                                        <p:attrNameLst>
                                          <p:attrName>ppt_y</p:attrName>
                                        </p:attrNameLst>
                                      </p:cBhvr>
                                      <p:tavLst>
                                        <p:tav tm="0">
                                          <p:val>
                                            <p:strVal val="#ppt_y+0.05"/>
                                          </p:val>
                                        </p:tav>
                                        <p:tav tm="100000">
                                          <p:val>
                                            <p:strVal val="#ppt_y"/>
                                          </p:val>
                                        </p:tav>
                                      </p:tavLst>
                                    </p:anim>
                                    <p:animEffect transition="in" filter="fade">
                                      <p:cBhvr>
                                        <p:cTn id="266" dur="55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t"/>
          <a:lstStyle/>
          <a:p>
            <a:pPr algn="l" indent="0" marL="0">
              <a:buNone/>
            </a:pPr>
            <a:r>
              <a:rPr lang="en-US" sz="2600" b="1" dirty="0">
                <a:solidFill>
                  <a:schemeClr val="accent1"/>
                </a:solidFill>
              </a:rPr>
              <a:t>У каждой функции свой вклад и своя выгода</a:t>
            </a:r>
            <a:endParaRPr lang="en-US" sz="2600" dirty="0"/>
          </a:p>
        </p:txBody>
      </p:sp>
      <p:sp>
        <p:nvSpPr>
          <p:cNvPr id="3" name="Text 0"/>
          <p:cNvSpPr/>
          <p:nvPr>
            <p:ph idx="101" type="body" hasCustomPrompt="1"/>
          </p:nvPr>
        </p:nvSpPr>
        <p:spPr>
          <a:xfrm>
            <a:off x="548640" y="1024128"/>
            <a:ext cx="11064240" cy="411480"/>
          </a:xfrm>
          <a:prstGeom prst="rect">
            <a:avLst/>
          </a:prstGeom>
          <a:noFill/>
          <a:ln/>
        </p:spPr>
        <p:txBody>
          <a:bodyPr wrap="square" lIns="0" tIns="0" rIns="0" bIns="0" rtlCol="0" anchor="t"/>
          <a:lstStyle/>
          <a:p>
            <a:pPr indent="0" marL="0">
              <a:buNone/>
            </a:pPr>
            <a:r>
              <a:rPr lang="en-US" sz="1500" dirty="0">
                <a:solidFill>
                  <a:schemeClr val="accent5"/>
                </a:solidFill>
              </a:rPr>
              <a:t>Пять функций за одним столом. Решения принимают владельцы функций, закупки ведут процесс и готовят документы</a:t>
            </a:r>
            <a:endParaRPr lang="en-US" sz="1500" dirty="0"/>
          </a:p>
        </p:txBody>
      </p:sp>
      <p:graphicFrame>
        <p:nvGraphicFramePr>
          <p:cNvPr id="9" name="Вклад и выгода функций"/>
          <p:cNvGraphicFramePr>
            <a:graphicFrameLocks noGrp="1"/>
          </p:cNvGraphicFramePr>
          <p:nvPr>
            <p:extLst>
              <p:ext uri="{D42A27DB-BD31-4B8C-83A1-F6EECF244321}">
                <p14:modId xmlns:p14="http://schemas.microsoft.com/office/powerpoint/2010/main" val="1579011935"/>
              </p:ext>
            </p:extLst>
          </p:nvPr>
        </p:nvGraphicFramePr>
        <p:xfrm>
          <a:off x="548640" y="1691640"/>
          <a:ext cx="7498080" cy="914400"/>
        </p:xfrm>
        <a:graphic>
          <a:graphicData uri="http://schemas.openxmlformats.org/drawingml/2006/table">
            <a:tbl>
              <a:tblPr/>
              <a:tblGrid>
                <a:gridCol w="1554480"/>
                <a:gridCol w="2971800"/>
                <a:gridCol w="2971800"/>
              </a:tblGrid>
              <a:tr h="411480">
                <a:tc>
                  <a:txBody>
                    <a:bodyPr/>
                    <a:lstStyle/>
                    <a:p>
                      <a:pPr indent="0" marL="0">
                        <a:buNone/>
                      </a:pPr>
                      <a:r>
                        <a:rPr lang="en-US" sz="1200" b="1" dirty="0">
                          <a:solidFill>
                            <a:srgbClr val="FFFFFF"/>
                          </a:solidFill>
                        </a:rPr>
                        <a:t>Функция</a:t>
                      </a:r>
                      <a:endParaRPr lang="en-US" sz="1200" dirty="0"/>
                    </a:p>
                  </a:txBody>
                  <a:tcPr marL="91440" marR="91440" marT="91440" marB="91440" anchor="ctr">
                    <a:lnL w="12700" cap="flat" cmpd="sng" algn="ctr">
                      <a:solidFill>
                        <a:srgbClr val="F5ECE2"/>
                      </a:solidFill>
                      <a:prstDash val="solid"/>
                      <a:round/>
                      <a:headEnd type="none" w="med" len="med"/>
                      <a:tailEnd type="none" w="med" len="med"/>
                    </a:lnL>
                    <a:lnR w="12700" cap="flat" cmpd="sng" algn="ctr">
                      <a:solidFill>
                        <a:srgbClr val="F5ECE2"/>
                      </a:solidFill>
                      <a:prstDash val="solid"/>
                      <a:round/>
                      <a:headEnd type="none" w="med" len="med"/>
                      <a:tailEnd type="none" w="med" len="med"/>
                    </a:lnR>
                    <a:lnT w="12700" cap="flat" cmpd="sng" algn="ctr">
                      <a:solidFill>
                        <a:srgbClr val="F5ECE2"/>
                      </a:solidFill>
                      <a:prstDash val="solid"/>
                      <a:round/>
                      <a:headEnd type="none" w="med" len="med"/>
                      <a:tailEnd type="none" w="med" len="med"/>
                    </a:lnT>
                    <a:lnB w="12700" cap="flat" cmpd="sng" algn="ctr">
                      <a:solidFill>
                        <a:srgbClr val="F5ECE2"/>
                      </a:solidFill>
                      <a:prstDash val="solid"/>
                      <a:round/>
                      <a:headEnd type="none" w="med" len="med"/>
                      <a:tailEnd type="none" w="med" len="med"/>
                    </a:lnB>
                    <a:solidFill>
                      <a:srgbClr val="005541"/>
                    </a:solidFill>
                  </a:tcPr>
                </a:tc>
                <a:tc>
                  <a:txBody>
                    <a:bodyPr/>
                    <a:lstStyle/>
                    <a:p>
                      <a:pPr indent="0" marL="0">
                        <a:buNone/>
                      </a:pPr>
                      <a:r>
                        <a:rPr lang="en-US" sz="1200" b="1" dirty="0">
                          <a:solidFill>
                            <a:srgbClr val="FFFFFF"/>
                          </a:solidFill>
                        </a:rPr>
                        <a:t>Приносит</a:t>
                      </a:r>
                      <a:endParaRPr lang="en-US" sz="1200" dirty="0"/>
                    </a:p>
                  </a:txBody>
                  <a:tcPr marL="91440" marR="91440" marT="91440" marB="91440" anchor="ctr">
                    <a:lnL w="12700" cap="flat" cmpd="sng" algn="ctr">
                      <a:solidFill>
                        <a:srgbClr val="F5ECE2"/>
                      </a:solidFill>
                      <a:prstDash val="solid"/>
                      <a:round/>
                      <a:headEnd type="none" w="med" len="med"/>
                      <a:tailEnd type="none" w="med" len="med"/>
                    </a:lnL>
                    <a:lnR w="12700" cap="flat" cmpd="sng" algn="ctr">
                      <a:solidFill>
                        <a:srgbClr val="F5ECE2"/>
                      </a:solidFill>
                      <a:prstDash val="solid"/>
                      <a:round/>
                      <a:headEnd type="none" w="med" len="med"/>
                      <a:tailEnd type="none" w="med" len="med"/>
                    </a:lnR>
                    <a:lnT w="12700" cap="flat" cmpd="sng" algn="ctr">
                      <a:solidFill>
                        <a:srgbClr val="F5ECE2"/>
                      </a:solidFill>
                      <a:prstDash val="solid"/>
                      <a:round/>
                      <a:headEnd type="none" w="med" len="med"/>
                      <a:tailEnd type="none" w="med" len="med"/>
                    </a:lnT>
                    <a:lnB w="12700" cap="flat" cmpd="sng" algn="ctr">
                      <a:solidFill>
                        <a:srgbClr val="F5ECE2"/>
                      </a:solidFill>
                      <a:prstDash val="solid"/>
                      <a:round/>
                      <a:headEnd type="none" w="med" len="med"/>
                      <a:tailEnd type="none" w="med" len="med"/>
                    </a:lnB>
                    <a:solidFill>
                      <a:srgbClr val="005541"/>
                    </a:solidFill>
                  </a:tcPr>
                </a:tc>
                <a:tc>
                  <a:txBody>
                    <a:bodyPr/>
                    <a:lstStyle/>
                    <a:p>
                      <a:pPr indent="0" marL="0">
                        <a:buNone/>
                      </a:pPr>
                      <a:r>
                        <a:rPr lang="en-US" sz="1200" b="1" dirty="0">
                          <a:solidFill>
                            <a:srgbClr val="FFFFFF"/>
                          </a:solidFill>
                        </a:rPr>
                        <a:t>Получает</a:t>
                      </a:r>
                      <a:endParaRPr lang="en-US" sz="1200" dirty="0"/>
                    </a:p>
                  </a:txBody>
                  <a:tcPr marL="91440" marR="91440" marT="91440" marB="91440" anchor="ctr">
                    <a:lnL w="12700" cap="flat" cmpd="sng" algn="ctr">
                      <a:solidFill>
                        <a:srgbClr val="F5ECE2"/>
                      </a:solidFill>
                      <a:prstDash val="solid"/>
                      <a:round/>
                      <a:headEnd type="none" w="med" len="med"/>
                      <a:tailEnd type="none" w="med" len="med"/>
                    </a:lnL>
                    <a:lnR w="12700" cap="flat" cmpd="sng" algn="ctr">
                      <a:solidFill>
                        <a:srgbClr val="F5ECE2"/>
                      </a:solidFill>
                      <a:prstDash val="solid"/>
                      <a:round/>
                      <a:headEnd type="none" w="med" len="med"/>
                      <a:tailEnd type="none" w="med" len="med"/>
                    </a:lnR>
                    <a:lnT w="12700" cap="flat" cmpd="sng" algn="ctr">
                      <a:solidFill>
                        <a:srgbClr val="F5ECE2"/>
                      </a:solidFill>
                      <a:prstDash val="solid"/>
                      <a:round/>
                      <a:headEnd type="none" w="med" len="med"/>
                      <a:tailEnd type="none" w="med" len="med"/>
                    </a:lnT>
                    <a:lnB w="12700" cap="flat" cmpd="sng" algn="ctr">
                      <a:solidFill>
                        <a:srgbClr val="F5ECE2"/>
                      </a:solidFill>
                      <a:prstDash val="solid"/>
                      <a:round/>
                      <a:headEnd type="none" w="med" len="med"/>
                      <a:tailEnd type="none" w="med" len="med"/>
                    </a:lnB>
                    <a:solidFill>
                      <a:srgbClr val="005541"/>
                    </a:solidFill>
                  </a:tcPr>
                </a:tc>
              </a:tr>
              <a:tr h="804672">
                <a:tc>
                  <a:txBody>
                    <a:bodyPr/>
                    <a:lstStyle/>
                    <a:p>
                      <a:pPr indent="0" marL="0">
                        <a:buNone/>
                      </a:pPr>
                      <a:r>
                        <a:rPr lang="en-US" sz="1300" b="1" dirty="0">
                          <a:solidFill>
                            <a:srgbClr val="005541"/>
                          </a:solidFill>
                          <a:latin typeface="Cambria" pitchFamily="34" charset="0"/>
                          <a:ea typeface="Cambria" pitchFamily="34" charset="-122"/>
                          <a:cs typeface="Cambria" pitchFamily="34" charset="-120"/>
                        </a:rPr>
                        <a:t>Продажи</a:t>
                      </a:r>
                      <a:endParaRPr lang="en-US" sz="1300" dirty="0">
                        <a:latin typeface="Cambria" charset="0"/>
                        <a:ea typeface="Cambria" charset="0"/>
                        <a:cs typeface="Cambria" charset="0"/>
                      </a:endParaRPr>
                    </a:p>
                  </a:txBody>
                  <a:tcPr marL="91440" marR="91440" marT="91440" marB="91440" anchor="ctr">
                    <a:lnL w="12700" cap="flat" cmpd="sng" algn="ctr">
                      <a:solidFill>
                        <a:srgbClr val="F5ECE2"/>
                      </a:solidFill>
                      <a:prstDash val="solid"/>
                      <a:round/>
                      <a:headEnd type="none" w="med" len="med"/>
                      <a:tailEnd type="none" w="med" len="med"/>
                    </a:lnL>
                    <a:lnR w="12700" cap="flat" cmpd="sng" algn="ctr">
                      <a:solidFill>
                        <a:srgbClr val="F5ECE2"/>
                      </a:solidFill>
                      <a:prstDash val="solid"/>
                      <a:round/>
                      <a:headEnd type="none" w="med" len="med"/>
                      <a:tailEnd type="none" w="med" len="med"/>
                    </a:lnR>
                    <a:lnT w="12700" cap="flat" cmpd="sng" algn="ctr">
                      <a:solidFill>
                        <a:srgbClr val="F5ECE2"/>
                      </a:solidFill>
                      <a:prstDash val="solid"/>
                      <a:round/>
                      <a:headEnd type="none" w="med" len="med"/>
                      <a:tailEnd type="none" w="med" len="med"/>
                    </a:lnT>
                    <a:lnB w="12700" cap="flat" cmpd="sng" algn="ctr">
                      <a:solidFill>
                        <a:srgbClr val="F5ECE2"/>
                      </a:solidFill>
                      <a:prstDash val="solid"/>
                      <a:round/>
                      <a:headEnd type="none" w="med" len="med"/>
                      <a:tailEnd type="none" w="med" len="med"/>
                    </a:lnB>
                    <a:solidFill>
                      <a:srgbClr val="FFFFFF"/>
                    </a:solidFill>
                  </a:tcPr>
                </a:tc>
                <a:tc>
                  <a:txBody>
                    <a:bodyPr/>
                    <a:lstStyle/>
                    <a:p>
                      <a:pPr indent="0" marL="0">
                        <a:buNone/>
                      </a:pPr>
                      <a:r>
                        <a:rPr lang="en-US" sz="1200" dirty="0">
                          <a:solidFill>
                            <a:srgbClr val="3D434A"/>
                          </a:solidFill>
                        </a:rPr>
                        <a:t>Прогноз и два случая с изменением спроса</a:t>
                      </a:r>
                      <a:endParaRPr lang="en-US" sz="1200" dirty="0"/>
                    </a:p>
                  </a:txBody>
                  <a:tcPr marL="91440" marR="91440" marT="91440" marB="91440" anchor="ctr">
                    <a:lnL w="12700" cap="flat" cmpd="sng" algn="ctr">
                      <a:solidFill>
                        <a:srgbClr val="F5ECE2"/>
                      </a:solidFill>
                      <a:prstDash val="solid"/>
                      <a:round/>
                      <a:headEnd type="none" w="med" len="med"/>
                      <a:tailEnd type="none" w="med" len="med"/>
                    </a:lnL>
                    <a:lnR w="12700" cap="flat" cmpd="sng" algn="ctr">
                      <a:solidFill>
                        <a:srgbClr val="F5ECE2"/>
                      </a:solidFill>
                      <a:prstDash val="solid"/>
                      <a:round/>
                      <a:headEnd type="none" w="med" len="med"/>
                      <a:tailEnd type="none" w="med" len="med"/>
                    </a:lnR>
                    <a:lnT w="12700" cap="flat" cmpd="sng" algn="ctr">
                      <a:solidFill>
                        <a:srgbClr val="F5ECE2"/>
                      </a:solidFill>
                      <a:prstDash val="solid"/>
                      <a:round/>
                      <a:headEnd type="none" w="med" len="med"/>
                      <a:tailEnd type="none" w="med" len="med"/>
                    </a:lnT>
                    <a:lnB w="12700" cap="flat" cmpd="sng" algn="ctr">
                      <a:solidFill>
                        <a:srgbClr val="F5ECE2"/>
                      </a:solidFill>
                      <a:prstDash val="solid"/>
                      <a:round/>
                      <a:headEnd type="none" w="med" len="med"/>
                      <a:tailEnd type="none" w="med" len="med"/>
                    </a:lnB>
                    <a:solidFill>
                      <a:srgbClr val="FFFFFF"/>
                    </a:solidFill>
                  </a:tcPr>
                </a:tc>
                <a:tc>
                  <a:txBody>
                    <a:bodyPr/>
                    <a:lstStyle/>
                    <a:p>
                      <a:pPr indent="0" marL="0">
                        <a:buNone/>
                      </a:pPr>
                      <a:r>
                        <a:rPr lang="en-US" sz="1200" dirty="0">
                          <a:solidFill>
                            <a:srgbClr val="3D434A"/>
                          </a:solidFill>
                        </a:rPr>
                        <a:t>Сроки клиенту, подтвержденные мощностью и материалами</a:t>
                      </a:r>
                      <a:endParaRPr lang="en-US" sz="1200" dirty="0"/>
                    </a:p>
                  </a:txBody>
                  <a:tcPr marL="91440" marR="91440" marT="91440" marB="91440" anchor="ctr">
                    <a:lnL w="12700" cap="flat" cmpd="sng" algn="ctr">
                      <a:solidFill>
                        <a:srgbClr val="F5ECE2"/>
                      </a:solidFill>
                      <a:prstDash val="solid"/>
                      <a:round/>
                      <a:headEnd type="none" w="med" len="med"/>
                      <a:tailEnd type="none" w="med" len="med"/>
                    </a:lnL>
                    <a:lnR w="12700" cap="flat" cmpd="sng" algn="ctr">
                      <a:solidFill>
                        <a:srgbClr val="F5ECE2"/>
                      </a:solidFill>
                      <a:prstDash val="solid"/>
                      <a:round/>
                      <a:headEnd type="none" w="med" len="med"/>
                      <a:tailEnd type="none" w="med" len="med"/>
                    </a:lnR>
                    <a:lnT w="12700" cap="flat" cmpd="sng" algn="ctr">
                      <a:solidFill>
                        <a:srgbClr val="F5ECE2"/>
                      </a:solidFill>
                      <a:prstDash val="solid"/>
                      <a:round/>
                      <a:headEnd type="none" w="med" len="med"/>
                      <a:tailEnd type="none" w="med" len="med"/>
                    </a:lnT>
                    <a:lnB w="12700" cap="flat" cmpd="sng" algn="ctr">
                      <a:solidFill>
                        <a:srgbClr val="F5ECE2"/>
                      </a:solidFill>
                      <a:prstDash val="solid"/>
                      <a:round/>
                      <a:headEnd type="none" w="med" len="med"/>
                      <a:tailEnd type="none" w="med" len="med"/>
                    </a:lnB>
                    <a:solidFill>
                      <a:srgbClr val="FFFFFF"/>
                    </a:solidFill>
                  </a:tcPr>
                </a:tc>
              </a:tr>
              <a:tr h="804672">
                <a:tc>
                  <a:txBody>
                    <a:bodyPr/>
                    <a:lstStyle/>
                    <a:p>
                      <a:pPr indent="0" marL="0">
                        <a:buNone/>
                      </a:pPr>
                      <a:r>
                        <a:rPr lang="en-US" sz="1300" b="1" dirty="0">
                          <a:solidFill>
                            <a:srgbClr val="005541"/>
                          </a:solidFill>
                          <a:latin typeface="Cambria" pitchFamily="34" charset="0"/>
                          <a:ea typeface="Cambria" pitchFamily="34" charset="-122"/>
                          <a:cs typeface="Cambria" pitchFamily="34" charset="-120"/>
                        </a:rPr>
                        <a:t>Производство</a:t>
                      </a:r>
                      <a:endParaRPr lang="en-US" sz="1300" dirty="0">
                        <a:latin typeface="Cambria" charset="0"/>
                        <a:ea typeface="Cambria" charset="0"/>
                        <a:cs typeface="Cambria" charset="0"/>
                      </a:endParaRPr>
                    </a:p>
                  </a:txBody>
                  <a:tcPr marL="91440" marR="91440" marT="91440" marB="91440" anchor="ctr">
                    <a:lnL w="12700" cap="flat" cmpd="sng" algn="ctr">
                      <a:solidFill>
                        <a:srgbClr val="F5ECE2"/>
                      </a:solidFill>
                      <a:prstDash val="solid"/>
                      <a:round/>
                      <a:headEnd type="none" w="med" len="med"/>
                      <a:tailEnd type="none" w="med" len="med"/>
                    </a:lnL>
                    <a:lnR w="12700" cap="flat" cmpd="sng" algn="ctr">
                      <a:solidFill>
                        <a:srgbClr val="F5ECE2"/>
                      </a:solidFill>
                      <a:prstDash val="solid"/>
                      <a:round/>
                      <a:headEnd type="none" w="med" len="med"/>
                      <a:tailEnd type="none" w="med" len="med"/>
                    </a:lnR>
                    <a:lnT w="12700" cap="flat" cmpd="sng" algn="ctr">
                      <a:solidFill>
                        <a:srgbClr val="F5ECE2"/>
                      </a:solidFill>
                      <a:prstDash val="solid"/>
                      <a:round/>
                      <a:headEnd type="none" w="med" len="med"/>
                      <a:tailEnd type="none" w="med" len="med"/>
                    </a:lnT>
                    <a:lnB w="12700" cap="flat" cmpd="sng" algn="ctr">
                      <a:solidFill>
                        <a:srgbClr val="F5ECE2"/>
                      </a:solidFill>
                      <a:prstDash val="solid"/>
                      <a:round/>
                      <a:headEnd type="none" w="med" len="med"/>
                      <a:tailEnd type="none" w="med" len="med"/>
                    </a:lnB>
                    <a:solidFill>
                      <a:srgbClr val="F5ECE2"/>
                    </a:solidFill>
                  </a:tcPr>
                </a:tc>
                <a:tc>
                  <a:txBody>
                    <a:bodyPr/>
                    <a:lstStyle/>
                    <a:p>
                      <a:pPr indent="0" marL="0">
                        <a:buNone/>
                      </a:pPr>
                      <a:r>
                        <a:rPr lang="en-US" sz="1200" dirty="0">
                          <a:solidFill>
                            <a:srgbClr val="3D434A"/>
                          </a:solidFill>
                        </a:rPr>
                        <a:t>Мощности, график выпуска, случаи простоев</a:t>
                      </a:r>
                      <a:endParaRPr lang="en-US" sz="1200" dirty="0"/>
                    </a:p>
                  </a:txBody>
                  <a:tcPr marL="91440" marR="91440" marT="91440" marB="91440" anchor="ctr">
                    <a:lnL w="12700" cap="flat" cmpd="sng" algn="ctr">
                      <a:solidFill>
                        <a:srgbClr val="F5ECE2"/>
                      </a:solidFill>
                      <a:prstDash val="solid"/>
                      <a:round/>
                      <a:headEnd type="none" w="med" len="med"/>
                      <a:tailEnd type="none" w="med" len="med"/>
                    </a:lnL>
                    <a:lnR w="12700" cap="flat" cmpd="sng" algn="ctr">
                      <a:solidFill>
                        <a:srgbClr val="F5ECE2"/>
                      </a:solidFill>
                      <a:prstDash val="solid"/>
                      <a:round/>
                      <a:headEnd type="none" w="med" len="med"/>
                      <a:tailEnd type="none" w="med" len="med"/>
                    </a:lnR>
                    <a:lnT w="12700" cap="flat" cmpd="sng" algn="ctr">
                      <a:solidFill>
                        <a:srgbClr val="F5ECE2"/>
                      </a:solidFill>
                      <a:prstDash val="solid"/>
                      <a:round/>
                      <a:headEnd type="none" w="med" len="med"/>
                      <a:tailEnd type="none" w="med" len="med"/>
                    </a:lnT>
                    <a:lnB w="12700" cap="flat" cmpd="sng" algn="ctr">
                      <a:solidFill>
                        <a:srgbClr val="F5ECE2"/>
                      </a:solidFill>
                      <a:prstDash val="solid"/>
                      <a:round/>
                      <a:headEnd type="none" w="med" len="med"/>
                      <a:tailEnd type="none" w="med" len="med"/>
                    </a:lnB>
                    <a:solidFill>
                      <a:srgbClr val="F5ECE2"/>
                    </a:solidFill>
                  </a:tcPr>
                </a:tc>
                <a:tc>
                  <a:txBody>
                    <a:bodyPr/>
                    <a:lstStyle/>
                    <a:p>
                      <a:pPr indent="0" marL="0">
                        <a:buNone/>
                      </a:pPr>
                      <a:r>
                        <a:rPr lang="en-US" sz="1200" dirty="0">
                          <a:solidFill>
                            <a:srgbClr val="3D434A"/>
                          </a:solidFill>
                        </a:rPr>
                        <a:t>Стабильный график без срочных переналадок</a:t>
                      </a:r>
                      <a:endParaRPr lang="en-US" sz="1200" dirty="0"/>
                    </a:p>
                  </a:txBody>
                  <a:tcPr marL="91440" marR="91440" marT="91440" marB="91440" anchor="ctr">
                    <a:lnL w="12700" cap="flat" cmpd="sng" algn="ctr">
                      <a:solidFill>
                        <a:srgbClr val="F5ECE2"/>
                      </a:solidFill>
                      <a:prstDash val="solid"/>
                      <a:round/>
                      <a:headEnd type="none" w="med" len="med"/>
                      <a:tailEnd type="none" w="med" len="med"/>
                    </a:lnL>
                    <a:lnR w="12700" cap="flat" cmpd="sng" algn="ctr">
                      <a:solidFill>
                        <a:srgbClr val="F5ECE2"/>
                      </a:solidFill>
                      <a:prstDash val="solid"/>
                      <a:round/>
                      <a:headEnd type="none" w="med" len="med"/>
                      <a:tailEnd type="none" w="med" len="med"/>
                    </a:lnR>
                    <a:lnT w="12700" cap="flat" cmpd="sng" algn="ctr">
                      <a:solidFill>
                        <a:srgbClr val="F5ECE2"/>
                      </a:solidFill>
                      <a:prstDash val="solid"/>
                      <a:round/>
                      <a:headEnd type="none" w="med" len="med"/>
                      <a:tailEnd type="none" w="med" len="med"/>
                    </a:lnT>
                    <a:lnB w="12700" cap="flat" cmpd="sng" algn="ctr">
                      <a:solidFill>
                        <a:srgbClr val="F5ECE2"/>
                      </a:solidFill>
                      <a:prstDash val="solid"/>
                      <a:round/>
                      <a:headEnd type="none" w="med" len="med"/>
                      <a:tailEnd type="none" w="med" len="med"/>
                    </a:lnB>
                    <a:solidFill>
                      <a:srgbClr val="F5ECE2"/>
                    </a:solidFill>
                  </a:tcPr>
                </a:tc>
              </a:tr>
              <a:tr h="804672">
                <a:tc>
                  <a:txBody>
                    <a:bodyPr/>
                    <a:lstStyle/>
                    <a:p>
                      <a:pPr indent="0" marL="0">
                        <a:buNone/>
                      </a:pPr>
                      <a:r>
                        <a:rPr lang="en-US" sz="1300" b="1" dirty="0">
                          <a:solidFill>
                            <a:srgbClr val="005541"/>
                          </a:solidFill>
                          <a:latin typeface="Cambria" pitchFamily="34" charset="0"/>
                          <a:ea typeface="Cambria" pitchFamily="34" charset="-122"/>
                          <a:cs typeface="Cambria" pitchFamily="34" charset="-120"/>
                        </a:rPr>
                        <a:t>Закупки</a:t>
                      </a:r>
                      <a:endParaRPr lang="en-US" sz="1300" dirty="0">
                        <a:latin typeface="Cambria" charset="0"/>
                        <a:ea typeface="Cambria" charset="0"/>
                        <a:cs typeface="Cambria" charset="0"/>
                      </a:endParaRPr>
                    </a:p>
                  </a:txBody>
                  <a:tcPr marL="91440" marR="91440" marT="91440" marB="91440" anchor="ctr">
                    <a:lnL w="12700" cap="flat" cmpd="sng" algn="ctr">
                      <a:solidFill>
                        <a:srgbClr val="F5ECE2"/>
                      </a:solidFill>
                      <a:prstDash val="solid"/>
                      <a:round/>
                      <a:headEnd type="none" w="med" len="med"/>
                      <a:tailEnd type="none" w="med" len="med"/>
                    </a:lnL>
                    <a:lnR w="12700" cap="flat" cmpd="sng" algn="ctr">
                      <a:solidFill>
                        <a:srgbClr val="F5ECE2"/>
                      </a:solidFill>
                      <a:prstDash val="solid"/>
                      <a:round/>
                      <a:headEnd type="none" w="med" len="med"/>
                      <a:tailEnd type="none" w="med" len="med"/>
                    </a:lnR>
                    <a:lnT w="12700" cap="flat" cmpd="sng" algn="ctr">
                      <a:solidFill>
                        <a:srgbClr val="F5ECE2"/>
                      </a:solidFill>
                      <a:prstDash val="solid"/>
                      <a:round/>
                      <a:headEnd type="none" w="med" len="med"/>
                      <a:tailEnd type="none" w="med" len="med"/>
                    </a:lnT>
                    <a:lnB w="12700" cap="flat" cmpd="sng" algn="ctr">
                      <a:solidFill>
                        <a:srgbClr val="F5ECE2"/>
                      </a:solidFill>
                      <a:prstDash val="solid"/>
                      <a:round/>
                      <a:headEnd type="none" w="med" len="med"/>
                      <a:tailEnd type="none" w="med" len="med"/>
                    </a:lnB>
                    <a:solidFill>
                      <a:srgbClr val="FFFFFF"/>
                    </a:solidFill>
                  </a:tcPr>
                </a:tc>
                <a:tc>
                  <a:txBody>
                    <a:bodyPr/>
                    <a:lstStyle/>
                    <a:p>
                      <a:pPr indent="0" marL="0">
                        <a:buNone/>
                      </a:pPr>
                      <a:r>
                        <a:rPr lang="en-US" sz="1200" dirty="0">
                          <a:solidFill>
                            <a:srgbClr val="3D434A"/>
                          </a:solidFill>
                        </a:rPr>
                        <a:t>Сроки поставки материалов, партии, срочные закупки</a:t>
                      </a:r>
                      <a:endParaRPr lang="en-US" sz="1200" dirty="0"/>
                    </a:p>
                  </a:txBody>
                  <a:tcPr marL="91440" marR="91440" marT="91440" marB="91440" anchor="ctr">
                    <a:lnL w="12700" cap="flat" cmpd="sng" algn="ctr">
                      <a:solidFill>
                        <a:srgbClr val="F5ECE2"/>
                      </a:solidFill>
                      <a:prstDash val="solid"/>
                      <a:round/>
                      <a:headEnd type="none" w="med" len="med"/>
                      <a:tailEnd type="none" w="med" len="med"/>
                    </a:lnL>
                    <a:lnR w="12700" cap="flat" cmpd="sng" algn="ctr">
                      <a:solidFill>
                        <a:srgbClr val="F5ECE2"/>
                      </a:solidFill>
                      <a:prstDash val="solid"/>
                      <a:round/>
                      <a:headEnd type="none" w="med" len="med"/>
                      <a:tailEnd type="none" w="med" len="med"/>
                    </a:lnR>
                    <a:lnT w="12700" cap="flat" cmpd="sng" algn="ctr">
                      <a:solidFill>
                        <a:srgbClr val="F5ECE2"/>
                      </a:solidFill>
                      <a:prstDash val="solid"/>
                      <a:round/>
                      <a:headEnd type="none" w="med" len="med"/>
                      <a:tailEnd type="none" w="med" len="med"/>
                    </a:lnT>
                    <a:lnB w="12700" cap="flat" cmpd="sng" algn="ctr">
                      <a:solidFill>
                        <a:srgbClr val="F5ECE2"/>
                      </a:solidFill>
                      <a:prstDash val="solid"/>
                      <a:round/>
                      <a:headEnd type="none" w="med" len="med"/>
                      <a:tailEnd type="none" w="med" len="med"/>
                    </a:lnB>
                    <a:solidFill>
                      <a:srgbClr val="FFFFFF"/>
                    </a:solidFill>
                  </a:tcPr>
                </a:tc>
                <a:tc>
                  <a:txBody>
                    <a:bodyPr/>
                    <a:lstStyle/>
                    <a:p>
                      <a:pPr indent="0" marL="0">
                        <a:buNone/>
                      </a:pPr>
                      <a:r>
                        <a:rPr lang="en-US" sz="1200" dirty="0">
                          <a:solidFill>
                            <a:srgbClr val="3D434A"/>
                          </a:solidFill>
                        </a:rPr>
                        <a:t>Потребность до размещения заказов на материалы с долгим сроком поставки</a:t>
                      </a:r>
                      <a:endParaRPr lang="en-US" sz="1200" dirty="0"/>
                    </a:p>
                  </a:txBody>
                  <a:tcPr marL="91440" marR="91440" marT="91440" marB="91440" anchor="ctr">
                    <a:lnL w="12700" cap="flat" cmpd="sng" algn="ctr">
                      <a:solidFill>
                        <a:srgbClr val="F5ECE2"/>
                      </a:solidFill>
                      <a:prstDash val="solid"/>
                      <a:round/>
                      <a:headEnd type="none" w="med" len="med"/>
                      <a:tailEnd type="none" w="med" len="med"/>
                    </a:lnL>
                    <a:lnR w="12700" cap="flat" cmpd="sng" algn="ctr">
                      <a:solidFill>
                        <a:srgbClr val="F5ECE2"/>
                      </a:solidFill>
                      <a:prstDash val="solid"/>
                      <a:round/>
                      <a:headEnd type="none" w="med" len="med"/>
                      <a:tailEnd type="none" w="med" len="med"/>
                    </a:lnR>
                    <a:lnT w="12700" cap="flat" cmpd="sng" algn="ctr">
                      <a:solidFill>
                        <a:srgbClr val="F5ECE2"/>
                      </a:solidFill>
                      <a:prstDash val="solid"/>
                      <a:round/>
                      <a:headEnd type="none" w="med" len="med"/>
                      <a:tailEnd type="none" w="med" len="med"/>
                    </a:lnT>
                    <a:lnB w="12700" cap="flat" cmpd="sng" algn="ctr">
                      <a:solidFill>
                        <a:srgbClr val="F5ECE2"/>
                      </a:solidFill>
                      <a:prstDash val="solid"/>
                      <a:round/>
                      <a:headEnd type="none" w="med" len="med"/>
                      <a:tailEnd type="none" w="med" len="med"/>
                    </a:lnB>
                    <a:solidFill>
                      <a:srgbClr val="FFFFFF"/>
                    </a:solidFill>
                  </a:tcPr>
                </a:tc>
              </a:tr>
              <a:tr h="804672">
                <a:tc>
                  <a:txBody>
                    <a:bodyPr/>
                    <a:lstStyle/>
                    <a:p>
                      <a:pPr indent="0" marL="0">
                        <a:buNone/>
                      </a:pPr>
                      <a:r>
                        <a:rPr lang="en-US" sz="1300" b="1" dirty="0">
                          <a:solidFill>
                            <a:srgbClr val="005541"/>
                          </a:solidFill>
                          <a:latin typeface="Cambria" pitchFamily="34" charset="0"/>
                          <a:ea typeface="Cambria" pitchFamily="34" charset="-122"/>
                          <a:cs typeface="Cambria" pitchFamily="34" charset="-120"/>
                        </a:rPr>
                        <a:t>Логистика</a:t>
                      </a:r>
                      <a:endParaRPr lang="en-US" sz="1300" dirty="0">
                        <a:latin typeface="Cambria" charset="0"/>
                        <a:ea typeface="Cambria" charset="0"/>
                        <a:cs typeface="Cambria" charset="0"/>
                      </a:endParaRPr>
                    </a:p>
                  </a:txBody>
                  <a:tcPr marL="91440" marR="91440" marT="91440" marB="91440" anchor="ctr">
                    <a:lnL w="12700" cap="flat" cmpd="sng" algn="ctr">
                      <a:solidFill>
                        <a:srgbClr val="F5ECE2"/>
                      </a:solidFill>
                      <a:prstDash val="solid"/>
                      <a:round/>
                      <a:headEnd type="none" w="med" len="med"/>
                      <a:tailEnd type="none" w="med" len="med"/>
                    </a:lnL>
                    <a:lnR w="12700" cap="flat" cmpd="sng" algn="ctr">
                      <a:solidFill>
                        <a:srgbClr val="F5ECE2"/>
                      </a:solidFill>
                      <a:prstDash val="solid"/>
                      <a:round/>
                      <a:headEnd type="none" w="med" len="med"/>
                      <a:tailEnd type="none" w="med" len="med"/>
                    </a:lnR>
                    <a:lnT w="12700" cap="flat" cmpd="sng" algn="ctr">
                      <a:solidFill>
                        <a:srgbClr val="F5ECE2"/>
                      </a:solidFill>
                      <a:prstDash val="solid"/>
                      <a:round/>
                      <a:headEnd type="none" w="med" len="med"/>
                      <a:tailEnd type="none" w="med" len="med"/>
                    </a:lnT>
                    <a:lnB w="12700" cap="flat" cmpd="sng" algn="ctr">
                      <a:solidFill>
                        <a:srgbClr val="F5ECE2"/>
                      </a:solidFill>
                      <a:prstDash val="solid"/>
                      <a:round/>
                      <a:headEnd type="none" w="med" len="med"/>
                      <a:tailEnd type="none" w="med" len="med"/>
                    </a:lnB>
                    <a:solidFill>
                      <a:srgbClr val="F5ECE2"/>
                    </a:solidFill>
                  </a:tcPr>
                </a:tc>
                <a:tc>
                  <a:txBody>
                    <a:bodyPr/>
                    <a:lstStyle/>
                    <a:p>
                      <a:pPr indent="0" marL="0">
                        <a:buNone/>
                      </a:pPr>
                      <a:r>
                        <a:rPr lang="en-US" sz="1200" dirty="0">
                          <a:solidFill>
                            <a:srgbClr val="3D434A"/>
                          </a:solidFill>
                        </a:rPr>
                        <a:t>Склад, перевозки, случаи срочной доставки</a:t>
                      </a:r>
                      <a:endParaRPr lang="en-US" sz="1200" dirty="0"/>
                    </a:p>
                  </a:txBody>
                  <a:tcPr marL="91440" marR="91440" marT="91440" marB="91440" anchor="ctr">
                    <a:lnL w="12700" cap="flat" cmpd="sng" algn="ctr">
                      <a:solidFill>
                        <a:srgbClr val="F5ECE2"/>
                      </a:solidFill>
                      <a:prstDash val="solid"/>
                      <a:round/>
                      <a:headEnd type="none" w="med" len="med"/>
                      <a:tailEnd type="none" w="med" len="med"/>
                    </a:lnL>
                    <a:lnR w="12700" cap="flat" cmpd="sng" algn="ctr">
                      <a:solidFill>
                        <a:srgbClr val="F5ECE2"/>
                      </a:solidFill>
                      <a:prstDash val="solid"/>
                      <a:round/>
                      <a:headEnd type="none" w="med" len="med"/>
                      <a:tailEnd type="none" w="med" len="med"/>
                    </a:lnR>
                    <a:lnT w="12700" cap="flat" cmpd="sng" algn="ctr">
                      <a:solidFill>
                        <a:srgbClr val="F5ECE2"/>
                      </a:solidFill>
                      <a:prstDash val="solid"/>
                      <a:round/>
                      <a:headEnd type="none" w="med" len="med"/>
                      <a:tailEnd type="none" w="med" len="med"/>
                    </a:lnT>
                    <a:lnB w="12700" cap="flat" cmpd="sng" algn="ctr">
                      <a:solidFill>
                        <a:srgbClr val="F5ECE2"/>
                      </a:solidFill>
                      <a:prstDash val="solid"/>
                      <a:round/>
                      <a:headEnd type="none" w="med" len="med"/>
                      <a:tailEnd type="none" w="med" len="med"/>
                    </a:lnB>
                    <a:solidFill>
                      <a:srgbClr val="F5ECE2"/>
                    </a:solidFill>
                  </a:tcPr>
                </a:tc>
                <a:tc>
                  <a:txBody>
                    <a:bodyPr/>
                    <a:lstStyle/>
                    <a:p>
                      <a:pPr indent="0" marL="0">
                        <a:buNone/>
                      </a:pPr>
                      <a:r>
                        <a:rPr lang="en-US" sz="1200" dirty="0">
                          <a:solidFill>
                            <a:srgbClr val="3D434A"/>
                          </a:solidFill>
                        </a:rPr>
                        <a:t>Предсказуемые объемы хранения и перевозок</a:t>
                      </a:r>
                      <a:endParaRPr lang="en-US" sz="1200" dirty="0"/>
                    </a:p>
                  </a:txBody>
                  <a:tcPr marL="91440" marR="91440" marT="91440" marB="91440" anchor="ctr">
                    <a:lnL w="12700" cap="flat" cmpd="sng" algn="ctr">
                      <a:solidFill>
                        <a:srgbClr val="F5ECE2"/>
                      </a:solidFill>
                      <a:prstDash val="solid"/>
                      <a:round/>
                      <a:headEnd type="none" w="med" len="med"/>
                      <a:tailEnd type="none" w="med" len="med"/>
                    </a:lnL>
                    <a:lnR w="12700" cap="flat" cmpd="sng" algn="ctr">
                      <a:solidFill>
                        <a:srgbClr val="F5ECE2"/>
                      </a:solidFill>
                      <a:prstDash val="solid"/>
                      <a:round/>
                      <a:headEnd type="none" w="med" len="med"/>
                      <a:tailEnd type="none" w="med" len="med"/>
                    </a:lnR>
                    <a:lnT w="12700" cap="flat" cmpd="sng" algn="ctr">
                      <a:solidFill>
                        <a:srgbClr val="F5ECE2"/>
                      </a:solidFill>
                      <a:prstDash val="solid"/>
                      <a:round/>
                      <a:headEnd type="none" w="med" len="med"/>
                      <a:tailEnd type="none" w="med" len="med"/>
                    </a:lnT>
                    <a:lnB w="12700" cap="flat" cmpd="sng" algn="ctr">
                      <a:solidFill>
                        <a:srgbClr val="F5ECE2"/>
                      </a:solidFill>
                      <a:prstDash val="solid"/>
                      <a:round/>
                      <a:headEnd type="none" w="med" len="med"/>
                      <a:tailEnd type="none" w="med" len="med"/>
                    </a:lnB>
                    <a:solidFill>
                      <a:srgbClr val="F5ECE2"/>
                    </a:solidFill>
                  </a:tcPr>
                </a:tc>
              </a:tr>
              <a:tr h="804672">
                <a:tc>
                  <a:txBody>
                    <a:bodyPr/>
                    <a:lstStyle/>
                    <a:p>
                      <a:pPr indent="0" marL="0">
                        <a:buNone/>
                      </a:pPr>
                      <a:r>
                        <a:rPr lang="en-US" sz="1300" b="1" dirty="0">
                          <a:solidFill>
                            <a:srgbClr val="005541"/>
                          </a:solidFill>
                          <a:latin typeface="Cambria" pitchFamily="34" charset="0"/>
                          <a:ea typeface="Cambria" pitchFamily="34" charset="-122"/>
                          <a:cs typeface="Cambria" pitchFamily="34" charset="-120"/>
                        </a:rPr>
                        <a:t>Финансы</a:t>
                      </a:r>
                      <a:endParaRPr lang="en-US" sz="1300" dirty="0">
                        <a:latin typeface="Cambria" charset="0"/>
                        <a:ea typeface="Cambria" charset="0"/>
                        <a:cs typeface="Cambria" charset="0"/>
                      </a:endParaRPr>
                    </a:p>
                  </a:txBody>
                  <a:tcPr marL="91440" marR="91440" marT="91440" marB="91440" anchor="ctr">
                    <a:lnL w="12700" cap="flat" cmpd="sng" algn="ctr">
                      <a:solidFill>
                        <a:srgbClr val="F5ECE2"/>
                      </a:solidFill>
                      <a:prstDash val="solid"/>
                      <a:round/>
                      <a:headEnd type="none" w="med" len="med"/>
                      <a:tailEnd type="none" w="med" len="med"/>
                    </a:lnL>
                    <a:lnR w="12700" cap="flat" cmpd="sng" algn="ctr">
                      <a:solidFill>
                        <a:srgbClr val="F5ECE2"/>
                      </a:solidFill>
                      <a:prstDash val="solid"/>
                      <a:round/>
                      <a:headEnd type="none" w="med" len="med"/>
                      <a:tailEnd type="none" w="med" len="med"/>
                    </a:lnR>
                    <a:lnT w="12700" cap="flat" cmpd="sng" algn="ctr">
                      <a:solidFill>
                        <a:srgbClr val="F5ECE2"/>
                      </a:solidFill>
                      <a:prstDash val="solid"/>
                      <a:round/>
                      <a:headEnd type="none" w="med" len="med"/>
                      <a:tailEnd type="none" w="med" len="med"/>
                    </a:lnT>
                    <a:lnB w="12700" cap="flat" cmpd="sng" algn="ctr">
                      <a:solidFill>
                        <a:srgbClr val="F5ECE2"/>
                      </a:solidFill>
                      <a:prstDash val="solid"/>
                      <a:round/>
                      <a:headEnd type="none" w="med" len="med"/>
                      <a:tailEnd type="none" w="med" len="med"/>
                    </a:lnB>
                    <a:solidFill>
                      <a:srgbClr val="FFFFFF"/>
                    </a:solidFill>
                  </a:tcPr>
                </a:tc>
                <a:tc>
                  <a:txBody>
                    <a:bodyPr/>
                    <a:lstStyle/>
                    <a:p>
                      <a:pPr indent="0" marL="0">
                        <a:buNone/>
                      </a:pPr>
                      <a:r>
                        <a:rPr lang="en-US" sz="1200" dirty="0">
                          <a:solidFill>
                            <a:srgbClr val="3D434A"/>
                          </a:solidFill>
                        </a:rPr>
                        <a:t>Стоимость денег и запаса</a:t>
                      </a:r>
                      <a:endParaRPr lang="en-US" sz="1200" dirty="0"/>
                    </a:p>
                  </a:txBody>
                  <a:tcPr marL="91440" marR="91440" marT="91440" marB="91440" anchor="ctr">
                    <a:lnL w="12700" cap="flat" cmpd="sng" algn="ctr">
                      <a:solidFill>
                        <a:srgbClr val="F5ECE2"/>
                      </a:solidFill>
                      <a:prstDash val="solid"/>
                      <a:round/>
                      <a:headEnd type="none" w="med" len="med"/>
                      <a:tailEnd type="none" w="med" len="med"/>
                    </a:lnL>
                    <a:lnR w="12700" cap="flat" cmpd="sng" algn="ctr">
                      <a:solidFill>
                        <a:srgbClr val="F5ECE2"/>
                      </a:solidFill>
                      <a:prstDash val="solid"/>
                      <a:round/>
                      <a:headEnd type="none" w="med" len="med"/>
                      <a:tailEnd type="none" w="med" len="med"/>
                    </a:lnR>
                    <a:lnT w="12700" cap="flat" cmpd="sng" algn="ctr">
                      <a:solidFill>
                        <a:srgbClr val="F5ECE2"/>
                      </a:solidFill>
                      <a:prstDash val="solid"/>
                      <a:round/>
                      <a:headEnd type="none" w="med" len="med"/>
                      <a:tailEnd type="none" w="med" len="med"/>
                    </a:lnT>
                    <a:lnB w="12700" cap="flat" cmpd="sng" algn="ctr">
                      <a:solidFill>
                        <a:srgbClr val="F5ECE2"/>
                      </a:solidFill>
                      <a:prstDash val="solid"/>
                      <a:round/>
                      <a:headEnd type="none" w="med" len="med"/>
                      <a:tailEnd type="none" w="med" len="med"/>
                    </a:lnB>
                    <a:solidFill>
                      <a:srgbClr val="FFFFFF"/>
                    </a:solidFill>
                  </a:tcPr>
                </a:tc>
                <a:tc>
                  <a:txBody>
                    <a:bodyPr/>
                    <a:lstStyle/>
                    <a:p>
                      <a:pPr indent="0" marL="0">
                        <a:buNone/>
                      </a:pPr>
                      <a:r>
                        <a:rPr lang="en-US" sz="1200" dirty="0">
                          <a:solidFill>
                            <a:srgbClr val="3D434A"/>
                          </a:solidFill>
                        </a:rPr>
                        <a:t>Деньги в плане видны заранее</a:t>
                      </a:r>
                      <a:endParaRPr lang="en-US" sz="1200" dirty="0"/>
                    </a:p>
                  </a:txBody>
                  <a:tcPr marL="91440" marR="91440" marT="91440" marB="91440" anchor="ctr">
                    <a:lnL w="12700" cap="flat" cmpd="sng" algn="ctr">
                      <a:solidFill>
                        <a:srgbClr val="F5ECE2"/>
                      </a:solidFill>
                      <a:prstDash val="solid"/>
                      <a:round/>
                      <a:headEnd type="none" w="med" len="med"/>
                      <a:tailEnd type="none" w="med" len="med"/>
                    </a:lnL>
                    <a:lnR w="12700" cap="flat" cmpd="sng" algn="ctr">
                      <a:solidFill>
                        <a:srgbClr val="F5ECE2"/>
                      </a:solidFill>
                      <a:prstDash val="solid"/>
                      <a:round/>
                      <a:headEnd type="none" w="med" len="med"/>
                      <a:tailEnd type="none" w="med" len="med"/>
                    </a:lnR>
                    <a:lnT w="12700" cap="flat" cmpd="sng" algn="ctr">
                      <a:solidFill>
                        <a:srgbClr val="F5ECE2"/>
                      </a:solidFill>
                      <a:prstDash val="solid"/>
                      <a:round/>
                      <a:headEnd type="none" w="med" len="med"/>
                      <a:tailEnd type="none" w="med" len="med"/>
                    </a:lnT>
                    <a:lnB w="12700" cap="flat" cmpd="sng" algn="ctr">
                      <a:solidFill>
                        <a:srgbClr val="F5ECE2"/>
                      </a:solidFill>
                      <a:prstDash val="solid"/>
                      <a:round/>
                      <a:headEnd type="none" w="med" len="med"/>
                      <a:tailEnd type="none" w="med" len="med"/>
                    </a:lnB>
                    <a:solidFill>
                      <a:srgbClr val="FFFFFF"/>
                    </a:solidFill>
                  </a:tcPr>
                </a:tc>
              </a:tr>
            </a:tbl>
          </a:graphicData>
        </a:graphic>
      </p:graphicFrame>
      <p:sp>
        <p:nvSpPr>
          <p:cNvPr id="5" name="Карточка"/>
          <p:cNvSpPr/>
          <p:nvPr/>
        </p:nvSpPr>
        <p:spPr>
          <a:xfrm>
            <a:off x="8321040" y="1691640"/>
            <a:ext cx="3291840" cy="4480560"/>
          </a:xfrm>
          <a:prstGeom prst="roundRect">
            <a:avLst>
              <a:gd name="adj" fmla="val 3333"/>
            </a:avLst>
          </a:prstGeom>
          <a:solidFill>
            <a:schemeClr val="accent1"/>
          </a:solidFill>
          <a:ln w="6350">
            <a:solidFill>
              <a:schemeClr val="accent1"/>
            </a:solidFill>
            <a:prstDash val="solid"/>
          </a:ln>
          <a:effectLst>
            <a:outerShdw sx="100000" sy="100000" kx="0" ky="0" algn="bl" rotWithShape="0" blurRad="101600" dist="25400" dir="5400000">
              <a:srgbClr val="3D434A">
                <a:alpha val="10000"/>
              </a:srgbClr>
            </a:outerShdw>
          </a:effectLst>
        </p:spPr>
      </p:sp>
      <p:pic>
        <p:nvPicPr>
          <p:cNvPr id="6" name="Значок user" descr="img/ic_user_white.png">    </p:cNvPr>
          <p:cNvPicPr>
            <a:picLocks noChangeAspect="1"/>
          </p:cNvPicPr>
          <p:nvPr/>
        </p:nvPicPr>
        <p:blipFill>
          <a:blip r:embed="rId1"/>
          <a:stretch>
            <a:fillRect/>
          </a:stretch>
        </p:blipFill>
        <p:spPr>
          <a:xfrm>
            <a:off x="8595360" y="1920240"/>
            <a:ext cx="548640" cy="548640"/>
          </a:xfrm>
          <a:prstGeom prst="rect">
            <a:avLst/>
          </a:prstGeom>
        </p:spPr>
      </p:pic>
      <p:sp>
        <p:nvSpPr>
          <p:cNvPr id="7" name="Text 3"/>
          <p:cNvSpPr txBox="1"/>
          <p:nvPr/>
        </p:nvSpPr>
        <p:spPr>
          <a:xfrm>
            <a:off x="9281160" y="2011680"/>
            <a:ext cx="2194560" cy="274320"/>
          </a:xfrm>
          <a:prstGeom prst="rect">
            <a:avLst/>
          </a:prstGeom>
          <a:noFill/>
          <a:ln/>
        </p:spPr>
        <p:txBody>
          <a:bodyPr wrap="square" lIns="0" tIns="0" rIns="0" bIns="0" rtlCol="0" anchor="t"/>
          <a:lstStyle/>
          <a:p>
            <a:pPr algn="l" indent="0" marL="0">
              <a:buNone/>
            </a:pPr>
            <a:r>
              <a:rPr lang="en-US" sz="1100" b="1" spc="200" kern="0" dirty="0">
                <a:solidFill>
                  <a:schemeClr val="accent2"/>
                </a:solidFill>
              </a:rPr>
              <a:t>РОЛЬ ВЕДУЩЕГО</a:t>
            </a:r>
            <a:endParaRPr lang="en-US" sz="1100" dirty="0"/>
          </a:p>
        </p:txBody>
      </p:sp>
      <p:sp>
        <p:nvSpPr>
          <p:cNvPr id="8" name="Text 4"/>
          <p:cNvSpPr txBox="1"/>
          <p:nvPr/>
        </p:nvSpPr>
        <p:spPr>
          <a:xfrm>
            <a:off x="8595360" y="2606040"/>
            <a:ext cx="2743200" cy="731520"/>
          </a:xfrm>
          <a:prstGeom prst="rect">
            <a:avLst/>
          </a:prstGeom>
          <a:noFill/>
          <a:ln/>
        </p:spPr>
        <p:txBody>
          <a:bodyPr wrap="square" lIns="0" tIns="0" rIns="0" bIns="0" rtlCol="0" anchor="t"/>
          <a:lstStyle/>
          <a:p>
            <a:pPr algn="l" indent="0" marL="0">
              <a:buNone/>
            </a:pPr>
            <a:r>
              <a:rPr lang="en-US" sz="1500" b="1" dirty="0">
                <a:solidFill>
                  <a:schemeClr val="bg1"/>
                </a:solidFill>
                <a:latin typeface="Cambria" pitchFamily="34" charset="0"/>
                <a:ea typeface="Cambria" pitchFamily="34" charset="-122"/>
                <a:cs typeface="Cambria" pitchFamily="34" charset="-120"/>
              </a:rPr>
              <a:t>Ведет встречи, готовит своды и паспорт пилота</a:t>
            </a:r>
            <a:endParaRPr lang="en-US" sz="1500" dirty="0"/>
          </a:p>
        </p:txBody>
      </p:sp>
      <p:sp>
        <p:nvSpPr>
          <p:cNvPr id="26" name="Text 5"/>
          <p:cNvSpPr txBox="1"/>
          <p:nvPr/>
        </p:nvSpPr>
        <p:spPr>
          <a:xfrm>
            <a:off x="8595360" y="3474720"/>
            <a:ext cx="2743200" cy="274320"/>
          </a:xfrm>
          <a:prstGeom prst="rect">
            <a:avLst/>
          </a:prstGeom>
          <a:noFill/>
          <a:ln/>
        </p:spPr>
        <p:txBody>
          <a:bodyPr wrap="square" lIns="0" tIns="0" rIns="0" bIns="0" rtlCol="0" anchor="t"/>
          <a:lstStyle/>
          <a:p>
            <a:pPr algn="l" indent="0" marL="0">
              <a:buNone/>
            </a:pPr>
            <a:r>
              <a:rPr lang="en-US" sz="1100" b="1" spc="200" kern="0" dirty="0">
                <a:solidFill>
                  <a:schemeClr val="accent2"/>
                </a:solidFill>
              </a:rPr>
              <a:t>ЧТО НУЖНО ВЕДУЩЕМУ</a:t>
            </a:r>
            <a:endParaRPr lang="en-US" sz="1100" dirty="0"/>
          </a:p>
        </p:txBody>
      </p:sp>
      <p:sp>
        <p:nvSpPr>
          <p:cNvPr id="10" name="Text 6"/>
          <p:cNvSpPr txBox="1"/>
          <p:nvPr/>
        </p:nvSpPr>
        <p:spPr>
          <a:xfrm>
            <a:off x="8595360" y="3749040"/>
            <a:ext cx="2743200" cy="1463040"/>
          </a:xfrm>
          <a:prstGeom prst="rect">
            <a:avLst/>
          </a:prstGeom>
          <a:noFill/>
          <a:ln/>
        </p:spPr>
        <p:txBody>
          <a:bodyPr wrap="square" lIns="0" tIns="0" rIns="0" bIns="0" rtlCol="0" anchor="t"/>
          <a:lstStyle/>
          <a:p>
            <a:pPr algn="l" indent="0" marL="0">
              <a:spcAft>
                <a:spcPts val="600"/>
              </a:spcAft>
              <a:buNone/>
            </a:pPr>
            <a:r>
              <a:rPr lang="en-US" sz="1200" b="1" dirty="0">
                <a:solidFill>
                  <a:srgbClr val="FFFFFF"/>
                </a:solidFill>
              </a:rPr>
              <a:t>Опыт. </a:t>
            </a:r>
            <a:pPr algn="l" indent="0" marL="0">
              <a:spcAft>
                <a:spcPts val="600"/>
              </a:spcAft>
              <a:buNone/>
            </a:pPr>
            <a:r>
              <a:rPr lang="en-US" sz="1200" dirty="0">
                <a:solidFill>
                  <a:schemeClr val="bg2"/>
                </a:solidFill>
              </a:rPr>
              <a:t>Стратегическая сессия или проект по планированию</a:t>
            </a:r>
            <a:endParaRPr lang="en-US" sz="1200" dirty="0"/>
          </a:p>
          <a:p>
            <a:pPr algn="l" indent="0" marL="0">
              <a:spcAft>
                <a:spcPts val="600"/>
              </a:spcAft>
              <a:buNone/>
            </a:pPr>
            <a:r>
              <a:rPr lang="en-US" sz="1200" b="1" dirty="0">
                <a:solidFill>
                  <a:srgbClr val="FFFFFF"/>
                </a:solidFill>
              </a:rPr>
              <a:t>Позиция. </a:t>
            </a:r>
            <a:pPr algn="l" indent="0" marL="0">
              <a:spcAft>
                <a:spcPts val="600"/>
              </a:spcAft>
              <a:buNone/>
            </a:pPr>
            <a:r>
              <a:rPr lang="en-US" sz="1200" dirty="0">
                <a:solidFill>
                  <a:schemeClr val="bg2"/>
                </a:solidFill>
              </a:rPr>
              <a:t>Нейтральная к чужим планам</a:t>
            </a:r>
            <a:endParaRPr lang="en-US" sz="1200" dirty="0"/>
          </a:p>
          <a:p>
            <a:pPr algn="l" indent="0" marL="0">
              <a:spcAft>
                <a:spcPts val="600"/>
              </a:spcAft>
              <a:buNone/>
            </a:pPr>
            <a:r>
              <a:rPr lang="en-US" sz="1200" b="1" dirty="0">
                <a:solidFill>
                  <a:srgbClr val="FFFFFF"/>
                </a:solidFill>
              </a:rPr>
              <a:t>Ритм. </a:t>
            </a:r>
            <a:pPr algn="l" indent="0" marL="0">
              <a:spcAft>
                <a:spcPts val="600"/>
              </a:spcAft>
              <a:buNone/>
            </a:pPr>
            <a:r>
              <a:rPr lang="en-US" sz="1200" dirty="0">
                <a:solidFill>
                  <a:schemeClr val="bg2"/>
                </a:solidFill>
              </a:rPr>
              <a:t>Свод на следующий день после встречи</a:t>
            </a:r>
            <a:endParaRPr lang="en-US" sz="1200" dirty="0"/>
          </a:p>
        </p:txBody>
      </p:sp>
      <p:sp>
        <p:nvSpPr>
          <p:cNvPr id="11" name="Text 7"/>
          <p:cNvSpPr txBox="1"/>
          <p:nvPr/>
        </p:nvSpPr>
        <p:spPr>
          <a:xfrm>
            <a:off x="8595360" y="5440680"/>
            <a:ext cx="2743200" cy="548640"/>
          </a:xfrm>
          <a:prstGeom prst="rect">
            <a:avLst/>
          </a:prstGeom>
          <a:noFill/>
          <a:ln/>
        </p:spPr>
        <p:txBody>
          <a:bodyPr wrap="square" lIns="0" tIns="0" rIns="0" bIns="0" rtlCol="0" anchor="t"/>
          <a:lstStyle/>
          <a:p>
            <a:pPr algn="l" indent="0" marL="0">
              <a:buNone/>
            </a:pPr>
            <a:r>
              <a:rPr lang="en-US" sz="1200" i="1" dirty="0">
                <a:solidFill>
                  <a:schemeClr val="accent2"/>
                </a:solidFill>
              </a:rPr>
              <a:t>Решения принимают владельцы функций</a:t>
            </a:r>
            <a:endParaRPr lang="en-US" sz="12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r>
              <a:rPr b="0" lang="en-US"/>
              <a:t>13</a:t>
            </a:r>
            <a:endParaRPr lang="en-US"/>
          </a:p>
        </p:txBody>
      </p:sp>
      <p:sp>
        <p:nvSpPr>
          <p:cNvPr id="27" name="Навигация Суть">
            <a:hlinkClick action="ppaction://hlinksldjump" r:id="rId4"/>
          </p:cNvPr>
          <p:cNvSpPr/>
          <p:nvPr/>
        </p:nvSpPr>
        <p:spPr>
          <a:xfrm>
            <a:off x="6898233" y="6428232"/>
            <a:ext cx="39502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Суть</a:t>
            </a:r>
          </a:p>
        </p:txBody>
      </p:sp>
      <p:sp>
        <p:nvSpPr>
          <p:cNvPr id="28" name="Навигация Финансы">
            <a:hlinkClick action="ppaction://hlinksldjump" r:id="rId5"/>
          </p:cNvPr>
          <p:cNvSpPr/>
          <p:nvPr/>
        </p:nvSpPr>
        <p:spPr>
          <a:xfrm>
            <a:off x="7348118"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Финансы</a:t>
            </a:r>
          </a:p>
        </p:txBody>
      </p:sp>
      <p:sp>
        <p:nvSpPr>
          <p:cNvPr id="29" name="Навигация Порядок работы">
            <a:hlinkClick action="ppaction://hlinksldjump" r:id="rId6"/>
          </p:cNvPr>
          <p:cNvSpPr/>
          <p:nvPr/>
        </p:nvSpPr>
        <p:spPr>
          <a:xfrm>
            <a:off x="7984540" y="6428232"/>
            <a:ext cx="1016812" cy="219456"/>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1" i="0">
                <a:solidFill>
                  <a:srgbClr val="FFFFFF"/>
                </a:solidFill>
                <a:latin typeface="Calibri"/>
              </a:rPr>
              <a:t>Порядок работы</a:t>
            </a:r>
          </a:p>
        </p:txBody>
      </p:sp>
      <p:sp>
        <p:nvSpPr>
          <p:cNvPr id="30" name="Навигация Пилот">
            <a:hlinkClick action="ppaction://hlinksldjump" r:id="rId7"/>
          </p:cNvPr>
          <p:cNvSpPr/>
          <p:nvPr/>
        </p:nvSpPr>
        <p:spPr>
          <a:xfrm>
            <a:off x="9056217" y="6428232"/>
            <a:ext cx="45720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Пилот</a:t>
            </a:r>
          </a:p>
        </p:txBody>
      </p:sp>
      <p:sp>
        <p:nvSpPr>
          <p:cNvPr id="31" name="Навигация Решение">
            <a:hlinkClick action="ppaction://hlinksldjump" r:id="rId8"/>
          </p:cNvPr>
          <p:cNvSpPr/>
          <p:nvPr/>
        </p:nvSpPr>
        <p:spPr>
          <a:xfrm>
            <a:off x="9568281"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Решение</a:t>
            </a:r>
          </a:p>
        </p:txBody>
      </p:sp>
      <p:sp>
        <p:nvSpPr>
          <p:cNvPr id="32" name="Навигация Приложения">
            <a:hlinkClick action="ppaction://hlinksldjump" r:id="rId9"/>
          </p:cNvPr>
          <p:cNvSpPr/>
          <p:nvPr/>
        </p:nvSpPr>
        <p:spPr>
          <a:xfrm>
            <a:off x="10204704" y="6428232"/>
            <a:ext cx="768096"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Приложения</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4" fill="hold">
                      <p:stCondLst>
                        <p:cond delay="indefinite"/>
                        <p:cond evt="onBegin" delay="0">
                          <p:tn val="2"/>
                        </p:cond>
                      </p:stCondLst>
                      <p:childTnLst>
                        <p:par>
                          <p:cTn id="35" fill="hold">
                            <p:stCondLst>
                              <p:cond delay="0"/>
                            </p:stCondLst>
                            <p:childTnLst>
                              <p:par>
                                <p:cTn id="3" presetID="10" presetClass="entr" presetSubtype="0" fill="hold" grpId="0" nodeType="withEffect">
                                  <p:stCondLst>
                                    <p:cond delay="250"/>
                                  </p:stCondLst>
                                  <p:childTnLst>
                                    <p:set>
                                      <p:cBhvr>
                                        <p:cTn id="4" dur="1" fill="hold">
                                          <p:stCondLst>
                                            <p:cond delay="0"/>
                                          </p:stCondLst>
                                        </p:cTn>
                                        <p:tgtEl>
                                          <p:spTgt spid="9"/>
                                        </p:tgtEl>
                                        <p:attrNameLst>
                                          <p:attrName>style.visibility</p:attrName>
                                        </p:attrNameLst>
                                      </p:cBhvr>
                                      <p:to>
                                        <p:strVal val="visible"/>
                                      </p:to>
                                    </p:set>
                                    <p:animEffect transition="in" filter="fade">
                                      <p:cBhvr>
                                        <p:cTn id="5" dur="500"/>
                                        <p:tgtEl>
                                          <p:spTgt spid="9"/>
                                        </p:tgtEl>
                                      </p:cBhvr>
                                    </p:animEffect>
                                  </p:childTnLst>
                                </p:cTn>
                              </p:par>
                              <p:par>
                                <p:cTn id="6" presetID="42" presetClass="entr" presetSubtype="0" fill="hold" grpId="0" nodeType="withEffect">
                                  <p:stCondLst>
                                    <p:cond delay="410"/>
                                  </p:stCondLst>
                                  <p:childTnLst>
                                    <p:set>
                                      <p:cBhvr>
                                        <p:cTn id="7" dur="1" fill="hold">
                                          <p:stCondLst>
                                            <p:cond delay="0"/>
                                          </p:stCondLst>
                                        </p:cTn>
                                        <p:tgtEl>
                                          <p:spTgt spid="5"/>
                                        </p:tgtEl>
                                        <p:attrNameLst>
                                          <p:attrName>style.visibility</p:attrName>
                                        </p:attrNameLst>
                                      </p:cBhvr>
                                      <p:to>
                                        <p:strVal val="visible"/>
                                      </p:to>
                                    </p:set>
                                    <p:anim calcmode="lin" valueType="num">
                                      <p:cBhvr additive="base">
                                        <p:cTn id="8" dur="550" decel="100000" fill="hold"/>
                                        <p:tgtEl>
                                          <p:spTgt spid="5"/>
                                        </p:tgtEl>
                                        <p:attrNameLst>
                                          <p:attrName>ppt_y</p:attrName>
                                        </p:attrNameLst>
                                      </p:cBhvr>
                                      <p:tavLst>
                                        <p:tav tm="0">
                                          <p:val>
                                            <p:strVal val="#ppt_y+0.05"/>
                                          </p:val>
                                        </p:tav>
                                        <p:tav tm="100000">
                                          <p:val>
                                            <p:strVal val="#ppt_y"/>
                                          </p:val>
                                        </p:tav>
                                      </p:tavLst>
                                    </p:anim>
                                    <p:animEffect transition="in" filter="fade">
                                      <p:cBhvr>
                                        <p:cTn id="9" dur="550"/>
                                        <p:tgtEl>
                                          <p:spTgt spid="5"/>
                                        </p:tgtEl>
                                      </p:cBhvr>
                                    </p:animEffect>
                                  </p:childTnLst>
                                </p:cTn>
                              </p:par>
                              <p:par>
                                <p:cTn id="10" presetID="42" presetClass="entr" presetSubtype="0" fill="hold" grpId="0" nodeType="withEffect">
                                  <p:stCondLst>
                                    <p:cond delay="41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50" decel="100000" fill="hold"/>
                                        <p:tgtEl>
                                          <p:spTgt spid="6"/>
                                        </p:tgtEl>
                                        <p:attrNameLst>
                                          <p:attrName>ppt_y</p:attrName>
                                        </p:attrNameLst>
                                      </p:cBhvr>
                                      <p:tavLst>
                                        <p:tav tm="0">
                                          <p:val>
                                            <p:strVal val="#ppt_y+0.05"/>
                                          </p:val>
                                        </p:tav>
                                        <p:tav tm="100000">
                                          <p:val>
                                            <p:strVal val="#ppt_y"/>
                                          </p:val>
                                        </p:tav>
                                      </p:tavLst>
                                    </p:anim>
                                    <p:animEffect transition="in" filter="fade">
                                      <p:cBhvr>
                                        <p:cTn id="13" dur="550"/>
                                        <p:tgtEl>
                                          <p:spTgt spid="6"/>
                                        </p:tgtEl>
                                      </p:cBhvr>
                                    </p:animEffect>
                                  </p:childTnLst>
                                </p:cTn>
                              </p:par>
                              <p:par>
                                <p:cTn id="14" presetID="42" presetClass="entr" presetSubtype="0" fill="hold" grpId="0" nodeType="withEffect">
                                  <p:stCondLst>
                                    <p:cond delay="41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50" decel="100000" fill="hold"/>
                                        <p:tgtEl>
                                          <p:spTgt spid="7"/>
                                        </p:tgtEl>
                                        <p:attrNameLst>
                                          <p:attrName>ppt_y</p:attrName>
                                        </p:attrNameLst>
                                      </p:cBhvr>
                                      <p:tavLst>
                                        <p:tav tm="0">
                                          <p:val>
                                            <p:strVal val="#ppt_y+0.05"/>
                                          </p:val>
                                        </p:tav>
                                        <p:tav tm="100000">
                                          <p:val>
                                            <p:strVal val="#ppt_y"/>
                                          </p:val>
                                        </p:tav>
                                      </p:tavLst>
                                    </p:anim>
                                    <p:animEffect transition="in" filter="fade">
                                      <p:cBhvr>
                                        <p:cTn id="17" dur="550"/>
                                        <p:tgtEl>
                                          <p:spTgt spid="7"/>
                                        </p:tgtEl>
                                      </p:cBhvr>
                                    </p:animEffect>
                                  </p:childTnLst>
                                </p:cTn>
                              </p:par>
                              <p:par>
                                <p:cTn id="18" presetID="42" presetClass="entr" presetSubtype="0" fill="hold" grpId="0" nodeType="withEffect">
                                  <p:stCondLst>
                                    <p:cond delay="41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50" decel="100000" fill="hold"/>
                                        <p:tgtEl>
                                          <p:spTgt spid="8"/>
                                        </p:tgtEl>
                                        <p:attrNameLst>
                                          <p:attrName>ppt_y</p:attrName>
                                        </p:attrNameLst>
                                      </p:cBhvr>
                                      <p:tavLst>
                                        <p:tav tm="0">
                                          <p:val>
                                            <p:strVal val="#ppt_y+0.05"/>
                                          </p:val>
                                        </p:tav>
                                        <p:tav tm="100000">
                                          <p:val>
                                            <p:strVal val="#ppt_y"/>
                                          </p:val>
                                        </p:tav>
                                      </p:tavLst>
                                    </p:anim>
                                    <p:animEffect transition="in" filter="fade">
                                      <p:cBhvr>
                                        <p:cTn id="21" dur="550"/>
                                        <p:tgtEl>
                                          <p:spTgt spid="8"/>
                                        </p:tgtEl>
                                      </p:cBhvr>
                                    </p:animEffect>
                                  </p:childTnLst>
                                </p:cTn>
                              </p:par>
                              <p:par>
                                <p:cTn id="22" presetID="42" presetClass="entr" presetSubtype="0" fill="hold" grpId="0" nodeType="withEffect">
                                  <p:stCondLst>
                                    <p:cond delay="41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550" decel="100000" fill="hold"/>
                                        <p:tgtEl>
                                          <p:spTgt spid="26"/>
                                        </p:tgtEl>
                                        <p:attrNameLst>
                                          <p:attrName>ppt_y</p:attrName>
                                        </p:attrNameLst>
                                      </p:cBhvr>
                                      <p:tavLst>
                                        <p:tav tm="0">
                                          <p:val>
                                            <p:strVal val="#ppt_y+0.05"/>
                                          </p:val>
                                        </p:tav>
                                        <p:tav tm="100000">
                                          <p:val>
                                            <p:strVal val="#ppt_y"/>
                                          </p:val>
                                        </p:tav>
                                      </p:tavLst>
                                    </p:anim>
                                    <p:animEffect transition="in" filter="fade">
                                      <p:cBhvr>
                                        <p:cTn id="25" dur="550"/>
                                        <p:tgtEl>
                                          <p:spTgt spid="26"/>
                                        </p:tgtEl>
                                      </p:cBhvr>
                                    </p:animEffect>
                                  </p:childTnLst>
                                </p:cTn>
                              </p:par>
                              <p:par>
                                <p:cTn id="26" presetID="42" presetClass="entr" presetSubtype="0" fill="hold" grpId="0" nodeType="withEffect">
                                  <p:stCondLst>
                                    <p:cond delay="41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50" decel="100000" fill="hold"/>
                                        <p:tgtEl>
                                          <p:spTgt spid="10"/>
                                        </p:tgtEl>
                                        <p:attrNameLst>
                                          <p:attrName>ppt_y</p:attrName>
                                        </p:attrNameLst>
                                      </p:cBhvr>
                                      <p:tavLst>
                                        <p:tav tm="0">
                                          <p:val>
                                            <p:strVal val="#ppt_y+0.05"/>
                                          </p:val>
                                        </p:tav>
                                        <p:tav tm="100000">
                                          <p:val>
                                            <p:strVal val="#ppt_y"/>
                                          </p:val>
                                        </p:tav>
                                      </p:tavLst>
                                    </p:anim>
                                    <p:animEffect transition="in" filter="fade">
                                      <p:cBhvr>
                                        <p:cTn id="29" dur="550"/>
                                        <p:tgtEl>
                                          <p:spTgt spid="10"/>
                                        </p:tgtEl>
                                      </p:cBhvr>
                                    </p:animEffect>
                                  </p:childTnLst>
                                </p:cTn>
                              </p:par>
                              <p:par>
                                <p:cTn id="30" presetID="42" presetClass="entr" presetSubtype="0" fill="hold" grpId="0" nodeType="withEffect">
                                  <p:stCondLst>
                                    <p:cond delay="41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50" decel="100000" fill="hold"/>
                                        <p:tgtEl>
                                          <p:spTgt spid="11"/>
                                        </p:tgtEl>
                                        <p:attrNameLst>
                                          <p:attrName>ppt_y</p:attrName>
                                        </p:attrNameLst>
                                      </p:cBhvr>
                                      <p:tavLst>
                                        <p:tav tm="0">
                                          <p:val>
                                            <p:strVal val="#ppt_y+0.05"/>
                                          </p:val>
                                        </p:tav>
                                        <p:tav tm="100000">
                                          <p:val>
                                            <p:strVal val="#ppt_y"/>
                                          </p:val>
                                        </p:tav>
                                      </p:tavLst>
                                    </p:anim>
                                    <p:animEffect transition="in" filter="fade">
                                      <p:cBhvr>
                                        <p:cTn id="33" dur="5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26"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t"/>
          <a:lstStyle/>
          <a:p>
            <a:pPr algn="l" indent="0" marL="0">
              <a:buNone/>
            </a:pPr>
            <a:r>
              <a:rPr lang="en-US" sz="2600" b="1" dirty="0">
                <a:solidFill>
                  <a:schemeClr val="accent1"/>
                </a:solidFill>
              </a:rPr>
              <a:t>Пилот работает как опцион. Малая цена за право</a:t>
            </a:r>
            <a:endParaRPr lang="en-US" sz="2600" dirty="0"/>
          </a:p>
        </p:txBody>
      </p:sp>
      <p:sp>
        <p:nvSpPr>
          <p:cNvPr id="3" name="Text 0"/>
          <p:cNvSpPr/>
          <p:nvPr>
            <p:ph idx="101" type="body" hasCustomPrompt="1"/>
          </p:nvPr>
        </p:nvSpPr>
        <p:spPr>
          <a:xfrm>
            <a:off x="548640" y="1024128"/>
            <a:ext cx="11064240" cy="411480"/>
          </a:xfrm>
          <a:prstGeom prst="rect">
            <a:avLst/>
          </a:prstGeom>
          <a:noFill/>
          <a:ln/>
        </p:spPr>
        <p:txBody>
          <a:bodyPr wrap="square" lIns="0" tIns="0" rIns="0" bIns="0" rtlCol="0" anchor="t"/>
          <a:lstStyle/>
          <a:p>
            <a:pPr indent="0" marL="0">
              <a:buNone/>
            </a:pPr>
            <a:r>
              <a:rPr lang="en-US" sz="1500" dirty="0">
                <a:solidFill>
                  <a:schemeClr val="accent5"/>
                </a:solidFill>
              </a:rPr>
              <a:t>Компания покупает не обязательство, а право. Цена права три часа и один цикл пилота</a:t>
            </a:r>
            <a:endParaRPr lang="en-US" sz="1500" dirty="0"/>
          </a:p>
        </p:txBody>
      </p:sp>
      <p:sp>
        <p:nvSpPr>
          <p:cNvPr id="4" name="Text 2"/>
          <p:cNvSpPr txBox="1"/>
          <p:nvPr/>
        </p:nvSpPr>
        <p:spPr>
          <a:xfrm>
            <a:off x="548640" y="1645920"/>
            <a:ext cx="6858000" cy="274320"/>
          </a:xfrm>
          <a:prstGeom prst="rect">
            <a:avLst/>
          </a:prstGeom>
          <a:noFill/>
          <a:ln/>
        </p:spPr>
        <p:txBody>
          <a:bodyPr wrap="square" lIns="0" tIns="0" rIns="0" bIns="0" rtlCol="0" anchor="t"/>
          <a:lstStyle/>
          <a:p>
            <a:pPr algn="l" indent="0" marL="0">
              <a:buNone/>
            </a:pPr>
            <a:r>
              <a:rPr lang="en-US" sz="1100" b="1" spc="200" kern="0" dirty="0">
                <a:solidFill>
                  <a:schemeClr val="accent5"/>
                </a:solidFill>
              </a:rPr>
              <a:t>ПАСПОРТ ПИЛОТА</a:t>
            </a:r>
            <a:endParaRPr lang="en-US" sz="1100" dirty="0"/>
          </a:p>
        </p:txBody>
      </p:sp>
      <p:sp>
        <p:nvSpPr>
          <p:cNvPr id="5" name="Карточка"/>
          <p:cNvSpPr/>
          <p:nvPr/>
        </p:nvSpPr>
        <p:spPr>
          <a:xfrm>
            <a:off x="548640" y="2011680"/>
            <a:ext cx="3337560" cy="1371600"/>
          </a:xfrm>
          <a:prstGeom prst="roundRect">
            <a:avLst>
              <a:gd name="adj" fmla="val 8000"/>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sp>
        <p:nvSpPr>
          <p:cNvPr id="6" name="Номер 1"/>
          <p:cNvSpPr/>
          <p:nvPr/>
        </p:nvSpPr>
        <p:spPr>
          <a:xfrm>
            <a:off x="777240" y="2240280"/>
            <a:ext cx="384048" cy="384048"/>
          </a:xfrm>
          <a:prstGeom prst="ellipse">
            <a:avLst/>
          </a:prstGeom>
          <a:solidFill>
            <a:schemeClr val="accent2"/>
          </a:solidFill>
          <a:ln w="6350">
            <a:solidFill>
              <a:schemeClr val="accent2"/>
            </a:solidFill>
            <a:prstDash val="solid"/>
          </a:ln>
        </p:spPr>
      </p:sp>
      <p:sp>
        <p:nvSpPr>
          <p:cNvPr id="7" name="Text 5"/>
          <p:cNvSpPr txBox="1"/>
          <p:nvPr/>
        </p:nvSpPr>
        <p:spPr>
          <a:xfrm>
            <a:off x="777240" y="2240280"/>
            <a:ext cx="384048" cy="384048"/>
          </a:xfrm>
          <a:prstGeom prst="rect">
            <a:avLst/>
          </a:prstGeom>
          <a:noFill/>
          <a:ln/>
        </p:spPr>
        <p:txBody>
          <a:bodyPr wrap="square" lIns="0" tIns="0" rIns="0" bIns="0" rtlCol="0" anchor="ctr"/>
          <a:lstStyle/>
          <a:p>
            <a:pPr algn="ctr" indent="0" marL="0">
              <a:buNone/>
            </a:pPr>
            <a:r>
              <a:rPr lang="en-US" sz="1300" b="1" dirty="0">
                <a:solidFill>
                  <a:schemeClr val="bg1"/>
                </a:solidFill>
                <a:latin typeface="Cambria" pitchFamily="34" charset="0"/>
                <a:ea typeface="Cambria" pitchFamily="34" charset="-122"/>
                <a:cs typeface="Cambria" pitchFamily="34" charset="-120"/>
              </a:rPr>
              <a:t>1</a:t>
            </a:r>
            <a:endParaRPr lang="en-US" sz="1300" dirty="0"/>
          </a:p>
        </p:txBody>
      </p:sp>
      <p:pic>
        <p:nvPicPr>
          <p:cNvPr id="8" name="Значок search" descr="img/ic_search.png">    </p:cNvPr>
          <p:cNvPicPr>
            <a:picLocks noChangeAspect="1"/>
          </p:cNvPicPr>
          <p:nvPr/>
        </p:nvPicPr>
        <p:blipFill>
          <a:blip r:embed="rId1"/>
          <a:stretch>
            <a:fillRect/>
          </a:stretch>
        </p:blipFill>
        <p:spPr>
          <a:xfrm>
            <a:off x="3154680" y="2194560"/>
            <a:ext cx="502920" cy="502920"/>
          </a:xfrm>
          <a:prstGeom prst="rect">
            <a:avLst/>
          </a:prstGeom>
        </p:spPr>
      </p:pic>
      <p:sp>
        <p:nvSpPr>
          <p:cNvPr id="9" name="Text 6"/>
          <p:cNvSpPr txBox="1"/>
          <p:nvPr/>
        </p:nvSpPr>
        <p:spPr>
          <a:xfrm>
            <a:off x="1280160" y="2267712"/>
            <a:ext cx="1828800" cy="365760"/>
          </a:xfrm>
          <a:prstGeom prst="rect">
            <a:avLst/>
          </a:prstGeom>
          <a:noFill/>
          <a:ln/>
        </p:spPr>
        <p:txBody>
          <a:bodyPr wrap="square" lIns="0" tIns="0" rIns="0" bIns="0" rtlCol="0" anchor="t"/>
          <a:lstStyle/>
          <a:p>
            <a:pPr algn="l" indent="0" marL="0">
              <a:buNone/>
            </a:pPr>
            <a:r>
              <a:rPr lang="en-US" sz="1600" b="1" dirty="0">
                <a:solidFill>
                  <a:schemeClr val="accent1"/>
                </a:solidFill>
                <a:latin typeface="Cambria" pitchFamily="34" charset="0"/>
                <a:ea typeface="Cambria" pitchFamily="34" charset="-122"/>
                <a:cs typeface="Cambria" pitchFamily="34" charset="-120"/>
              </a:rPr>
              <a:t>Проблема</a:t>
            </a:r>
            <a:endParaRPr lang="en-US" sz="1600" dirty="0"/>
          </a:p>
        </p:txBody>
      </p:sp>
      <p:sp>
        <p:nvSpPr>
          <p:cNvPr id="10" name="Text 7"/>
          <p:cNvSpPr txBox="1"/>
          <p:nvPr/>
        </p:nvSpPr>
        <p:spPr>
          <a:xfrm>
            <a:off x="777240" y="2788920"/>
            <a:ext cx="2880360" cy="640080"/>
          </a:xfrm>
          <a:prstGeom prst="rect">
            <a:avLst/>
          </a:prstGeom>
          <a:noFill/>
          <a:ln/>
        </p:spPr>
        <p:txBody>
          <a:bodyPr wrap="square" lIns="0" tIns="0" rIns="0" bIns="0" rtlCol="0" anchor="t"/>
          <a:lstStyle/>
          <a:p>
            <a:pPr algn="l" indent="0" marL="0">
              <a:buNone/>
            </a:pPr>
            <a:r>
              <a:rPr lang="en-US" sz="1250" dirty="0">
                <a:solidFill>
                  <a:schemeClr val="tx1"/>
                </a:solidFill>
              </a:rPr>
              <a:t>Одна проблема и ответственный</a:t>
            </a:r>
            <a:endParaRPr lang="en-US" sz="1250" dirty="0"/>
          </a:p>
        </p:txBody>
      </p:sp>
      <p:sp>
        <p:nvSpPr>
          <p:cNvPr id="11" name="Карточка"/>
          <p:cNvSpPr/>
          <p:nvPr/>
        </p:nvSpPr>
        <p:spPr>
          <a:xfrm>
            <a:off x="4069080" y="2011680"/>
            <a:ext cx="3337560" cy="1371600"/>
          </a:xfrm>
          <a:prstGeom prst="roundRect">
            <a:avLst>
              <a:gd name="adj" fmla="val 8000"/>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sp>
        <p:nvSpPr>
          <p:cNvPr id="12" name="Номер 2"/>
          <p:cNvSpPr/>
          <p:nvPr/>
        </p:nvSpPr>
        <p:spPr>
          <a:xfrm>
            <a:off x="4297680" y="2240280"/>
            <a:ext cx="384048" cy="384048"/>
          </a:xfrm>
          <a:prstGeom prst="ellipse">
            <a:avLst/>
          </a:prstGeom>
          <a:solidFill>
            <a:schemeClr val="accent2"/>
          </a:solidFill>
          <a:ln w="6350">
            <a:solidFill>
              <a:schemeClr val="accent2"/>
            </a:solidFill>
            <a:prstDash val="solid"/>
          </a:ln>
        </p:spPr>
      </p:sp>
      <p:sp>
        <p:nvSpPr>
          <p:cNvPr id="13" name="Text 10"/>
          <p:cNvSpPr txBox="1"/>
          <p:nvPr/>
        </p:nvSpPr>
        <p:spPr>
          <a:xfrm>
            <a:off x="4297680" y="2240280"/>
            <a:ext cx="384048" cy="384048"/>
          </a:xfrm>
          <a:prstGeom prst="rect">
            <a:avLst/>
          </a:prstGeom>
          <a:noFill/>
          <a:ln/>
        </p:spPr>
        <p:txBody>
          <a:bodyPr wrap="square" lIns="0" tIns="0" rIns="0" bIns="0" rtlCol="0" anchor="ctr"/>
          <a:lstStyle/>
          <a:p>
            <a:pPr algn="ctr" indent="0" marL="0">
              <a:buNone/>
            </a:pPr>
            <a:r>
              <a:rPr lang="en-US" sz="1300" b="1" dirty="0">
                <a:solidFill>
                  <a:schemeClr val="bg1"/>
                </a:solidFill>
                <a:latin typeface="Cambria" pitchFamily="34" charset="0"/>
                <a:ea typeface="Cambria" pitchFamily="34" charset="-122"/>
                <a:cs typeface="Cambria" pitchFamily="34" charset="-120"/>
              </a:rPr>
              <a:t>2</a:t>
            </a:r>
            <a:endParaRPr lang="en-US" sz="1300" dirty="0"/>
          </a:p>
        </p:txBody>
      </p:sp>
      <p:pic>
        <p:nvPicPr>
          <p:cNvPr id="14" name="Значок redo" descr="img/ic_redo.png">    </p:cNvPr>
          <p:cNvPicPr>
            <a:picLocks noChangeAspect="1"/>
          </p:cNvPicPr>
          <p:nvPr/>
        </p:nvPicPr>
        <p:blipFill>
          <a:blip r:embed="rId2"/>
          <a:stretch>
            <a:fillRect/>
          </a:stretch>
        </p:blipFill>
        <p:spPr>
          <a:xfrm>
            <a:off x="6675120" y="2194560"/>
            <a:ext cx="502920" cy="502920"/>
          </a:xfrm>
          <a:prstGeom prst="rect">
            <a:avLst/>
          </a:prstGeom>
        </p:spPr>
      </p:pic>
      <p:sp>
        <p:nvSpPr>
          <p:cNvPr id="15" name="Text 11"/>
          <p:cNvSpPr txBox="1"/>
          <p:nvPr/>
        </p:nvSpPr>
        <p:spPr>
          <a:xfrm>
            <a:off x="4800600" y="2267712"/>
            <a:ext cx="1828800" cy="365760"/>
          </a:xfrm>
          <a:prstGeom prst="rect">
            <a:avLst/>
          </a:prstGeom>
          <a:noFill/>
          <a:ln/>
        </p:spPr>
        <p:txBody>
          <a:bodyPr wrap="square" lIns="0" tIns="0" rIns="0" bIns="0" rtlCol="0" anchor="t"/>
          <a:lstStyle/>
          <a:p>
            <a:pPr algn="l" indent="0" marL="0">
              <a:buNone/>
            </a:pPr>
            <a:r>
              <a:rPr lang="en-US" sz="1600" b="1" dirty="0">
                <a:solidFill>
                  <a:schemeClr val="accent1"/>
                </a:solidFill>
                <a:latin typeface="Cambria" pitchFamily="34" charset="0"/>
                <a:ea typeface="Cambria" pitchFamily="34" charset="-122"/>
                <a:cs typeface="Cambria" pitchFamily="34" charset="-120"/>
              </a:rPr>
              <a:t>Процесс</a:t>
            </a:r>
            <a:endParaRPr lang="en-US" sz="1600" dirty="0"/>
          </a:p>
        </p:txBody>
      </p:sp>
      <p:sp>
        <p:nvSpPr>
          <p:cNvPr id="16" name="Text 12"/>
          <p:cNvSpPr txBox="1"/>
          <p:nvPr/>
        </p:nvSpPr>
        <p:spPr>
          <a:xfrm>
            <a:off x="4297680" y="2788920"/>
            <a:ext cx="2880360" cy="640080"/>
          </a:xfrm>
          <a:prstGeom prst="rect">
            <a:avLst/>
          </a:prstGeom>
          <a:noFill/>
          <a:ln/>
        </p:spPr>
        <p:txBody>
          <a:bodyPr wrap="square" lIns="0" tIns="0" rIns="0" bIns="0" rtlCol="0" anchor="t"/>
          <a:lstStyle/>
          <a:p>
            <a:pPr algn="l" indent="0" marL="0">
              <a:buNone/>
            </a:pPr>
            <a:r>
              <a:rPr lang="en-US" sz="1250" dirty="0">
                <a:solidFill>
                  <a:schemeClr val="tx1"/>
                </a:solidFill>
              </a:rPr>
              <a:t>Короткий цикл и правила решений</a:t>
            </a:r>
            <a:endParaRPr lang="en-US" sz="1250" dirty="0"/>
          </a:p>
        </p:txBody>
      </p:sp>
      <p:sp>
        <p:nvSpPr>
          <p:cNvPr id="17" name="Карточка"/>
          <p:cNvSpPr/>
          <p:nvPr/>
        </p:nvSpPr>
        <p:spPr>
          <a:xfrm>
            <a:off x="548640" y="3566160"/>
            <a:ext cx="3337560" cy="1371600"/>
          </a:xfrm>
          <a:prstGeom prst="roundRect">
            <a:avLst>
              <a:gd name="adj" fmla="val 8000"/>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sp>
        <p:nvSpPr>
          <p:cNvPr id="18" name="Номер 3"/>
          <p:cNvSpPr/>
          <p:nvPr/>
        </p:nvSpPr>
        <p:spPr>
          <a:xfrm>
            <a:off x="777240" y="3794760"/>
            <a:ext cx="384048" cy="384048"/>
          </a:xfrm>
          <a:prstGeom prst="ellipse">
            <a:avLst/>
          </a:prstGeom>
          <a:solidFill>
            <a:schemeClr val="accent2"/>
          </a:solidFill>
          <a:ln w="6350">
            <a:solidFill>
              <a:schemeClr val="accent2"/>
            </a:solidFill>
            <a:prstDash val="solid"/>
          </a:ln>
        </p:spPr>
      </p:sp>
      <p:sp>
        <p:nvSpPr>
          <p:cNvPr id="19" name="Text 15"/>
          <p:cNvSpPr txBox="1"/>
          <p:nvPr/>
        </p:nvSpPr>
        <p:spPr>
          <a:xfrm>
            <a:off x="777240" y="3794760"/>
            <a:ext cx="384048" cy="384048"/>
          </a:xfrm>
          <a:prstGeom prst="rect">
            <a:avLst/>
          </a:prstGeom>
          <a:noFill/>
          <a:ln/>
        </p:spPr>
        <p:txBody>
          <a:bodyPr wrap="square" lIns="0" tIns="0" rIns="0" bIns="0" rtlCol="0" anchor="ctr"/>
          <a:lstStyle/>
          <a:p>
            <a:pPr algn="ctr" indent="0" marL="0">
              <a:buNone/>
            </a:pPr>
            <a:r>
              <a:rPr lang="en-US" sz="1300" b="1" dirty="0">
                <a:solidFill>
                  <a:schemeClr val="bg1"/>
                </a:solidFill>
                <a:latin typeface="Cambria" pitchFamily="34" charset="0"/>
                <a:ea typeface="Cambria" pitchFamily="34" charset="-122"/>
                <a:cs typeface="Cambria" pitchFamily="34" charset="-120"/>
              </a:rPr>
              <a:t>3</a:t>
            </a:r>
            <a:endParaRPr lang="en-US" sz="1300" dirty="0"/>
          </a:p>
        </p:txBody>
      </p:sp>
      <p:pic>
        <p:nvPicPr>
          <p:cNvPr id="20" name="Значок chart" descr="img/ic_chart.png">    </p:cNvPr>
          <p:cNvPicPr>
            <a:picLocks noChangeAspect="1"/>
          </p:cNvPicPr>
          <p:nvPr/>
        </p:nvPicPr>
        <p:blipFill>
          <a:blip r:embed="rId3"/>
          <a:stretch>
            <a:fillRect/>
          </a:stretch>
        </p:blipFill>
        <p:spPr>
          <a:xfrm>
            <a:off x="3154680" y="3749040"/>
            <a:ext cx="502920" cy="502920"/>
          </a:xfrm>
          <a:prstGeom prst="rect">
            <a:avLst/>
          </a:prstGeom>
        </p:spPr>
      </p:pic>
      <p:sp>
        <p:nvSpPr>
          <p:cNvPr id="21" name="Text 16"/>
          <p:cNvSpPr txBox="1"/>
          <p:nvPr/>
        </p:nvSpPr>
        <p:spPr>
          <a:xfrm>
            <a:off x="1280160" y="3822192"/>
            <a:ext cx="1828800" cy="365760"/>
          </a:xfrm>
          <a:prstGeom prst="rect">
            <a:avLst/>
          </a:prstGeom>
          <a:noFill/>
          <a:ln/>
        </p:spPr>
        <p:txBody>
          <a:bodyPr wrap="square" lIns="0" tIns="0" rIns="0" bIns="0" rtlCol="0" anchor="t"/>
          <a:lstStyle/>
          <a:p>
            <a:pPr algn="l" indent="0" marL="0">
              <a:buNone/>
            </a:pPr>
            <a:r>
              <a:rPr lang="en-US" sz="1600" b="1" dirty="0">
                <a:solidFill>
                  <a:schemeClr val="accent1"/>
                </a:solidFill>
                <a:latin typeface="Cambria" pitchFamily="34" charset="0"/>
                <a:ea typeface="Cambria" pitchFamily="34" charset="-122"/>
                <a:cs typeface="Cambria" pitchFamily="34" charset="-120"/>
              </a:rPr>
              <a:t>Показатели</a:t>
            </a:r>
            <a:endParaRPr lang="en-US" sz="1600" dirty="0"/>
          </a:p>
        </p:txBody>
      </p:sp>
      <p:sp>
        <p:nvSpPr>
          <p:cNvPr id="22" name="Text 17"/>
          <p:cNvSpPr txBox="1"/>
          <p:nvPr/>
        </p:nvSpPr>
        <p:spPr>
          <a:xfrm>
            <a:off x="777240" y="4343400"/>
            <a:ext cx="2880360" cy="640080"/>
          </a:xfrm>
          <a:prstGeom prst="rect">
            <a:avLst/>
          </a:prstGeom>
          <a:noFill/>
          <a:ln/>
        </p:spPr>
        <p:txBody>
          <a:bodyPr wrap="square" lIns="0" tIns="0" rIns="0" bIns="0" rtlCol="0" anchor="t"/>
          <a:lstStyle/>
          <a:p>
            <a:pPr algn="l" indent="0" marL="0">
              <a:buNone/>
            </a:pPr>
            <a:r>
              <a:rPr lang="en-US" sz="1250" dirty="0">
                <a:solidFill>
                  <a:schemeClr val="tx1"/>
                </a:solidFill>
              </a:rPr>
              <a:t>Исходная точка по данным компании</a:t>
            </a:r>
            <a:endParaRPr lang="en-US" sz="1250" dirty="0"/>
          </a:p>
        </p:txBody>
      </p:sp>
      <p:sp>
        <p:nvSpPr>
          <p:cNvPr id="23" name="Карточка"/>
          <p:cNvSpPr/>
          <p:nvPr/>
        </p:nvSpPr>
        <p:spPr>
          <a:xfrm>
            <a:off x="4069080" y="3566160"/>
            <a:ext cx="3337560" cy="1371600"/>
          </a:xfrm>
          <a:prstGeom prst="roundRect">
            <a:avLst>
              <a:gd name="adj" fmla="val 8000"/>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sp>
        <p:nvSpPr>
          <p:cNvPr id="24" name="Номер 4"/>
          <p:cNvSpPr/>
          <p:nvPr/>
        </p:nvSpPr>
        <p:spPr>
          <a:xfrm>
            <a:off x="4297680" y="3794760"/>
            <a:ext cx="384048" cy="384048"/>
          </a:xfrm>
          <a:prstGeom prst="ellipse">
            <a:avLst/>
          </a:prstGeom>
          <a:solidFill>
            <a:schemeClr val="accent2"/>
          </a:solidFill>
          <a:ln w="6350">
            <a:solidFill>
              <a:schemeClr val="accent2"/>
            </a:solidFill>
            <a:prstDash val="solid"/>
          </a:ln>
        </p:spPr>
      </p:sp>
      <p:sp>
        <p:nvSpPr>
          <p:cNvPr id="25" name="Text 20"/>
          <p:cNvSpPr txBox="1"/>
          <p:nvPr/>
        </p:nvSpPr>
        <p:spPr>
          <a:xfrm>
            <a:off x="4297680" y="3794760"/>
            <a:ext cx="384048" cy="384048"/>
          </a:xfrm>
          <a:prstGeom prst="rect">
            <a:avLst/>
          </a:prstGeom>
          <a:noFill/>
          <a:ln/>
        </p:spPr>
        <p:txBody>
          <a:bodyPr wrap="square" lIns="0" tIns="0" rIns="0" bIns="0" rtlCol="0" anchor="ctr"/>
          <a:lstStyle/>
          <a:p>
            <a:pPr algn="ctr" indent="0" marL="0">
              <a:buNone/>
            </a:pPr>
            <a:r>
              <a:rPr lang="en-US" sz="1300" b="1" dirty="0">
                <a:solidFill>
                  <a:schemeClr val="bg1"/>
                </a:solidFill>
                <a:latin typeface="Cambria" pitchFamily="34" charset="0"/>
                <a:ea typeface="Cambria" pitchFamily="34" charset="-122"/>
                <a:cs typeface="Cambria" pitchFamily="34" charset="-120"/>
              </a:rPr>
              <a:t>4</a:t>
            </a:r>
            <a:endParaRPr lang="en-US" sz="1300" dirty="0"/>
          </a:p>
        </p:txBody>
      </p:sp>
      <p:pic>
        <p:nvPicPr>
          <p:cNvPr id="26" name="Значок flag" descr="img/ic_flag.png">    </p:cNvPr>
          <p:cNvPicPr>
            <a:picLocks noChangeAspect="1"/>
          </p:cNvPicPr>
          <p:nvPr/>
        </p:nvPicPr>
        <p:blipFill>
          <a:blip r:embed="rId4"/>
          <a:stretch>
            <a:fillRect/>
          </a:stretch>
        </p:blipFill>
        <p:spPr>
          <a:xfrm>
            <a:off x="6675120" y="3749040"/>
            <a:ext cx="502920" cy="502920"/>
          </a:xfrm>
          <a:prstGeom prst="rect">
            <a:avLst/>
          </a:prstGeom>
        </p:spPr>
      </p:pic>
      <p:sp>
        <p:nvSpPr>
          <p:cNvPr id="27" name="Text 21"/>
          <p:cNvSpPr txBox="1"/>
          <p:nvPr/>
        </p:nvSpPr>
        <p:spPr>
          <a:xfrm>
            <a:off x="4800600" y="3822192"/>
            <a:ext cx="1828800" cy="365760"/>
          </a:xfrm>
          <a:prstGeom prst="rect">
            <a:avLst/>
          </a:prstGeom>
          <a:noFill/>
          <a:ln/>
        </p:spPr>
        <p:txBody>
          <a:bodyPr wrap="square" lIns="0" tIns="0" rIns="0" bIns="0" rtlCol="0" anchor="t"/>
          <a:lstStyle/>
          <a:p>
            <a:pPr algn="l" indent="0" marL="0">
              <a:buNone/>
            </a:pPr>
            <a:r>
              <a:rPr lang="en-US" sz="1600" b="1" dirty="0">
                <a:solidFill>
                  <a:schemeClr val="accent1"/>
                </a:solidFill>
                <a:latin typeface="Cambria" pitchFamily="34" charset="0"/>
                <a:ea typeface="Cambria" pitchFamily="34" charset="-122"/>
                <a:cs typeface="Cambria" pitchFamily="34" charset="-120"/>
              </a:rPr>
              <a:t>Пилот</a:t>
            </a:r>
            <a:endParaRPr lang="en-US" sz="1600" dirty="0"/>
          </a:p>
        </p:txBody>
      </p:sp>
      <p:sp>
        <p:nvSpPr>
          <p:cNvPr id="28" name="Text 22"/>
          <p:cNvSpPr txBox="1"/>
          <p:nvPr/>
        </p:nvSpPr>
        <p:spPr>
          <a:xfrm>
            <a:off x="4297680" y="4343400"/>
            <a:ext cx="2880360" cy="640080"/>
          </a:xfrm>
          <a:prstGeom prst="rect">
            <a:avLst/>
          </a:prstGeom>
          <a:noFill/>
          <a:ln/>
        </p:spPr>
        <p:txBody>
          <a:bodyPr wrap="square" lIns="0" tIns="0" rIns="0" bIns="0" rtlCol="0" anchor="t"/>
          <a:lstStyle/>
          <a:p>
            <a:pPr algn="l" indent="0" marL="0">
              <a:buNone/>
            </a:pPr>
            <a:r>
              <a:rPr lang="en-US" sz="1250" dirty="0">
                <a:solidFill>
                  <a:schemeClr val="tx1"/>
                </a:solidFill>
              </a:rPr>
              <a:t>Охват, владельцы и критерий продолжения</a:t>
            </a:r>
            <a:endParaRPr lang="en-US" sz="1250" dirty="0"/>
          </a:p>
        </p:txBody>
      </p:sp>
      <p:sp>
        <p:nvSpPr>
          <p:cNvPr id="29" name="Text 23"/>
          <p:cNvSpPr txBox="1"/>
          <p:nvPr/>
        </p:nvSpPr>
        <p:spPr>
          <a:xfrm>
            <a:off x="548640" y="5257800"/>
            <a:ext cx="6858000" cy="320040"/>
          </a:xfrm>
          <a:prstGeom prst="rect">
            <a:avLst/>
          </a:prstGeom>
          <a:noFill/>
          <a:ln/>
        </p:spPr>
        <p:txBody>
          <a:bodyPr wrap="square" lIns="0" tIns="0" rIns="0" bIns="0" rtlCol="0" anchor="t"/>
          <a:lstStyle/>
          <a:p>
            <a:pPr algn="l" indent="0" marL="0">
              <a:buNone/>
            </a:pPr>
            <a:r>
              <a:rPr lang="en-US" sz="1300" b="1" dirty="0">
                <a:solidFill>
                  <a:schemeClr val="accent1"/>
                </a:solidFill>
              </a:rPr>
              <a:t>Каждый исход считается результатом. Неудачи нет, есть ясность</a:t>
            </a:r>
            <a:endParaRPr lang="en-US" sz="1300" dirty="0"/>
          </a:p>
        </p:txBody>
      </p:sp>
      <p:sp>
        <p:nvSpPr>
          <p:cNvPr id="30" name="Text 24"/>
          <p:cNvSpPr txBox="1"/>
          <p:nvPr/>
        </p:nvSpPr>
        <p:spPr>
          <a:xfrm>
            <a:off x="548640" y="5577840"/>
            <a:ext cx="6858000" cy="274320"/>
          </a:xfrm>
          <a:prstGeom prst="rect">
            <a:avLst/>
          </a:prstGeom>
          <a:noFill/>
          <a:ln/>
        </p:spPr>
        <p:txBody>
          <a:bodyPr wrap="square" lIns="0" tIns="0" rIns="0" bIns="0" rtlCol="0" anchor="t"/>
          <a:lstStyle/>
          <a:p>
            <a:pPr algn="l" indent="0" marL="0">
              <a:buNone/>
            </a:pPr>
            <a:r>
              <a:rPr lang="en-US" sz="1000" i="1" dirty="0">
                <a:solidFill>
                  <a:schemeClr val="accent5"/>
                </a:solidFill>
              </a:rPr>
              <a:t>Логика реальных опционов. Диксит, Пиндайк, 1994</a:t>
            </a:r>
            <a:endParaRPr lang="en-US" sz="1000" dirty="0"/>
          </a:p>
        </p:txBody>
      </p:sp>
      <p:sp>
        <p:nvSpPr>
          <p:cNvPr id="31" name="Text 25"/>
          <p:cNvSpPr txBox="1"/>
          <p:nvPr/>
        </p:nvSpPr>
        <p:spPr>
          <a:xfrm>
            <a:off x="7863840" y="1645920"/>
            <a:ext cx="3749040" cy="274320"/>
          </a:xfrm>
          <a:prstGeom prst="rect">
            <a:avLst/>
          </a:prstGeom>
          <a:noFill/>
          <a:ln/>
        </p:spPr>
        <p:txBody>
          <a:bodyPr wrap="square" lIns="0" tIns="0" rIns="0" bIns="0" rtlCol="0" anchor="t"/>
          <a:lstStyle/>
          <a:p>
            <a:pPr algn="l" indent="0" marL="0">
              <a:buNone/>
            </a:pPr>
            <a:r>
              <a:rPr lang="en-US" sz="1100" b="1" spc="200" kern="0" dirty="0">
                <a:solidFill>
                  <a:schemeClr val="accent5"/>
                </a:solidFill>
              </a:rPr>
              <a:t>ТРИ ИСХОДА</a:t>
            </a:r>
            <a:endParaRPr lang="en-US" sz="1100" dirty="0"/>
          </a:p>
        </p:txBody>
      </p:sp>
      <p:sp>
        <p:nvSpPr>
          <p:cNvPr id="32" name="Карточка"/>
          <p:cNvSpPr/>
          <p:nvPr/>
        </p:nvSpPr>
        <p:spPr>
          <a:xfrm>
            <a:off x="7863840" y="2011680"/>
            <a:ext cx="3749040" cy="914400"/>
          </a:xfrm>
          <a:prstGeom prst="roundRect">
            <a:avLst>
              <a:gd name="adj" fmla="val 12000"/>
            </a:avLst>
          </a:prstGeom>
          <a:solidFill>
            <a:schemeClr val="accent1"/>
          </a:solidFill>
          <a:ln w="6350">
            <a:solidFill>
              <a:schemeClr val="accent1"/>
            </a:solidFill>
            <a:prstDash val="solid"/>
          </a:ln>
          <a:effectLst>
            <a:outerShdw sx="100000" sy="100000" kx="0" ky="0" algn="bl" rotWithShape="0" blurRad="101600" dist="25400" dir="5400000">
              <a:srgbClr val="3D434A">
                <a:alpha val="10000"/>
              </a:srgbClr>
            </a:outerShdw>
          </a:effectLst>
        </p:spPr>
      </p:sp>
      <p:pic>
        <p:nvPicPr>
          <p:cNvPr id="33" name="Значок play" descr="img/ic_play_white.png">    </p:cNvPr>
          <p:cNvPicPr>
            <a:picLocks noChangeAspect="1"/>
          </p:cNvPicPr>
          <p:nvPr/>
        </p:nvPicPr>
        <p:blipFill>
          <a:blip r:embed="rId5"/>
          <a:stretch>
            <a:fillRect/>
          </a:stretch>
        </p:blipFill>
        <p:spPr>
          <a:xfrm>
            <a:off x="8092440" y="2212848"/>
            <a:ext cx="502920" cy="502920"/>
          </a:xfrm>
          <a:prstGeom prst="rect">
            <a:avLst/>
          </a:prstGeom>
        </p:spPr>
      </p:pic>
      <p:sp>
        <p:nvSpPr>
          <p:cNvPr id="34" name="Text 27"/>
          <p:cNvSpPr txBox="1"/>
          <p:nvPr/>
        </p:nvSpPr>
        <p:spPr>
          <a:xfrm>
            <a:off x="8778240" y="2148840"/>
            <a:ext cx="2743200" cy="365760"/>
          </a:xfrm>
          <a:prstGeom prst="rect">
            <a:avLst/>
          </a:prstGeom>
          <a:noFill/>
          <a:ln/>
        </p:spPr>
        <p:txBody>
          <a:bodyPr wrap="square" lIns="0" tIns="0" rIns="0" bIns="0" rtlCol="0" anchor="t"/>
          <a:lstStyle/>
          <a:p>
            <a:pPr algn="l" indent="0" marL="0">
              <a:buNone/>
            </a:pPr>
            <a:r>
              <a:rPr lang="en-US" sz="1500" b="1" dirty="0">
                <a:solidFill>
                  <a:schemeClr val="bg1"/>
                </a:solidFill>
                <a:latin typeface="Cambria" pitchFamily="34" charset="0"/>
                <a:ea typeface="Cambria" pitchFamily="34" charset="-122"/>
                <a:cs typeface="Cambria" pitchFamily="34" charset="-120"/>
              </a:rPr>
              <a:t>Запускать пилот</a:t>
            </a:r>
            <a:endParaRPr lang="en-US" sz="1500" dirty="0"/>
          </a:p>
        </p:txBody>
      </p:sp>
      <p:sp>
        <p:nvSpPr>
          <p:cNvPr id="35" name="Text 28"/>
          <p:cNvSpPr txBox="1"/>
          <p:nvPr/>
        </p:nvSpPr>
        <p:spPr>
          <a:xfrm>
            <a:off x="8778240" y="2496312"/>
            <a:ext cx="2743200" cy="365760"/>
          </a:xfrm>
          <a:prstGeom prst="rect">
            <a:avLst/>
          </a:prstGeom>
          <a:noFill/>
          <a:ln/>
        </p:spPr>
        <p:txBody>
          <a:bodyPr wrap="square" lIns="0" tIns="0" rIns="0" bIns="0" rtlCol="0" anchor="t"/>
          <a:lstStyle/>
          <a:p>
            <a:pPr algn="l" indent="0" marL="0">
              <a:buNone/>
            </a:pPr>
            <a:r>
              <a:rPr lang="en-US" sz="1200" dirty="0">
                <a:solidFill>
                  <a:schemeClr val="bg2"/>
                </a:solidFill>
              </a:rPr>
              <a:t>Расширяем на другие группы</a:t>
            </a:r>
            <a:endParaRPr lang="en-US" sz="1200" dirty="0"/>
          </a:p>
        </p:txBody>
      </p:sp>
      <p:sp>
        <p:nvSpPr>
          <p:cNvPr id="36" name="Карточка"/>
          <p:cNvSpPr/>
          <p:nvPr/>
        </p:nvSpPr>
        <p:spPr>
          <a:xfrm>
            <a:off x="7863840" y="3063240"/>
            <a:ext cx="3749040" cy="914400"/>
          </a:xfrm>
          <a:prstGeom prst="roundRect">
            <a:avLst>
              <a:gd name="adj" fmla="val 12000"/>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pic>
        <p:nvPicPr>
          <p:cNvPr id="37" name="Значок redo" descr="img/ic_redo_rose.png">    </p:cNvPr>
          <p:cNvPicPr>
            <a:picLocks noChangeAspect="1"/>
          </p:cNvPicPr>
          <p:nvPr/>
        </p:nvPicPr>
        <p:blipFill>
          <a:blip r:embed="rId6"/>
          <a:stretch>
            <a:fillRect/>
          </a:stretch>
        </p:blipFill>
        <p:spPr>
          <a:xfrm>
            <a:off x="8092440" y="3264408"/>
            <a:ext cx="502920" cy="502920"/>
          </a:xfrm>
          <a:prstGeom prst="rect">
            <a:avLst/>
          </a:prstGeom>
        </p:spPr>
      </p:pic>
      <p:sp>
        <p:nvSpPr>
          <p:cNvPr id="38" name="Text 30"/>
          <p:cNvSpPr txBox="1"/>
          <p:nvPr/>
        </p:nvSpPr>
        <p:spPr>
          <a:xfrm>
            <a:off x="8778240" y="3200400"/>
            <a:ext cx="2743200" cy="365760"/>
          </a:xfrm>
          <a:prstGeom prst="rect">
            <a:avLst/>
          </a:prstGeom>
          <a:noFill/>
          <a:ln/>
        </p:spPr>
        <p:txBody>
          <a:bodyPr wrap="square" lIns="0" tIns="0" rIns="0" bIns="0" rtlCol="0" anchor="t"/>
          <a:lstStyle/>
          <a:p>
            <a:pPr algn="l" indent="0" marL="0">
              <a:buNone/>
            </a:pPr>
            <a:r>
              <a:rPr lang="en-US" sz="1500" b="1" dirty="0">
                <a:solidFill>
                  <a:schemeClr val="accent1"/>
                </a:solidFill>
                <a:latin typeface="Cambria" pitchFamily="34" charset="0"/>
                <a:ea typeface="Cambria" pitchFamily="34" charset="-122"/>
                <a:cs typeface="Cambria" pitchFamily="34" charset="-120"/>
              </a:rPr>
              <a:t>Доработать план</a:t>
            </a:r>
            <a:endParaRPr lang="en-US" sz="1500" dirty="0"/>
          </a:p>
        </p:txBody>
      </p:sp>
      <p:sp>
        <p:nvSpPr>
          <p:cNvPr id="39" name="Text 31"/>
          <p:cNvSpPr txBox="1"/>
          <p:nvPr/>
        </p:nvSpPr>
        <p:spPr>
          <a:xfrm>
            <a:off x="8778240" y="3547872"/>
            <a:ext cx="2743200" cy="365760"/>
          </a:xfrm>
          <a:prstGeom prst="rect">
            <a:avLst/>
          </a:prstGeom>
          <a:noFill/>
          <a:ln/>
        </p:spPr>
        <p:txBody>
          <a:bodyPr wrap="square" lIns="0" tIns="0" rIns="0" bIns="0" rtlCol="0" anchor="t"/>
          <a:lstStyle/>
          <a:p>
            <a:pPr algn="l" indent="0" marL="0">
              <a:buNone/>
            </a:pPr>
            <a:r>
              <a:rPr lang="en-US" sz="1200" dirty="0">
                <a:solidFill>
                  <a:schemeClr val="tx1"/>
                </a:solidFill>
              </a:rPr>
              <a:t>Меняем правила и повторяем цикл</a:t>
            </a:r>
            <a:endParaRPr lang="en-US" sz="1200" dirty="0"/>
          </a:p>
        </p:txBody>
      </p:sp>
      <p:sp>
        <p:nvSpPr>
          <p:cNvPr id="40" name="Карточка"/>
          <p:cNvSpPr/>
          <p:nvPr/>
        </p:nvSpPr>
        <p:spPr>
          <a:xfrm>
            <a:off x="7863840" y="4114800"/>
            <a:ext cx="3749040" cy="914400"/>
          </a:xfrm>
          <a:prstGeom prst="roundRect">
            <a:avLst>
              <a:gd name="adj" fmla="val 12000"/>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pic>
        <p:nvPicPr>
          <p:cNvPr id="41" name="Значок stop" descr="img/ic_stop_rose.png">    </p:cNvPr>
          <p:cNvPicPr>
            <a:picLocks noChangeAspect="1"/>
          </p:cNvPicPr>
          <p:nvPr/>
        </p:nvPicPr>
        <p:blipFill>
          <a:blip r:embed="rId7"/>
          <a:stretch>
            <a:fillRect/>
          </a:stretch>
        </p:blipFill>
        <p:spPr>
          <a:xfrm>
            <a:off x="8092440" y="4315968"/>
            <a:ext cx="502920" cy="502920"/>
          </a:xfrm>
          <a:prstGeom prst="rect">
            <a:avLst/>
          </a:prstGeom>
        </p:spPr>
      </p:pic>
      <p:sp>
        <p:nvSpPr>
          <p:cNvPr id="42" name="Text 33"/>
          <p:cNvSpPr txBox="1"/>
          <p:nvPr/>
        </p:nvSpPr>
        <p:spPr>
          <a:xfrm>
            <a:off x="8778240" y="4251960"/>
            <a:ext cx="2743200" cy="365760"/>
          </a:xfrm>
          <a:prstGeom prst="rect">
            <a:avLst/>
          </a:prstGeom>
          <a:noFill/>
          <a:ln/>
        </p:spPr>
        <p:txBody>
          <a:bodyPr wrap="square" lIns="0" tIns="0" rIns="0" bIns="0" rtlCol="0" anchor="t"/>
          <a:lstStyle/>
          <a:p>
            <a:pPr algn="l" indent="0" marL="0">
              <a:buNone/>
            </a:pPr>
            <a:r>
              <a:rPr lang="en-US" sz="1500" b="1" dirty="0">
                <a:solidFill>
                  <a:schemeClr val="accent1"/>
                </a:solidFill>
                <a:latin typeface="Cambria" pitchFamily="34" charset="0"/>
                <a:ea typeface="Cambria" pitchFamily="34" charset="-122"/>
                <a:cs typeface="Cambria" pitchFamily="34" charset="-120"/>
              </a:rPr>
              <a:t>Остановиться</a:t>
            </a:r>
            <a:endParaRPr lang="en-US" sz="1500" dirty="0"/>
          </a:p>
        </p:txBody>
      </p:sp>
      <p:sp>
        <p:nvSpPr>
          <p:cNvPr id="43" name="Text 34"/>
          <p:cNvSpPr txBox="1"/>
          <p:nvPr/>
        </p:nvSpPr>
        <p:spPr>
          <a:xfrm>
            <a:off x="8778240" y="4599432"/>
            <a:ext cx="2743200" cy="365760"/>
          </a:xfrm>
          <a:prstGeom prst="rect">
            <a:avLst/>
          </a:prstGeom>
          <a:noFill/>
          <a:ln/>
        </p:spPr>
        <p:txBody>
          <a:bodyPr wrap="square" lIns="0" tIns="0" rIns="0" bIns="0" rtlCol="0" anchor="t"/>
          <a:lstStyle/>
          <a:p>
            <a:pPr algn="l" indent="0" marL="0">
              <a:buNone/>
            </a:pPr>
            <a:r>
              <a:rPr lang="en-US" sz="1200" dirty="0">
                <a:solidFill>
                  <a:schemeClr val="tx1"/>
                </a:solidFill>
              </a:rPr>
              <a:t>Потеря ограничена тремя часами участников</a:t>
            </a:r>
            <a:endParaRPr lang="en-US" sz="1200" dirty="0"/>
          </a:p>
        </p:txBody>
      </p:sp>
      <p:sp>
        <p:nvSpPr>
          <p:cNvPr id="44"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r>
              <a:rPr b="0" lang="en-US"/>
              <a:t>14</a:t>
            </a:r>
            <a:endParaRPr lang="en-US"/>
          </a:p>
        </p:txBody>
      </p:sp>
      <p:sp>
        <p:nvSpPr>
          <p:cNvPr id="45" name="Навигация Суть">
            <a:hlinkClick action="ppaction://hlinksldjump" r:id="rId10"/>
          </p:cNvPr>
          <p:cNvSpPr/>
          <p:nvPr/>
        </p:nvSpPr>
        <p:spPr>
          <a:xfrm>
            <a:off x="6898233" y="6428232"/>
            <a:ext cx="39502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Суть</a:t>
            </a:r>
          </a:p>
        </p:txBody>
      </p:sp>
      <p:sp>
        <p:nvSpPr>
          <p:cNvPr id="46" name="Навигация Финансы">
            <a:hlinkClick action="ppaction://hlinksldjump" r:id="rId11"/>
          </p:cNvPr>
          <p:cNvSpPr/>
          <p:nvPr/>
        </p:nvSpPr>
        <p:spPr>
          <a:xfrm>
            <a:off x="7348118"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Финансы</a:t>
            </a:r>
          </a:p>
        </p:txBody>
      </p:sp>
      <p:sp>
        <p:nvSpPr>
          <p:cNvPr id="47" name="Навигация Порядок работы">
            <a:hlinkClick action="ppaction://hlinksldjump" r:id="rId12"/>
          </p:cNvPr>
          <p:cNvSpPr/>
          <p:nvPr/>
        </p:nvSpPr>
        <p:spPr>
          <a:xfrm>
            <a:off x="7984540" y="6428232"/>
            <a:ext cx="1016812"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Порядок работы</a:t>
            </a:r>
          </a:p>
        </p:txBody>
      </p:sp>
      <p:sp>
        <p:nvSpPr>
          <p:cNvPr id="48" name="Навигация Пилот">
            <a:hlinkClick action="ppaction://hlinksldjump" r:id="rId13"/>
          </p:cNvPr>
          <p:cNvSpPr/>
          <p:nvPr/>
        </p:nvSpPr>
        <p:spPr>
          <a:xfrm>
            <a:off x="9056217" y="6428232"/>
            <a:ext cx="457200" cy="219456"/>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1" i="0">
                <a:solidFill>
                  <a:srgbClr val="FFFFFF"/>
                </a:solidFill>
                <a:latin typeface="Calibri"/>
              </a:rPr>
              <a:t>Пилот</a:t>
            </a:r>
          </a:p>
        </p:txBody>
      </p:sp>
      <p:sp>
        <p:nvSpPr>
          <p:cNvPr id="49" name="Навигация Решение">
            <a:hlinkClick action="ppaction://hlinksldjump" r:id="rId14"/>
          </p:cNvPr>
          <p:cNvSpPr/>
          <p:nvPr/>
        </p:nvSpPr>
        <p:spPr>
          <a:xfrm>
            <a:off x="9568281"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Решение</a:t>
            </a:r>
          </a:p>
        </p:txBody>
      </p:sp>
      <p:sp>
        <p:nvSpPr>
          <p:cNvPr id="50" name="Навигация Приложения">
            <a:hlinkClick action="ppaction://hlinksldjump" r:id="rId15"/>
          </p:cNvPr>
          <p:cNvSpPr/>
          <p:nvPr/>
        </p:nvSpPr>
        <p:spPr>
          <a:xfrm>
            <a:off x="10204704" y="6428232"/>
            <a:ext cx="768096"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Приложения</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163" fill="hold">
                      <p:stCondLst>
                        <p:cond delay="indefinite"/>
                        <p:cond evt="onBegin" delay="0">
                          <p:tn val="2"/>
                        </p:cond>
                      </p:stCondLst>
                      <p:childTnLst>
                        <p:par>
                          <p:cTn id="164" fill="hold">
                            <p:stCondLst>
                              <p:cond delay="0"/>
                            </p:stCondLst>
                            <p:childTnLst>
                              <p:par>
                                <p:cTn id="3" presetID="42" presetClass="entr" presetSubtype="0" fill="hold" grpId="0" nodeType="withEffect">
                                  <p:stCondLst>
                                    <p:cond delay="250"/>
                                  </p:stCondLst>
                                  <p:childTnLst>
                                    <p:set>
                                      <p:cBhvr>
                                        <p:cTn id="4" dur="1" fill="hold">
                                          <p:stCondLst>
                                            <p:cond delay="0"/>
                                          </p:stCondLst>
                                        </p:cTn>
                                        <p:tgtEl>
                                          <p:spTgt spid="4"/>
                                        </p:tgtEl>
                                        <p:attrNameLst>
                                          <p:attrName>style.visibility</p:attrName>
                                        </p:attrNameLst>
                                      </p:cBhvr>
                                      <p:to>
                                        <p:strVal val="visible"/>
                                      </p:to>
                                    </p:set>
                                    <p:anim calcmode="lin" valueType="num">
                                      <p:cBhvr additive="base">
                                        <p:cTn id="5" dur="550" decel="100000" fill="hold"/>
                                        <p:tgtEl>
                                          <p:spTgt spid="4"/>
                                        </p:tgtEl>
                                        <p:attrNameLst>
                                          <p:attrName>ppt_y</p:attrName>
                                        </p:attrNameLst>
                                      </p:cBhvr>
                                      <p:tavLst>
                                        <p:tav tm="0">
                                          <p:val>
                                            <p:strVal val="#ppt_y+0.05"/>
                                          </p:val>
                                        </p:tav>
                                        <p:tav tm="100000">
                                          <p:val>
                                            <p:strVal val="#ppt_y"/>
                                          </p:val>
                                        </p:tav>
                                      </p:tavLst>
                                    </p:anim>
                                    <p:animEffect transition="in" filter="fade">
                                      <p:cBhvr>
                                        <p:cTn id="6" dur="550"/>
                                        <p:tgtEl>
                                          <p:spTgt spid="4"/>
                                        </p:tgtEl>
                                      </p:cBhvr>
                                    </p:animEffect>
                                  </p:childTnLst>
                                </p:cTn>
                              </p:par>
                              <p:par>
                                <p:cTn id="7" presetID="42" presetClass="entr" presetSubtype="0" fill="hold" grpId="0" nodeType="withEffect">
                                  <p:stCondLst>
                                    <p:cond delay="250"/>
                                  </p:stCondLst>
                                  <p:childTnLst>
                                    <p:set>
                                      <p:cBhvr>
                                        <p:cTn id="8" dur="1" fill="hold">
                                          <p:stCondLst>
                                            <p:cond delay="0"/>
                                          </p:stCondLst>
                                        </p:cTn>
                                        <p:tgtEl>
                                          <p:spTgt spid="31"/>
                                        </p:tgtEl>
                                        <p:attrNameLst>
                                          <p:attrName>style.visibility</p:attrName>
                                        </p:attrNameLst>
                                      </p:cBhvr>
                                      <p:to>
                                        <p:strVal val="visible"/>
                                      </p:to>
                                    </p:set>
                                    <p:anim calcmode="lin" valueType="num">
                                      <p:cBhvr additive="base">
                                        <p:cTn id="9" dur="550" decel="100000" fill="hold"/>
                                        <p:tgtEl>
                                          <p:spTgt spid="31"/>
                                        </p:tgtEl>
                                        <p:attrNameLst>
                                          <p:attrName>ppt_y</p:attrName>
                                        </p:attrNameLst>
                                      </p:cBhvr>
                                      <p:tavLst>
                                        <p:tav tm="0">
                                          <p:val>
                                            <p:strVal val="#ppt_y+0.05"/>
                                          </p:val>
                                        </p:tav>
                                        <p:tav tm="100000">
                                          <p:val>
                                            <p:strVal val="#ppt_y"/>
                                          </p:val>
                                        </p:tav>
                                      </p:tavLst>
                                    </p:anim>
                                    <p:animEffect transition="in" filter="fade">
                                      <p:cBhvr>
                                        <p:cTn id="10" dur="550"/>
                                        <p:tgtEl>
                                          <p:spTgt spid="31"/>
                                        </p:tgtEl>
                                      </p:cBhvr>
                                    </p:animEffect>
                                  </p:childTnLst>
                                </p:cTn>
                              </p:par>
                              <p:par>
                                <p:cTn id="11" presetID="42" presetClass="entr" presetSubtype="0" fill="hold" grpId="0" nodeType="withEffect">
                                  <p:stCondLst>
                                    <p:cond delay="41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50" decel="100000" fill="hold"/>
                                        <p:tgtEl>
                                          <p:spTgt spid="5"/>
                                        </p:tgtEl>
                                        <p:attrNameLst>
                                          <p:attrName>ppt_y</p:attrName>
                                        </p:attrNameLst>
                                      </p:cBhvr>
                                      <p:tavLst>
                                        <p:tav tm="0">
                                          <p:val>
                                            <p:strVal val="#ppt_y+0.05"/>
                                          </p:val>
                                        </p:tav>
                                        <p:tav tm="100000">
                                          <p:val>
                                            <p:strVal val="#ppt_y"/>
                                          </p:val>
                                        </p:tav>
                                      </p:tavLst>
                                    </p:anim>
                                    <p:animEffect transition="in" filter="fade">
                                      <p:cBhvr>
                                        <p:cTn id="14" dur="550"/>
                                        <p:tgtEl>
                                          <p:spTgt spid="5"/>
                                        </p:tgtEl>
                                      </p:cBhvr>
                                    </p:animEffect>
                                  </p:childTnLst>
                                </p:cTn>
                              </p:par>
                              <p:par>
                                <p:cTn id="15" presetID="42" presetClass="entr" presetSubtype="0" fill="hold" grpId="0" nodeType="withEffect">
                                  <p:stCondLst>
                                    <p:cond delay="41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50" decel="100000" fill="hold"/>
                                        <p:tgtEl>
                                          <p:spTgt spid="6"/>
                                        </p:tgtEl>
                                        <p:attrNameLst>
                                          <p:attrName>ppt_y</p:attrName>
                                        </p:attrNameLst>
                                      </p:cBhvr>
                                      <p:tavLst>
                                        <p:tav tm="0">
                                          <p:val>
                                            <p:strVal val="#ppt_y+0.05"/>
                                          </p:val>
                                        </p:tav>
                                        <p:tav tm="100000">
                                          <p:val>
                                            <p:strVal val="#ppt_y"/>
                                          </p:val>
                                        </p:tav>
                                      </p:tavLst>
                                    </p:anim>
                                    <p:animEffect transition="in" filter="fade">
                                      <p:cBhvr>
                                        <p:cTn id="18" dur="550"/>
                                        <p:tgtEl>
                                          <p:spTgt spid="6"/>
                                        </p:tgtEl>
                                      </p:cBhvr>
                                    </p:animEffect>
                                  </p:childTnLst>
                                </p:cTn>
                              </p:par>
                              <p:par>
                                <p:cTn id="19" presetID="42" presetClass="entr" presetSubtype="0" fill="hold" grpId="0" nodeType="withEffect">
                                  <p:stCondLst>
                                    <p:cond delay="41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50" decel="100000" fill="hold"/>
                                        <p:tgtEl>
                                          <p:spTgt spid="7"/>
                                        </p:tgtEl>
                                        <p:attrNameLst>
                                          <p:attrName>ppt_y</p:attrName>
                                        </p:attrNameLst>
                                      </p:cBhvr>
                                      <p:tavLst>
                                        <p:tav tm="0">
                                          <p:val>
                                            <p:strVal val="#ppt_y+0.05"/>
                                          </p:val>
                                        </p:tav>
                                        <p:tav tm="100000">
                                          <p:val>
                                            <p:strVal val="#ppt_y"/>
                                          </p:val>
                                        </p:tav>
                                      </p:tavLst>
                                    </p:anim>
                                    <p:animEffect transition="in" filter="fade">
                                      <p:cBhvr>
                                        <p:cTn id="22" dur="550"/>
                                        <p:tgtEl>
                                          <p:spTgt spid="7"/>
                                        </p:tgtEl>
                                      </p:cBhvr>
                                    </p:animEffect>
                                  </p:childTnLst>
                                </p:cTn>
                              </p:par>
                              <p:par>
                                <p:cTn id="23" presetID="42" presetClass="entr" presetSubtype="0" fill="hold" grpId="0" nodeType="withEffect">
                                  <p:stCondLst>
                                    <p:cond delay="41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50" decel="100000" fill="hold"/>
                                        <p:tgtEl>
                                          <p:spTgt spid="8"/>
                                        </p:tgtEl>
                                        <p:attrNameLst>
                                          <p:attrName>ppt_y</p:attrName>
                                        </p:attrNameLst>
                                      </p:cBhvr>
                                      <p:tavLst>
                                        <p:tav tm="0">
                                          <p:val>
                                            <p:strVal val="#ppt_y+0.05"/>
                                          </p:val>
                                        </p:tav>
                                        <p:tav tm="100000">
                                          <p:val>
                                            <p:strVal val="#ppt_y"/>
                                          </p:val>
                                        </p:tav>
                                      </p:tavLst>
                                    </p:anim>
                                    <p:animEffect transition="in" filter="fade">
                                      <p:cBhvr>
                                        <p:cTn id="26" dur="550"/>
                                        <p:tgtEl>
                                          <p:spTgt spid="8"/>
                                        </p:tgtEl>
                                      </p:cBhvr>
                                    </p:animEffect>
                                  </p:childTnLst>
                                </p:cTn>
                              </p:par>
                              <p:par>
                                <p:cTn id="27" presetID="42" presetClass="entr" presetSubtype="0" fill="hold" grpId="0" nodeType="withEffect">
                                  <p:stCondLst>
                                    <p:cond delay="41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50" decel="100000" fill="hold"/>
                                        <p:tgtEl>
                                          <p:spTgt spid="9"/>
                                        </p:tgtEl>
                                        <p:attrNameLst>
                                          <p:attrName>ppt_y</p:attrName>
                                        </p:attrNameLst>
                                      </p:cBhvr>
                                      <p:tavLst>
                                        <p:tav tm="0">
                                          <p:val>
                                            <p:strVal val="#ppt_y+0.05"/>
                                          </p:val>
                                        </p:tav>
                                        <p:tav tm="100000">
                                          <p:val>
                                            <p:strVal val="#ppt_y"/>
                                          </p:val>
                                        </p:tav>
                                      </p:tavLst>
                                    </p:anim>
                                    <p:animEffect transition="in" filter="fade">
                                      <p:cBhvr>
                                        <p:cTn id="30" dur="550"/>
                                        <p:tgtEl>
                                          <p:spTgt spid="9"/>
                                        </p:tgtEl>
                                      </p:cBhvr>
                                    </p:animEffect>
                                  </p:childTnLst>
                                </p:cTn>
                              </p:par>
                              <p:par>
                                <p:cTn id="31" presetID="42" presetClass="entr" presetSubtype="0" fill="hold" grpId="0" nodeType="withEffect">
                                  <p:stCondLst>
                                    <p:cond delay="41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50" decel="100000" fill="hold"/>
                                        <p:tgtEl>
                                          <p:spTgt spid="10"/>
                                        </p:tgtEl>
                                        <p:attrNameLst>
                                          <p:attrName>ppt_y</p:attrName>
                                        </p:attrNameLst>
                                      </p:cBhvr>
                                      <p:tavLst>
                                        <p:tav tm="0">
                                          <p:val>
                                            <p:strVal val="#ppt_y+0.05"/>
                                          </p:val>
                                        </p:tav>
                                        <p:tav tm="100000">
                                          <p:val>
                                            <p:strVal val="#ppt_y"/>
                                          </p:val>
                                        </p:tav>
                                      </p:tavLst>
                                    </p:anim>
                                    <p:animEffect transition="in" filter="fade">
                                      <p:cBhvr>
                                        <p:cTn id="34" dur="550"/>
                                        <p:tgtEl>
                                          <p:spTgt spid="10"/>
                                        </p:tgtEl>
                                      </p:cBhvr>
                                    </p:animEffect>
                                  </p:childTnLst>
                                </p:cTn>
                              </p:par>
                              <p:par>
                                <p:cTn id="35" presetID="42" presetClass="entr" presetSubtype="0" fill="hold" grpId="0" nodeType="withEffect">
                                  <p:stCondLst>
                                    <p:cond delay="57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50" decel="100000" fill="hold"/>
                                        <p:tgtEl>
                                          <p:spTgt spid="11"/>
                                        </p:tgtEl>
                                        <p:attrNameLst>
                                          <p:attrName>ppt_y</p:attrName>
                                        </p:attrNameLst>
                                      </p:cBhvr>
                                      <p:tavLst>
                                        <p:tav tm="0">
                                          <p:val>
                                            <p:strVal val="#ppt_y+0.05"/>
                                          </p:val>
                                        </p:tav>
                                        <p:tav tm="100000">
                                          <p:val>
                                            <p:strVal val="#ppt_y"/>
                                          </p:val>
                                        </p:tav>
                                      </p:tavLst>
                                    </p:anim>
                                    <p:animEffect transition="in" filter="fade">
                                      <p:cBhvr>
                                        <p:cTn id="38" dur="550"/>
                                        <p:tgtEl>
                                          <p:spTgt spid="11"/>
                                        </p:tgtEl>
                                      </p:cBhvr>
                                    </p:animEffect>
                                  </p:childTnLst>
                                </p:cTn>
                              </p:par>
                              <p:par>
                                <p:cTn id="39" presetID="42" presetClass="entr" presetSubtype="0" fill="hold" grpId="0" nodeType="withEffect">
                                  <p:stCondLst>
                                    <p:cond delay="57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50" decel="100000" fill="hold"/>
                                        <p:tgtEl>
                                          <p:spTgt spid="12"/>
                                        </p:tgtEl>
                                        <p:attrNameLst>
                                          <p:attrName>ppt_y</p:attrName>
                                        </p:attrNameLst>
                                      </p:cBhvr>
                                      <p:tavLst>
                                        <p:tav tm="0">
                                          <p:val>
                                            <p:strVal val="#ppt_y+0.05"/>
                                          </p:val>
                                        </p:tav>
                                        <p:tav tm="100000">
                                          <p:val>
                                            <p:strVal val="#ppt_y"/>
                                          </p:val>
                                        </p:tav>
                                      </p:tavLst>
                                    </p:anim>
                                    <p:animEffect transition="in" filter="fade">
                                      <p:cBhvr>
                                        <p:cTn id="42" dur="550"/>
                                        <p:tgtEl>
                                          <p:spTgt spid="12"/>
                                        </p:tgtEl>
                                      </p:cBhvr>
                                    </p:animEffect>
                                  </p:childTnLst>
                                </p:cTn>
                              </p:par>
                              <p:par>
                                <p:cTn id="43" presetID="42" presetClass="entr" presetSubtype="0" fill="hold" grpId="0" nodeType="withEffect">
                                  <p:stCondLst>
                                    <p:cond delay="57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50" decel="100000" fill="hold"/>
                                        <p:tgtEl>
                                          <p:spTgt spid="13"/>
                                        </p:tgtEl>
                                        <p:attrNameLst>
                                          <p:attrName>ppt_y</p:attrName>
                                        </p:attrNameLst>
                                      </p:cBhvr>
                                      <p:tavLst>
                                        <p:tav tm="0">
                                          <p:val>
                                            <p:strVal val="#ppt_y+0.05"/>
                                          </p:val>
                                        </p:tav>
                                        <p:tav tm="100000">
                                          <p:val>
                                            <p:strVal val="#ppt_y"/>
                                          </p:val>
                                        </p:tav>
                                      </p:tavLst>
                                    </p:anim>
                                    <p:animEffect transition="in" filter="fade">
                                      <p:cBhvr>
                                        <p:cTn id="46" dur="550"/>
                                        <p:tgtEl>
                                          <p:spTgt spid="13"/>
                                        </p:tgtEl>
                                      </p:cBhvr>
                                    </p:animEffect>
                                  </p:childTnLst>
                                </p:cTn>
                              </p:par>
                              <p:par>
                                <p:cTn id="47" presetID="42" presetClass="entr" presetSubtype="0" fill="hold" grpId="0" nodeType="withEffect">
                                  <p:stCondLst>
                                    <p:cond delay="57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50" decel="100000" fill="hold"/>
                                        <p:tgtEl>
                                          <p:spTgt spid="14"/>
                                        </p:tgtEl>
                                        <p:attrNameLst>
                                          <p:attrName>ppt_y</p:attrName>
                                        </p:attrNameLst>
                                      </p:cBhvr>
                                      <p:tavLst>
                                        <p:tav tm="0">
                                          <p:val>
                                            <p:strVal val="#ppt_y+0.05"/>
                                          </p:val>
                                        </p:tav>
                                        <p:tav tm="100000">
                                          <p:val>
                                            <p:strVal val="#ppt_y"/>
                                          </p:val>
                                        </p:tav>
                                      </p:tavLst>
                                    </p:anim>
                                    <p:animEffect transition="in" filter="fade">
                                      <p:cBhvr>
                                        <p:cTn id="50" dur="550"/>
                                        <p:tgtEl>
                                          <p:spTgt spid="14"/>
                                        </p:tgtEl>
                                      </p:cBhvr>
                                    </p:animEffect>
                                  </p:childTnLst>
                                </p:cTn>
                              </p:par>
                              <p:par>
                                <p:cTn id="51" presetID="42" presetClass="entr" presetSubtype="0" fill="hold" grpId="0" nodeType="withEffect">
                                  <p:stCondLst>
                                    <p:cond delay="57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50" decel="100000" fill="hold"/>
                                        <p:tgtEl>
                                          <p:spTgt spid="15"/>
                                        </p:tgtEl>
                                        <p:attrNameLst>
                                          <p:attrName>ppt_y</p:attrName>
                                        </p:attrNameLst>
                                      </p:cBhvr>
                                      <p:tavLst>
                                        <p:tav tm="0">
                                          <p:val>
                                            <p:strVal val="#ppt_y+0.05"/>
                                          </p:val>
                                        </p:tav>
                                        <p:tav tm="100000">
                                          <p:val>
                                            <p:strVal val="#ppt_y"/>
                                          </p:val>
                                        </p:tav>
                                      </p:tavLst>
                                    </p:anim>
                                    <p:animEffect transition="in" filter="fade">
                                      <p:cBhvr>
                                        <p:cTn id="54" dur="550"/>
                                        <p:tgtEl>
                                          <p:spTgt spid="15"/>
                                        </p:tgtEl>
                                      </p:cBhvr>
                                    </p:animEffect>
                                  </p:childTnLst>
                                </p:cTn>
                              </p:par>
                              <p:par>
                                <p:cTn id="55" presetID="42" presetClass="entr" presetSubtype="0" fill="hold" grpId="0" nodeType="withEffect">
                                  <p:stCondLst>
                                    <p:cond delay="57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50" decel="100000" fill="hold"/>
                                        <p:tgtEl>
                                          <p:spTgt spid="16"/>
                                        </p:tgtEl>
                                        <p:attrNameLst>
                                          <p:attrName>ppt_y</p:attrName>
                                        </p:attrNameLst>
                                      </p:cBhvr>
                                      <p:tavLst>
                                        <p:tav tm="0">
                                          <p:val>
                                            <p:strVal val="#ppt_y+0.05"/>
                                          </p:val>
                                        </p:tav>
                                        <p:tav tm="100000">
                                          <p:val>
                                            <p:strVal val="#ppt_y"/>
                                          </p:val>
                                        </p:tav>
                                      </p:tavLst>
                                    </p:anim>
                                    <p:animEffect transition="in" filter="fade">
                                      <p:cBhvr>
                                        <p:cTn id="58" dur="550"/>
                                        <p:tgtEl>
                                          <p:spTgt spid="16"/>
                                        </p:tgtEl>
                                      </p:cBhvr>
                                    </p:animEffect>
                                  </p:childTnLst>
                                </p:cTn>
                              </p:par>
                              <p:par>
                                <p:cTn id="59" presetID="42" presetClass="entr" presetSubtype="0" fill="hold" grpId="0" nodeType="withEffect">
                                  <p:stCondLst>
                                    <p:cond delay="730"/>
                                  </p:stCondLst>
                                  <p:childTnLst>
                                    <p:set>
                                      <p:cBhvr>
                                        <p:cTn id="60" dur="1" fill="hold">
                                          <p:stCondLst>
                                            <p:cond delay="0"/>
                                          </p:stCondLst>
                                        </p:cTn>
                                        <p:tgtEl>
                                          <p:spTgt spid="32"/>
                                        </p:tgtEl>
                                        <p:attrNameLst>
                                          <p:attrName>style.visibility</p:attrName>
                                        </p:attrNameLst>
                                      </p:cBhvr>
                                      <p:to>
                                        <p:strVal val="visible"/>
                                      </p:to>
                                    </p:set>
                                    <p:anim calcmode="lin" valueType="num">
                                      <p:cBhvr additive="base">
                                        <p:cTn id="61" dur="550" decel="100000" fill="hold"/>
                                        <p:tgtEl>
                                          <p:spTgt spid="32"/>
                                        </p:tgtEl>
                                        <p:attrNameLst>
                                          <p:attrName>ppt_y</p:attrName>
                                        </p:attrNameLst>
                                      </p:cBhvr>
                                      <p:tavLst>
                                        <p:tav tm="0">
                                          <p:val>
                                            <p:strVal val="#ppt_y+0.05"/>
                                          </p:val>
                                        </p:tav>
                                        <p:tav tm="100000">
                                          <p:val>
                                            <p:strVal val="#ppt_y"/>
                                          </p:val>
                                        </p:tav>
                                      </p:tavLst>
                                    </p:anim>
                                    <p:animEffect transition="in" filter="fade">
                                      <p:cBhvr>
                                        <p:cTn id="62" dur="550"/>
                                        <p:tgtEl>
                                          <p:spTgt spid="32"/>
                                        </p:tgtEl>
                                      </p:cBhvr>
                                    </p:animEffect>
                                  </p:childTnLst>
                                </p:cTn>
                              </p:par>
                              <p:par>
                                <p:cTn id="63" presetID="42" presetClass="entr" presetSubtype="0" fill="hold" grpId="0" nodeType="withEffect">
                                  <p:stCondLst>
                                    <p:cond delay="730"/>
                                  </p:stCondLst>
                                  <p:childTnLst>
                                    <p:set>
                                      <p:cBhvr>
                                        <p:cTn id="64" dur="1" fill="hold">
                                          <p:stCondLst>
                                            <p:cond delay="0"/>
                                          </p:stCondLst>
                                        </p:cTn>
                                        <p:tgtEl>
                                          <p:spTgt spid="33"/>
                                        </p:tgtEl>
                                        <p:attrNameLst>
                                          <p:attrName>style.visibility</p:attrName>
                                        </p:attrNameLst>
                                      </p:cBhvr>
                                      <p:to>
                                        <p:strVal val="visible"/>
                                      </p:to>
                                    </p:set>
                                    <p:anim calcmode="lin" valueType="num">
                                      <p:cBhvr additive="base">
                                        <p:cTn id="65" dur="550" decel="100000" fill="hold"/>
                                        <p:tgtEl>
                                          <p:spTgt spid="33"/>
                                        </p:tgtEl>
                                        <p:attrNameLst>
                                          <p:attrName>ppt_y</p:attrName>
                                        </p:attrNameLst>
                                      </p:cBhvr>
                                      <p:tavLst>
                                        <p:tav tm="0">
                                          <p:val>
                                            <p:strVal val="#ppt_y+0.05"/>
                                          </p:val>
                                        </p:tav>
                                        <p:tav tm="100000">
                                          <p:val>
                                            <p:strVal val="#ppt_y"/>
                                          </p:val>
                                        </p:tav>
                                      </p:tavLst>
                                    </p:anim>
                                    <p:animEffect transition="in" filter="fade">
                                      <p:cBhvr>
                                        <p:cTn id="66" dur="550"/>
                                        <p:tgtEl>
                                          <p:spTgt spid="33"/>
                                        </p:tgtEl>
                                      </p:cBhvr>
                                    </p:animEffect>
                                  </p:childTnLst>
                                </p:cTn>
                              </p:par>
                              <p:par>
                                <p:cTn id="67" presetID="42" presetClass="entr" presetSubtype="0" fill="hold" grpId="0" nodeType="withEffect">
                                  <p:stCondLst>
                                    <p:cond delay="730"/>
                                  </p:stCondLst>
                                  <p:childTnLst>
                                    <p:set>
                                      <p:cBhvr>
                                        <p:cTn id="68" dur="1" fill="hold">
                                          <p:stCondLst>
                                            <p:cond delay="0"/>
                                          </p:stCondLst>
                                        </p:cTn>
                                        <p:tgtEl>
                                          <p:spTgt spid="34"/>
                                        </p:tgtEl>
                                        <p:attrNameLst>
                                          <p:attrName>style.visibility</p:attrName>
                                        </p:attrNameLst>
                                      </p:cBhvr>
                                      <p:to>
                                        <p:strVal val="visible"/>
                                      </p:to>
                                    </p:set>
                                    <p:anim calcmode="lin" valueType="num">
                                      <p:cBhvr additive="base">
                                        <p:cTn id="69" dur="550" decel="100000" fill="hold"/>
                                        <p:tgtEl>
                                          <p:spTgt spid="34"/>
                                        </p:tgtEl>
                                        <p:attrNameLst>
                                          <p:attrName>ppt_y</p:attrName>
                                        </p:attrNameLst>
                                      </p:cBhvr>
                                      <p:tavLst>
                                        <p:tav tm="0">
                                          <p:val>
                                            <p:strVal val="#ppt_y+0.05"/>
                                          </p:val>
                                        </p:tav>
                                        <p:tav tm="100000">
                                          <p:val>
                                            <p:strVal val="#ppt_y"/>
                                          </p:val>
                                        </p:tav>
                                      </p:tavLst>
                                    </p:anim>
                                    <p:animEffect transition="in" filter="fade">
                                      <p:cBhvr>
                                        <p:cTn id="70" dur="550"/>
                                        <p:tgtEl>
                                          <p:spTgt spid="34"/>
                                        </p:tgtEl>
                                      </p:cBhvr>
                                    </p:animEffect>
                                  </p:childTnLst>
                                </p:cTn>
                              </p:par>
                              <p:par>
                                <p:cTn id="71" presetID="42" presetClass="entr" presetSubtype="0" fill="hold" grpId="0" nodeType="withEffect">
                                  <p:stCondLst>
                                    <p:cond delay="730"/>
                                  </p:stCondLst>
                                  <p:childTnLst>
                                    <p:set>
                                      <p:cBhvr>
                                        <p:cTn id="72" dur="1" fill="hold">
                                          <p:stCondLst>
                                            <p:cond delay="0"/>
                                          </p:stCondLst>
                                        </p:cTn>
                                        <p:tgtEl>
                                          <p:spTgt spid="35"/>
                                        </p:tgtEl>
                                        <p:attrNameLst>
                                          <p:attrName>style.visibility</p:attrName>
                                        </p:attrNameLst>
                                      </p:cBhvr>
                                      <p:to>
                                        <p:strVal val="visible"/>
                                      </p:to>
                                    </p:set>
                                    <p:anim calcmode="lin" valueType="num">
                                      <p:cBhvr additive="base">
                                        <p:cTn id="73" dur="550" decel="100000" fill="hold"/>
                                        <p:tgtEl>
                                          <p:spTgt spid="35"/>
                                        </p:tgtEl>
                                        <p:attrNameLst>
                                          <p:attrName>ppt_y</p:attrName>
                                        </p:attrNameLst>
                                      </p:cBhvr>
                                      <p:tavLst>
                                        <p:tav tm="0">
                                          <p:val>
                                            <p:strVal val="#ppt_y+0.05"/>
                                          </p:val>
                                        </p:tav>
                                        <p:tav tm="100000">
                                          <p:val>
                                            <p:strVal val="#ppt_y"/>
                                          </p:val>
                                        </p:tav>
                                      </p:tavLst>
                                    </p:anim>
                                    <p:animEffect transition="in" filter="fade">
                                      <p:cBhvr>
                                        <p:cTn id="74" dur="550"/>
                                        <p:tgtEl>
                                          <p:spTgt spid="35"/>
                                        </p:tgtEl>
                                      </p:cBhvr>
                                    </p:animEffect>
                                  </p:childTnLst>
                                </p:cTn>
                              </p:par>
                              <p:par>
                                <p:cTn id="75" presetID="42" presetClass="entr" presetSubtype="0" fill="hold" grpId="0" nodeType="withEffect">
                                  <p:stCondLst>
                                    <p:cond delay="890"/>
                                  </p:stCondLst>
                                  <p:childTnLst>
                                    <p:set>
                                      <p:cBhvr>
                                        <p:cTn id="76" dur="1" fill="hold">
                                          <p:stCondLst>
                                            <p:cond delay="0"/>
                                          </p:stCondLst>
                                        </p:cTn>
                                        <p:tgtEl>
                                          <p:spTgt spid="36"/>
                                        </p:tgtEl>
                                        <p:attrNameLst>
                                          <p:attrName>style.visibility</p:attrName>
                                        </p:attrNameLst>
                                      </p:cBhvr>
                                      <p:to>
                                        <p:strVal val="visible"/>
                                      </p:to>
                                    </p:set>
                                    <p:anim calcmode="lin" valueType="num">
                                      <p:cBhvr additive="base">
                                        <p:cTn id="77" dur="550" decel="100000" fill="hold"/>
                                        <p:tgtEl>
                                          <p:spTgt spid="36"/>
                                        </p:tgtEl>
                                        <p:attrNameLst>
                                          <p:attrName>ppt_y</p:attrName>
                                        </p:attrNameLst>
                                      </p:cBhvr>
                                      <p:tavLst>
                                        <p:tav tm="0">
                                          <p:val>
                                            <p:strVal val="#ppt_y+0.05"/>
                                          </p:val>
                                        </p:tav>
                                        <p:tav tm="100000">
                                          <p:val>
                                            <p:strVal val="#ppt_y"/>
                                          </p:val>
                                        </p:tav>
                                      </p:tavLst>
                                    </p:anim>
                                    <p:animEffect transition="in" filter="fade">
                                      <p:cBhvr>
                                        <p:cTn id="78" dur="550"/>
                                        <p:tgtEl>
                                          <p:spTgt spid="36"/>
                                        </p:tgtEl>
                                      </p:cBhvr>
                                    </p:animEffect>
                                  </p:childTnLst>
                                </p:cTn>
                              </p:par>
                              <p:par>
                                <p:cTn id="79" presetID="42" presetClass="entr" presetSubtype="0" fill="hold" grpId="0" nodeType="withEffect">
                                  <p:stCondLst>
                                    <p:cond delay="890"/>
                                  </p:stCondLst>
                                  <p:childTnLst>
                                    <p:set>
                                      <p:cBhvr>
                                        <p:cTn id="80" dur="1" fill="hold">
                                          <p:stCondLst>
                                            <p:cond delay="0"/>
                                          </p:stCondLst>
                                        </p:cTn>
                                        <p:tgtEl>
                                          <p:spTgt spid="37"/>
                                        </p:tgtEl>
                                        <p:attrNameLst>
                                          <p:attrName>style.visibility</p:attrName>
                                        </p:attrNameLst>
                                      </p:cBhvr>
                                      <p:to>
                                        <p:strVal val="visible"/>
                                      </p:to>
                                    </p:set>
                                    <p:anim calcmode="lin" valueType="num">
                                      <p:cBhvr additive="base">
                                        <p:cTn id="81" dur="550" decel="100000" fill="hold"/>
                                        <p:tgtEl>
                                          <p:spTgt spid="37"/>
                                        </p:tgtEl>
                                        <p:attrNameLst>
                                          <p:attrName>ppt_y</p:attrName>
                                        </p:attrNameLst>
                                      </p:cBhvr>
                                      <p:tavLst>
                                        <p:tav tm="0">
                                          <p:val>
                                            <p:strVal val="#ppt_y+0.05"/>
                                          </p:val>
                                        </p:tav>
                                        <p:tav tm="100000">
                                          <p:val>
                                            <p:strVal val="#ppt_y"/>
                                          </p:val>
                                        </p:tav>
                                      </p:tavLst>
                                    </p:anim>
                                    <p:animEffect transition="in" filter="fade">
                                      <p:cBhvr>
                                        <p:cTn id="82" dur="550"/>
                                        <p:tgtEl>
                                          <p:spTgt spid="37"/>
                                        </p:tgtEl>
                                      </p:cBhvr>
                                    </p:animEffect>
                                  </p:childTnLst>
                                </p:cTn>
                              </p:par>
                              <p:par>
                                <p:cTn id="83" presetID="42" presetClass="entr" presetSubtype="0" fill="hold" grpId="0" nodeType="withEffect">
                                  <p:stCondLst>
                                    <p:cond delay="890"/>
                                  </p:stCondLst>
                                  <p:childTnLst>
                                    <p:set>
                                      <p:cBhvr>
                                        <p:cTn id="84" dur="1" fill="hold">
                                          <p:stCondLst>
                                            <p:cond delay="0"/>
                                          </p:stCondLst>
                                        </p:cTn>
                                        <p:tgtEl>
                                          <p:spTgt spid="38"/>
                                        </p:tgtEl>
                                        <p:attrNameLst>
                                          <p:attrName>style.visibility</p:attrName>
                                        </p:attrNameLst>
                                      </p:cBhvr>
                                      <p:to>
                                        <p:strVal val="visible"/>
                                      </p:to>
                                    </p:set>
                                    <p:anim calcmode="lin" valueType="num">
                                      <p:cBhvr additive="base">
                                        <p:cTn id="85" dur="550" decel="100000" fill="hold"/>
                                        <p:tgtEl>
                                          <p:spTgt spid="38"/>
                                        </p:tgtEl>
                                        <p:attrNameLst>
                                          <p:attrName>ppt_y</p:attrName>
                                        </p:attrNameLst>
                                      </p:cBhvr>
                                      <p:tavLst>
                                        <p:tav tm="0">
                                          <p:val>
                                            <p:strVal val="#ppt_y+0.05"/>
                                          </p:val>
                                        </p:tav>
                                        <p:tav tm="100000">
                                          <p:val>
                                            <p:strVal val="#ppt_y"/>
                                          </p:val>
                                        </p:tav>
                                      </p:tavLst>
                                    </p:anim>
                                    <p:animEffect transition="in" filter="fade">
                                      <p:cBhvr>
                                        <p:cTn id="86" dur="550"/>
                                        <p:tgtEl>
                                          <p:spTgt spid="38"/>
                                        </p:tgtEl>
                                      </p:cBhvr>
                                    </p:animEffect>
                                  </p:childTnLst>
                                </p:cTn>
                              </p:par>
                              <p:par>
                                <p:cTn id="87" presetID="42" presetClass="entr" presetSubtype="0" fill="hold" grpId="0" nodeType="withEffect">
                                  <p:stCondLst>
                                    <p:cond delay="890"/>
                                  </p:stCondLst>
                                  <p:childTnLst>
                                    <p:set>
                                      <p:cBhvr>
                                        <p:cTn id="88" dur="1" fill="hold">
                                          <p:stCondLst>
                                            <p:cond delay="0"/>
                                          </p:stCondLst>
                                        </p:cTn>
                                        <p:tgtEl>
                                          <p:spTgt spid="39"/>
                                        </p:tgtEl>
                                        <p:attrNameLst>
                                          <p:attrName>style.visibility</p:attrName>
                                        </p:attrNameLst>
                                      </p:cBhvr>
                                      <p:to>
                                        <p:strVal val="visible"/>
                                      </p:to>
                                    </p:set>
                                    <p:anim calcmode="lin" valueType="num">
                                      <p:cBhvr additive="base">
                                        <p:cTn id="89" dur="550" decel="100000" fill="hold"/>
                                        <p:tgtEl>
                                          <p:spTgt spid="39"/>
                                        </p:tgtEl>
                                        <p:attrNameLst>
                                          <p:attrName>ppt_y</p:attrName>
                                        </p:attrNameLst>
                                      </p:cBhvr>
                                      <p:tavLst>
                                        <p:tav tm="0">
                                          <p:val>
                                            <p:strVal val="#ppt_y+0.05"/>
                                          </p:val>
                                        </p:tav>
                                        <p:tav tm="100000">
                                          <p:val>
                                            <p:strVal val="#ppt_y"/>
                                          </p:val>
                                        </p:tav>
                                      </p:tavLst>
                                    </p:anim>
                                    <p:animEffect transition="in" filter="fade">
                                      <p:cBhvr>
                                        <p:cTn id="90" dur="550"/>
                                        <p:tgtEl>
                                          <p:spTgt spid="39"/>
                                        </p:tgtEl>
                                      </p:cBhvr>
                                    </p:animEffect>
                                  </p:childTnLst>
                                </p:cTn>
                              </p:par>
                              <p:par>
                                <p:cTn id="91" presetID="42" presetClass="entr" presetSubtype="0" fill="hold" grpId="0" nodeType="withEffect">
                                  <p:stCondLst>
                                    <p:cond delay="1050"/>
                                  </p:stCondLst>
                                  <p:childTnLst>
                                    <p:set>
                                      <p:cBhvr>
                                        <p:cTn id="92" dur="1" fill="hold">
                                          <p:stCondLst>
                                            <p:cond delay="0"/>
                                          </p:stCondLst>
                                        </p:cTn>
                                        <p:tgtEl>
                                          <p:spTgt spid="17"/>
                                        </p:tgtEl>
                                        <p:attrNameLst>
                                          <p:attrName>style.visibility</p:attrName>
                                        </p:attrNameLst>
                                      </p:cBhvr>
                                      <p:to>
                                        <p:strVal val="visible"/>
                                      </p:to>
                                    </p:set>
                                    <p:anim calcmode="lin" valueType="num">
                                      <p:cBhvr additive="base">
                                        <p:cTn id="93" dur="550" decel="100000" fill="hold"/>
                                        <p:tgtEl>
                                          <p:spTgt spid="17"/>
                                        </p:tgtEl>
                                        <p:attrNameLst>
                                          <p:attrName>ppt_y</p:attrName>
                                        </p:attrNameLst>
                                      </p:cBhvr>
                                      <p:tavLst>
                                        <p:tav tm="0">
                                          <p:val>
                                            <p:strVal val="#ppt_y+0.05"/>
                                          </p:val>
                                        </p:tav>
                                        <p:tav tm="100000">
                                          <p:val>
                                            <p:strVal val="#ppt_y"/>
                                          </p:val>
                                        </p:tav>
                                      </p:tavLst>
                                    </p:anim>
                                    <p:animEffect transition="in" filter="fade">
                                      <p:cBhvr>
                                        <p:cTn id="94" dur="550"/>
                                        <p:tgtEl>
                                          <p:spTgt spid="17"/>
                                        </p:tgtEl>
                                      </p:cBhvr>
                                    </p:animEffect>
                                  </p:childTnLst>
                                </p:cTn>
                              </p:par>
                              <p:par>
                                <p:cTn id="95" presetID="42" presetClass="entr" presetSubtype="0" fill="hold" grpId="0" nodeType="withEffect">
                                  <p:stCondLst>
                                    <p:cond delay="1050"/>
                                  </p:stCondLst>
                                  <p:childTnLst>
                                    <p:set>
                                      <p:cBhvr>
                                        <p:cTn id="96" dur="1" fill="hold">
                                          <p:stCondLst>
                                            <p:cond delay="0"/>
                                          </p:stCondLst>
                                        </p:cTn>
                                        <p:tgtEl>
                                          <p:spTgt spid="18"/>
                                        </p:tgtEl>
                                        <p:attrNameLst>
                                          <p:attrName>style.visibility</p:attrName>
                                        </p:attrNameLst>
                                      </p:cBhvr>
                                      <p:to>
                                        <p:strVal val="visible"/>
                                      </p:to>
                                    </p:set>
                                    <p:anim calcmode="lin" valueType="num">
                                      <p:cBhvr additive="base">
                                        <p:cTn id="97" dur="550" decel="100000" fill="hold"/>
                                        <p:tgtEl>
                                          <p:spTgt spid="18"/>
                                        </p:tgtEl>
                                        <p:attrNameLst>
                                          <p:attrName>ppt_y</p:attrName>
                                        </p:attrNameLst>
                                      </p:cBhvr>
                                      <p:tavLst>
                                        <p:tav tm="0">
                                          <p:val>
                                            <p:strVal val="#ppt_y+0.05"/>
                                          </p:val>
                                        </p:tav>
                                        <p:tav tm="100000">
                                          <p:val>
                                            <p:strVal val="#ppt_y"/>
                                          </p:val>
                                        </p:tav>
                                      </p:tavLst>
                                    </p:anim>
                                    <p:animEffect transition="in" filter="fade">
                                      <p:cBhvr>
                                        <p:cTn id="98" dur="550"/>
                                        <p:tgtEl>
                                          <p:spTgt spid="18"/>
                                        </p:tgtEl>
                                      </p:cBhvr>
                                    </p:animEffect>
                                  </p:childTnLst>
                                </p:cTn>
                              </p:par>
                              <p:par>
                                <p:cTn id="99" presetID="42" presetClass="entr" presetSubtype="0" fill="hold" grpId="0" nodeType="withEffect">
                                  <p:stCondLst>
                                    <p:cond delay="1050"/>
                                  </p:stCondLst>
                                  <p:childTnLst>
                                    <p:set>
                                      <p:cBhvr>
                                        <p:cTn id="100" dur="1" fill="hold">
                                          <p:stCondLst>
                                            <p:cond delay="0"/>
                                          </p:stCondLst>
                                        </p:cTn>
                                        <p:tgtEl>
                                          <p:spTgt spid="19"/>
                                        </p:tgtEl>
                                        <p:attrNameLst>
                                          <p:attrName>style.visibility</p:attrName>
                                        </p:attrNameLst>
                                      </p:cBhvr>
                                      <p:to>
                                        <p:strVal val="visible"/>
                                      </p:to>
                                    </p:set>
                                    <p:anim calcmode="lin" valueType="num">
                                      <p:cBhvr additive="base">
                                        <p:cTn id="101" dur="550" decel="100000" fill="hold"/>
                                        <p:tgtEl>
                                          <p:spTgt spid="19"/>
                                        </p:tgtEl>
                                        <p:attrNameLst>
                                          <p:attrName>ppt_y</p:attrName>
                                        </p:attrNameLst>
                                      </p:cBhvr>
                                      <p:tavLst>
                                        <p:tav tm="0">
                                          <p:val>
                                            <p:strVal val="#ppt_y+0.05"/>
                                          </p:val>
                                        </p:tav>
                                        <p:tav tm="100000">
                                          <p:val>
                                            <p:strVal val="#ppt_y"/>
                                          </p:val>
                                        </p:tav>
                                      </p:tavLst>
                                    </p:anim>
                                    <p:animEffect transition="in" filter="fade">
                                      <p:cBhvr>
                                        <p:cTn id="102" dur="550"/>
                                        <p:tgtEl>
                                          <p:spTgt spid="19"/>
                                        </p:tgtEl>
                                      </p:cBhvr>
                                    </p:animEffect>
                                  </p:childTnLst>
                                </p:cTn>
                              </p:par>
                              <p:par>
                                <p:cTn id="103" presetID="42" presetClass="entr" presetSubtype="0" fill="hold" grpId="0" nodeType="withEffect">
                                  <p:stCondLst>
                                    <p:cond delay="1050"/>
                                  </p:stCondLst>
                                  <p:childTnLst>
                                    <p:set>
                                      <p:cBhvr>
                                        <p:cTn id="104" dur="1" fill="hold">
                                          <p:stCondLst>
                                            <p:cond delay="0"/>
                                          </p:stCondLst>
                                        </p:cTn>
                                        <p:tgtEl>
                                          <p:spTgt spid="20"/>
                                        </p:tgtEl>
                                        <p:attrNameLst>
                                          <p:attrName>style.visibility</p:attrName>
                                        </p:attrNameLst>
                                      </p:cBhvr>
                                      <p:to>
                                        <p:strVal val="visible"/>
                                      </p:to>
                                    </p:set>
                                    <p:anim calcmode="lin" valueType="num">
                                      <p:cBhvr additive="base">
                                        <p:cTn id="105" dur="550" decel="100000" fill="hold"/>
                                        <p:tgtEl>
                                          <p:spTgt spid="20"/>
                                        </p:tgtEl>
                                        <p:attrNameLst>
                                          <p:attrName>ppt_y</p:attrName>
                                        </p:attrNameLst>
                                      </p:cBhvr>
                                      <p:tavLst>
                                        <p:tav tm="0">
                                          <p:val>
                                            <p:strVal val="#ppt_y+0.05"/>
                                          </p:val>
                                        </p:tav>
                                        <p:tav tm="100000">
                                          <p:val>
                                            <p:strVal val="#ppt_y"/>
                                          </p:val>
                                        </p:tav>
                                      </p:tavLst>
                                    </p:anim>
                                    <p:animEffect transition="in" filter="fade">
                                      <p:cBhvr>
                                        <p:cTn id="106" dur="550"/>
                                        <p:tgtEl>
                                          <p:spTgt spid="20"/>
                                        </p:tgtEl>
                                      </p:cBhvr>
                                    </p:animEffect>
                                  </p:childTnLst>
                                </p:cTn>
                              </p:par>
                              <p:par>
                                <p:cTn id="107" presetID="42" presetClass="entr" presetSubtype="0" fill="hold" grpId="0" nodeType="withEffect">
                                  <p:stCondLst>
                                    <p:cond delay="1050"/>
                                  </p:stCondLst>
                                  <p:childTnLst>
                                    <p:set>
                                      <p:cBhvr>
                                        <p:cTn id="108" dur="1" fill="hold">
                                          <p:stCondLst>
                                            <p:cond delay="0"/>
                                          </p:stCondLst>
                                        </p:cTn>
                                        <p:tgtEl>
                                          <p:spTgt spid="21"/>
                                        </p:tgtEl>
                                        <p:attrNameLst>
                                          <p:attrName>style.visibility</p:attrName>
                                        </p:attrNameLst>
                                      </p:cBhvr>
                                      <p:to>
                                        <p:strVal val="visible"/>
                                      </p:to>
                                    </p:set>
                                    <p:anim calcmode="lin" valueType="num">
                                      <p:cBhvr additive="base">
                                        <p:cTn id="109" dur="550" decel="100000" fill="hold"/>
                                        <p:tgtEl>
                                          <p:spTgt spid="21"/>
                                        </p:tgtEl>
                                        <p:attrNameLst>
                                          <p:attrName>ppt_y</p:attrName>
                                        </p:attrNameLst>
                                      </p:cBhvr>
                                      <p:tavLst>
                                        <p:tav tm="0">
                                          <p:val>
                                            <p:strVal val="#ppt_y+0.05"/>
                                          </p:val>
                                        </p:tav>
                                        <p:tav tm="100000">
                                          <p:val>
                                            <p:strVal val="#ppt_y"/>
                                          </p:val>
                                        </p:tav>
                                      </p:tavLst>
                                    </p:anim>
                                    <p:animEffect transition="in" filter="fade">
                                      <p:cBhvr>
                                        <p:cTn id="110" dur="550"/>
                                        <p:tgtEl>
                                          <p:spTgt spid="21"/>
                                        </p:tgtEl>
                                      </p:cBhvr>
                                    </p:animEffect>
                                  </p:childTnLst>
                                </p:cTn>
                              </p:par>
                              <p:par>
                                <p:cTn id="111" presetID="42" presetClass="entr" presetSubtype="0" fill="hold" grpId="0" nodeType="withEffect">
                                  <p:stCondLst>
                                    <p:cond delay="1050"/>
                                  </p:stCondLst>
                                  <p:childTnLst>
                                    <p:set>
                                      <p:cBhvr>
                                        <p:cTn id="112" dur="1" fill="hold">
                                          <p:stCondLst>
                                            <p:cond delay="0"/>
                                          </p:stCondLst>
                                        </p:cTn>
                                        <p:tgtEl>
                                          <p:spTgt spid="22"/>
                                        </p:tgtEl>
                                        <p:attrNameLst>
                                          <p:attrName>style.visibility</p:attrName>
                                        </p:attrNameLst>
                                      </p:cBhvr>
                                      <p:to>
                                        <p:strVal val="visible"/>
                                      </p:to>
                                    </p:set>
                                    <p:anim calcmode="lin" valueType="num">
                                      <p:cBhvr additive="base">
                                        <p:cTn id="113" dur="550" decel="100000" fill="hold"/>
                                        <p:tgtEl>
                                          <p:spTgt spid="22"/>
                                        </p:tgtEl>
                                        <p:attrNameLst>
                                          <p:attrName>ppt_y</p:attrName>
                                        </p:attrNameLst>
                                      </p:cBhvr>
                                      <p:tavLst>
                                        <p:tav tm="0">
                                          <p:val>
                                            <p:strVal val="#ppt_y+0.05"/>
                                          </p:val>
                                        </p:tav>
                                        <p:tav tm="100000">
                                          <p:val>
                                            <p:strVal val="#ppt_y"/>
                                          </p:val>
                                        </p:tav>
                                      </p:tavLst>
                                    </p:anim>
                                    <p:animEffect transition="in" filter="fade">
                                      <p:cBhvr>
                                        <p:cTn id="114" dur="550"/>
                                        <p:tgtEl>
                                          <p:spTgt spid="22"/>
                                        </p:tgtEl>
                                      </p:cBhvr>
                                    </p:animEffect>
                                  </p:childTnLst>
                                </p:cTn>
                              </p:par>
                              <p:par>
                                <p:cTn id="115" presetID="42" presetClass="entr" presetSubtype="0" fill="hold" grpId="0" nodeType="withEffect">
                                  <p:stCondLst>
                                    <p:cond delay="1210"/>
                                  </p:stCondLst>
                                  <p:childTnLst>
                                    <p:set>
                                      <p:cBhvr>
                                        <p:cTn id="116" dur="1" fill="hold">
                                          <p:stCondLst>
                                            <p:cond delay="0"/>
                                          </p:stCondLst>
                                        </p:cTn>
                                        <p:tgtEl>
                                          <p:spTgt spid="23"/>
                                        </p:tgtEl>
                                        <p:attrNameLst>
                                          <p:attrName>style.visibility</p:attrName>
                                        </p:attrNameLst>
                                      </p:cBhvr>
                                      <p:to>
                                        <p:strVal val="visible"/>
                                      </p:to>
                                    </p:set>
                                    <p:anim calcmode="lin" valueType="num">
                                      <p:cBhvr additive="base">
                                        <p:cTn id="117" dur="550" decel="100000" fill="hold"/>
                                        <p:tgtEl>
                                          <p:spTgt spid="23"/>
                                        </p:tgtEl>
                                        <p:attrNameLst>
                                          <p:attrName>ppt_y</p:attrName>
                                        </p:attrNameLst>
                                      </p:cBhvr>
                                      <p:tavLst>
                                        <p:tav tm="0">
                                          <p:val>
                                            <p:strVal val="#ppt_y+0.05"/>
                                          </p:val>
                                        </p:tav>
                                        <p:tav tm="100000">
                                          <p:val>
                                            <p:strVal val="#ppt_y"/>
                                          </p:val>
                                        </p:tav>
                                      </p:tavLst>
                                    </p:anim>
                                    <p:animEffect transition="in" filter="fade">
                                      <p:cBhvr>
                                        <p:cTn id="118" dur="550"/>
                                        <p:tgtEl>
                                          <p:spTgt spid="23"/>
                                        </p:tgtEl>
                                      </p:cBhvr>
                                    </p:animEffect>
                                  </p:childTnLst>
                                </p:cTn>
                              </p:par>
                              <p:par>
                                <p:cTn id="119" presetID="42" presetClass="entr" presetSubtype="0" fill="hold" grpId="0" nodeType="withEffect">
                                  <p:stCondLst>
                                    <p:cond delay="1210"/>
                                  </p:stCondLst>
                                  <p:childTnLst>
                                    <p:set>
                                      <p:cBhvr>
                                        <p:cTn id="120" dur="1" fill="hold">
                                          <p:stCondLst>
                                            <p:cond delay="0"/>
                                          </p:stCondLst>
                                        </p:cTn>
                                        <p:tgtEl>
                                          <p:spTgt spid="24"/>
                                        </p:tgtEl>
                                        <p:attrNameLst>
                                          <p:attrName>style.visibility</p:attrName>
                                        </p:attrNameLst>
                                      </p:cBhvr>
                                      <p:to>
                                        <p:strVal val="visible"/>
                                      </p:to>
                                    </p:set>
                                    <p:anim calcmode="lin" valueType="num">
                                      <p:cBhvr additive="base">
                                        <p:cTn id="121" dur="550" decel="100000" fill="hold"/>
                                        <p:tgtEl>
                                          <p:spTgt spid="24"/>
                                        </p:tgtEl>
                                        <p:attrNameLst>
                                          <p:attrName>ppt_y</p:attrName>
                                        </p:attrNameLst>
                                      </p:cBhvr>
                                      <p:tavLst>
                                        <p:tav tm="0">
                                          <p:val>
                                            <p:strVal val="#ppt_y+0.05"/>
                                          </p:val>
                                        </p:tav>
                                        <p:tav tm="100000">
                                          <p:val>
                                            <p:strVal val="#ppt_y"/>
                                          </p:val>
                                        </p:tav>
                                      </p:tavLst>
                                    </p:anim>
                                    <p:animEffect transition="in" filter="fade">
                                      <p:cBhvr>
                                        <p:cTn id="122" dur="550"/>
                                        <p:tgtEl>
                                          <p:spTgt spid="24"/>
                                        </p:tgtEl>
                                      </p:cBhvr>
                                    </p:animEffect>
                                  </p:childTnLst>
                                </p:cTn>
                              </p:par>
                              <p:par>
                                <p:cTn id="123" presetID="42" presetClass="entr" presetSubtype="0" fill="hold" grpId="0" nodeType="withEffect">
                                  <p:stCondLst>
                                    <p:cond delay="1210"/>
                                  </p:stCondLst>
                                  <p:childTnLst>
                                    <p:set>
                                      <p:cBhvr>
                                        <p:cTn id="124" dur="1" fill="hold">
                                          <p:stCondLst>
                                            <p:cond delay="0"/>
                                          </p:stCondLst>
                                        </p:cTn>
                                        <p:tgtEl>
                                          <p:spTgt spid="25"/>
                                        </p:tgtEl>
                                        <p:attrNameLst>
                                          <p:attrName>style.visibility</p:attrName>
                                        </p:attrNameLst>
                                      </p:cBhvr>
                                      <p:to>
                                        <p:strVal val="visible"/>
                                      </p:to>
                                    </p:set>
                                    <p:anim calcmode="lin" valueType="num">
                                      <p:cBhvr additive="base">
                                        <p:cTn id="125" dur="550" decel="100000" fill="hold"/>
                                        <p:tgtEl>
                                          <p:spTgt spid="25"/>
                                        </p:tgtEl>
                                        <p:attrNameLst>
                                          <p:attrName>ppt_y</p:attrName>
                                        </p:attrNameLst>
                                      </p:cBhvr>
                                      <p:tavLst>
                                        <p:tav tm="0">
                                          <p:val>
                                            <p:strVal val="#ppt_y+0.05"/>
                                          </p:val>
                                        </p:tav>
                                        <p:tav tm="100000">
                                          <p:val>
                                            <p:strVal val="#ppt_y"/>
                                          </p:val>
                                        </p:tav>
                                      </p:tavLst>
                                    </p:anim>
                                    <p:animEffect transition="in" filter="fade">
                                      <p:cBhvr>
                                        <p:cTn id="126" dur="550"/>
                                        <p:tgtEl>
                                          <p:spTgt spid="25"/>
                                        </p:tgtEl>
                                      </p:cBhvr>
                                    </p:animEffect>
                                  </p:childTnLst>
                                </p:cTn>
                              </p:par>
                              <p:par>
                                <p:cTn id="127" presetID="42" presetClass="entr" presetSubtype="0" fill="hold" grpId="0" nodeType="withEffect">
                                  <p:stCondLst>
                                    <p:cond delay="1210"/>
                                  </p:stCondLst>
                                  <p:childTnLst>
                                    <p:set>
                                      <p:cBhvr>
                                        <p:cTn id="128" dur="1" fill="hold">
                                          <p:stCondLst>
                                            <p:cond delay="0"/>
                                          </p:stCondLst>
                                        </p:cTn>
                                        <p:tgtEl>
                                          <p:spTgt spid="26"/>
                                        </p:tgtEl>
                                        <p:attrNameLst>
                                          <p:attrName>style.visibility</p:attrName>
                                        </p:attrNameLst>
                                      </p:cBhvr>
                                      <p:to>
                                        <p:strVal val="visible"/>
                                      </p:to>
                                    </p:set>
                                    <p:anim calcmode="lin" valueType="num">
                                      <p:cBhvr additive="base">
                                        <p:cTn id="129" dur="550" decel="100000" fill="hold"/>
                                        <p:tgtEl>
                                          <p:spTgt spid="26"/>
                                        </p:tgtEl>
                                        <p:attrNameLst>
                                          <p:attrName>ppt_y</p:attrName>
                                        </p:attrNameLst>
                                      </p:cBhvr>
                                      <p:tavLst>
                                        <p:tav tm="0">
                                          <p:val>
                                            <p:strVal val="#ppt_y+0.05"/>
                                          </p:val>
                                        </p:tav>
                                        <p:tav tm="100000">
                                          <p:val>
                                            <p:strVal val="#ppt_y"/>
                                          </p:val>
                                        </p:tav>
                                      </p:tavLst>
                                    </p:anim>
                                    <p:animEffect transition="in" filter="fade">
                                      <p:cBhvr>
                                        <p:cTn id="130" dur="550"/>
                                        <p:tgtEl>
                                          <p:spTgt spid="26"/>
                                        </p:tgtEl>
                                      </p:cBhvr>
                                    </p:animEffect>
                                  </p:childTnLst>
                                </p:cTn>
                              </p:par>
                              <p:par>
                                <p:cTn id="131" presetID="42" presetClass="entr" presetSubtype="0" fill="hold" grpId="0" nodeType="withEffect">
                                  <p:stCondLst>
                                    <p:cond delay="1210"/>
                                  </p:stCondLst>
                                  <p:childTnLst>
                                    <p:set>
                                      <p:cBhvr>
                                        <p:cTn id="132" dur="1" fill="hold">
                                          <p:stCondLst>
                                            <p:cond delay="0"/>
                                          </p:stCondLst>
                                        </p:cTn>
                                        <p:tgtEl>
                                          <p:spTgt spid="27"/>
                                        </p:tgtEl>
                                        <p:attrNameLst>
                                          <p:attrName>style.visibility</p:attrName>
                                        </p:attrNameLst>
                                      </p:cBhvr>
                                      <p:to>
                                        <p:strVal val="visible"/>
                                      </p:to>
                                    </p:set>
                                    <p:anim calcmode="lin" valueType="num">
                                      <p:cBhvr additive="base">
                                        <p:cTn id="133" dur="550" decel="100000" fill="hold"/>
                                        <p:tgtEl>
                                          <p:spTgt spid="27"/>
                                        </p:tgtEl>
                                        <p:attrNameLst>
                                          <p:attrName>ppt_y</p:attrName>
                                        </p:attrNameLst>
                                      </p:cBhvr>
                                      <p:tavLst>
                                        <p:tav tm="0">
                                          <p:val>
                                            <p:strVal val="#ppt_y+0.05"/>
                                          </p:val>
                                        </p:tav>
                                        <p:tav tm="100000">
                                          <p:val>
                                            <p:strVal val="#ppt_y"/>
                                          </p:val>
                                        </p:tav>
                                      </p:tavLst>
                                    </p:anim>
                                    <p:animEffect transition="in" filter="fade">
                                      <p:cBhvr>
                                        <p:cTn id="134" dur="550"/>
                                        <p:tgtEl>
                                          <p:spTgt spid="27"/>
                                        </p:tgtEl>
                                      </p:cBhvr>
                                    </p:animEffect>
                                  </p:childTnLst>
                                </p:cTn>
                              </p:par>
                              <p:par>
                                <p:cTn id="135" presetID="42" presetClass="entr" presetSubtype="0" fill="hold" grpId="0" nodeType="withEffect">
                                  <p:stCondLst>
                                    <p:cond delay="1210"/>
                                  </p:stCondLst>
                                  <p:childTnLst>
                                    <p:set>
                                      <p:cBhvr>
                                        <p:cTn id="136" dur="1" fill="hold">
                                          <p:stCondLst>
                                            <p:cond delay="0"/>
                                          </p:stCondLst>
                                        </p:cTn>
                                        <p:tgtEl>
                                          <p:spTgt spid="28"/>
                                        </p:tgtEl>
                                        <p:attrNameLst>
                                          <p:attrName>style.visibility</p:attrName>
                                        </p:attrNameLst>
                                      </p:cBhvr>
                                      <p:to>
                                        <p:strVal val="visible"/>
                                      </p:to>
                                    </p:set>
                                    <p:anim calcmode="lin" valueType="num">
                                      <p:cBhvr additive="base">
                                        <p:cTn id="137" dur="550" decel="100000" fill="hold"/>
                                        <p:tgtEl>
                                          <p:spTgt spid="28"/>
                                        </p:tgtEl>
                                        <p:attrNameLst>
                                          <p:attrName>ppt_y</p:attrName>
                                        </p:attrNameLst>
                                      </p:cBhvr>
                                      <p:tavLst>
                                        <p:tav tm="0">
                                          <p:val>
                                            <p:strVal val="#ppt_y+0.05"/>
                                          </p:val>
                                        </p:tav>
                                        <p:tav tm="100000">
                                          <p:val>
                                            <p:strVal val="#ppt_y"/>
                                          </p:val>
                                        </p:tav>
                                      </p:tavLst>
                                    </p:anim>
                                    <p:animEffect transition="in" filter="fade">
                                      <p:cBhvr>
                                        <p:cTn id="138" dur="550"/>
                                        <p:tgtEl>
                                          <p:spTgt spid="28"/>
                                        </p:tgtEl>
                                      </p:cBhvr>
                                    </p:animEffect>
                                  </p:childTnLst>
                                </p:cTn>
                              </p:par>
                              <p:par>
                                <p:cTn id="139" presetID="42" presetClass="entr" presetSubtype="0" fill="hold" grpId="0" nodeType="withEffect">
                                  <p:stCondLst>
                                    <p:cond delay="1370"/>
                                  </p:stCondLst>
                                  <p:childTnLst>
                                    <p:set>
                                      <p:cBhvr>
                                        <p:cTn id="140" dur="1" fill="hold">
                                          <p:stCondLst>
                                            <p:cond delay="0"/>
                                          </p:stCondLst>
                                        </p:cTn>
                                        <p:tgtEl>
                                          <p:spTgt spid="40"/>
                                        </p:tgtEl>
                                        <p:attrNameLst>
                                          <p:attrName>style.visibility</p:attrName>
                                        </p:attrNameLst>
                                      </p:cBhvr>
                                      <p:to>
                                        <p:strVal val="visible"/>
                                      </p:to>
                                    </p:set>
                                    <p:anim calcmode="lin" valueType="num">
                                      <p:cBhvr additive="base">
                                        <p:cTn id="141" dur="550" decel="100000" fill="hold"/>
                                        <p:tgtEl>
                                          <p:spTgt spid="40"/>
                                        </p:tgtEl>
                                        <p:attrNameLst>
                                          <p:attrName>ppt_y</p:attrName>
                                        </p:attrNameLst>
                                      </p:cBhvr>
                                      <p:tavLst>
                                        <p:tav tm="0">
                                          <p:val>
                                            <p:strVal val="#ppt_y+0.05"/>
                                          </p:val>
                                        </p:tav>
                                        <p:tav tm="100000">
                                          <p:val>
                                            <p:strVal val="#ppt_y"/>
                                          </p:val>
                                        </p:tav>
                                      </p:tavLst>
                                    </p:anim>
                                    <p:animEffect transition="in" filter="fade">
                                      <p:cBhvr>
                                        <p:cTn id="142" dur="550"/>
                                        <p:tgtEl>
                                          <p:spTgt spid="40"/>
                                        </p:tgtEl>
                                      </p:cBhvr>
                                    </p:animEffect>
                                  </p:childTnLst>
                                </p:cTn>
                              </p:par>
                              <p:par>
                                <p:cTn id="143" presetID="42" presetClass="entr" presetSubtype="0" fill="hold" grpId="0" nodeType="withEffect">
                                  <p:stCondLst>
                                    <p:cond delay="1370"/>
                                  </p:stCondLst>
                                  <p:childTnLst>
                                    <p:set>
                                      <p:cBhvr>
                                        <p:cTn id="144" dur="1" fill="hold">
                                          <p:stCondLst>
                                            <p:cond delay="0"/>
                                          </p:stCondLst>
                                        </p:cTn>
                                        <p:tgtEl>
                                          <p:spTgt spid="41"/>
                                        </p:tgtEl>
                                        <p:attrNameLst>
                                          <p:attrName>style.visibility</p:attrName>
                                        </p:attrNameLst>
                                      </p:cBhvr>
                                      <p:to>
                                        <p:strVal val="visible"/>
                                      </p:to>
                                    </p:set>
                                    <p:anim calcmode="lin" valueType="num">
                                      <p:cBhvr additive="base">
                                        <p:cTn id="145" dur="550" decel="100000" fill="hold"/>
                                        <p:tgtEl>
                                          <p:spTgt spid="41"/>
                                        </p:tgtEl>
                                        <p:attrNameLst>
                                          <p:attrName>ppt_y</p:attrName>
                                        </p:attrNameLst>
                                      </p:cBhvr>
                                      <p:tavLst>
                                        <p:tav tm="0">
                                          <p:val>
                                            <p:strVal val="#ppt_y+0.05"/>
                                          </p:val>
                                        </p:tav>
                                        <p:tav tm="100000">
                                          <p:val>
                                            <p:strVal val="#ppt_y"/>
                                          </p:val>
                                        </p:tav>
                                      </p:tavLst>
                                    </p:anim>
                                    <p:animEffect transition="in" filter="fade">
                                      <p:cBhvr>
                                        <p:cTn id="146" dur="550"/>
                                        <p:tgtEl>
                                          <p:spTgt spid="41"/>
                                        </p:tgtEl>
                                      </p:cBhvr>
                                    </p:animEffect>
                                  </p:childTnLst>
                                </p:cTn>
                              </p:par>
                              <p:par>
                                <p:cTn id="147" presetID="42" presetClass="entr" presetSubtype="0" fill="hold" grpId="0" nodeType="withEffect">
                                  <p:stCondLst>
                                    <p:cond delay="1370"/>
                                  </p:stCondLst>
                                  <p:childTnLst>
                                    <p:set>
                                      <p:cBhvr>
                                        <p:cTn id="148" dur="1" fill="hold">
                                          <p:stCondLst>
                                            <p:cond delay="0"/>
                                          </p:stCondLst>
                                        </p:cTn>
                                        <p:tgtEl>
                                          <p:spTgt spid="42"/>
                                        </p:tgtEl>
                                        <p:attrNameLst>
                                          <p:attrName>style.visibility</p:attrName>
                                        </p:attrNameLst>
                                      </p:cBhvr>
                                      <p:to>
                                        <p:strVal val="visible"/>
                                      </p:to>
                                    </p:set>
                                    <p:anim calcmode="lin" valueType="num">
                                      <p:cBhvr additive="base">
                                        <p:cTn id="149" dur="550" decel="100000" fill="hold"/>
                                        <p:tgtEl>
                                          <p:spTgt spid="42"/>
                                        </p:tgtEl>
                                        <p:attrNameLst>
                                          <p:attrName>ppt_y</p:attrName>
                                        </p:attrNameLst>
                                      </p:cBhvr>
                                      <p:tavLst>
                                        <p:tav tm="0">
                                          <p:val>
                                            <p:strVal val="#ppt_y+0.05"/>
                                          </p:val>
                                        </p:tav>
                                        <p:tav tm="100000">
                                          <p:val>
                                            <p:strVal val="#ppt_y"/>
                                          </p:val>
                                        </p:tav>
                                      </p:tavLst>
                                    </p:anim>
                                    <p:animEffect transition="in" filter="fade">
                                      <p:cBhvr>
                                        <p:cTn id="150" dur="550"/>
                                        <p:tgtEl>
                                          <p:spTgt spid="42"/>
                                        </p:tgtEl>
                                      </p:cBhvr>
                                    </p:animEffect>
                                  </p:childTnLst>
                                </p:cTn>
                              </p:par>
                              <p:par>
                                <p:cTn id="151" presetID="42" presetClass="entr" presetSubtype="0" fill="hold" grpId="0" nodeType="withEffect">
                                  <p:stCondLst>
                                    <p:cond delay="1370"/>
                                  </p:stCondLst>
                                  <p:childTnLst>
                                    <p:set>
                                      <p:cBhvr>
                                        <p:cTn id="152" dur="1" fill="hold">
                                          <p:stCondLst>
                                            <p:cond delay="0"/>
                                          </p:stCondLst>
                                        </p:cTn>
                                        <p:tgtEl>
                                          <p:spTgt spid="43"/>
                                        </p:tgtEl>
                                        <p:attrNameLst>
                                          <p:attrName>style.visibility</p:attrName>
                                        </p:attrNameLst>
                                      </p:cBhvr>
                                      <p:to>
                                        <p:strVal val="visible"/>
                                      </p:to>
                                    </p:set>
                                    <p:anim calcmode="lin" valueType="num">
                                      <p:cBhvr additive="base">
                                        <p:cTn id="153" dur="550" decel="100000" fill="hold"/>
                                        <p:tgtEl>
                                          <p:spTgt spid="43"/>
                                        </p:tgtEl>
                                        <p:attrNameLst>
                                          <p:attrName>ppt_y</p:attrName>
                                        </p:attrNameLst>
                                      </p:cBhvr>
                                      <p:tavLst>
                                        <p:tav tm="0">
                                          <p:val>
                                            <p:strVal val="#ppt_y+0.05"/>
                                          </p:val>
                                        </p:tav>
                                        <p:tav tm="100000">
                                          <p:val>
                                            <p:strVal val="#ppt_y"/>
                                          </p:val>
                                        </p:tav>
                                      </p:tavLst>
                                    </p:anim>
                                    <p:animEffect transition="in" filter="fade">
                                      <p:cBhvr>
                                        <p:cTn id="154" dur="550"/>
                                        <p:tgtEl>
                                          <p:spTgt spid="43"/>
                                        </p:tgtEl>
                                      </p:cBhvr>
                                    </p:animEffect>
                                  </p:childTnLst>
                                </p:cTn>
                              </p:par>
                              <p:par>
                                <p:cTn id="155" presetID="42" presetClass="entr" presetSubtype="0" fill="hold" grpId="0" nodeType="withEffect">
                                  <p:stCondLst>
                                    <p:cond delay="1530"/>
                                  </p:stCondLst>
                                  <p:childTnLst>
                                    <p:set>
                                      <p:cBhvr>
                                        <p:cTn id="156" dur="1" fill="hold">
                                          <p:stCondLst>
                                            <p:cond delay="0"/>
                                          </p:stCondLst>
                                        </p:cTn>
                                        <p:tgtEl>
                                          <p:spTgt spid="29"/>
                                        </p:tgtEl>
                                        <p:attrNameLst>
                                          <p:attrName>style.visibility</p:attrName>
                                        </p:attrNameLst>
                                      </p:cBhvr>
                                      <p:to>
                                        <p:strVal val="visible"/>
                                      </p:to>
                                    </p:set>
                                    <p:anim calcmode="lin" valueType="num">
                                      <p:cBhvr additive="base">
                                        <p:cTn id="157" dur="550" decel="100000" fill="hold"/>
                                        <p:tgtEl>
                                          <p:spTgt spid="29"/>
                                        </p:tgtEl>
                                        <p:attrNameLst>
                                          <p:attrName>ppt_y</p:attrName>
                                        </p:attrNameLst>
                                      </p:cBhvr>
                                      <p:tavLst>
                                        <p:tav tm="0">
                                          <p:val>
                                            <p:strVal val="#ppt_y+0.05"/>
                                          </p:val>
                                        </p:tav>
                                        <p:tav tm="100000">
                                          <p:val>
                                            <p:strVal val="#ppt_y"/>
                                          </p:val>
                                        </p:tav>
                                      </p:tavLst>
                                    </p:anim>
                                    <p:animEffect transition="in" filter="fade">
                                      <p:cBhvr>
                                        <p:cTn id="158" dur="550"/>
                                        <p:tgtEl>
                                          <p:spTgt spid="29"/>
                                        </p:tgtEl>
                                      </p:cBhvr>
                                    </p:animEffect>
                                  </p:childTnLst>
                                </p:cTn>
                              </p:par>
                              <p:par>
                                <p:cTn id="159" presetID="42" presetClass="entr" presetSubtype="0" fill="hold" grpId="0" nodeType="withEffect">
                                  <p:stCondLst>
                                    <p:cond delay="1690"/>
                                  </p:stCondLst>
                                  <p:childTnLst>
                                    <p:set>
                                      <p:cBhvr>
                                        <p:cTn id="160" dur="1" fill="hold">
                                          <p:stCondLst>
                                            <p:cond delay="0"/>
                                          </p:stCondLst>
                                        </p:cTn>
                                        <p:tgtEl>
                                          <p:spTgt spid="30"/>
                                        </p:tgtEl>
                                        <p:attrNameLst>
                                          <p:attrName>style.visibility</p:attrName>
                                        </p:attrNameLst>
                                      </p:cBhvr>
                                      <p:to>
                                        <p:strVal val="visible"/>
                                      </p:to>
                                    </p:set>
                                    <p:anim calcmode="lin" valueType="num">
                                      <p:cBhvr additive="base">
                                        <p:cTn id="161" dur="550" decel="100000" fill="hold"/>
                                        <p:tgtEl>
                                          <p:spTgt spid="30"/>
                                        </p:tgtEl>
                                        <p:attrNameLst>
                                          <p:attrName>ppt_y</p:attrName>
                                        </p:attrNameLst>
                                      </p:cBhvr>
                                      <p:tavLst>
                                        <p:tav tm="0">
                                          <p:val>
                                            <p:strVal val="#ppt_y+0.05"/>
                                          </p:val>
                                        </p:tav>
                                        <p:tav tm="100000">
                                          <p:val>
                                            <p:strVal val="#ppt_y"/>
                                          </p:val>
                                        </p:tav>
                                      </p:tavLst>
                                    </p:anim>
                                    <p:animEffect transition="in" filter="fade">
                                      <p:cBhvr>
                                        <p:cTn id="162" dur="5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1" grpId="0" animBg="1"/>
      <p:bldP spid="5" grpId="0" animBg="1"/>
      <p:bldP spid="6" grpId="0" animBg="1"/>
      <p:bldP spid="7" grpId="0" animBg="1"/>
      <p:bldP spid="9" grpId="0" animBg="1"/>
      <p:bldP spid="10" grpId="0" animBg="1"/>
      <p:bldP spid="11" grpId="0" animBg="1"/>
      <p:bldP spid="12" grpId="0" animBg="1"/>
      <p:bldP spid="13" grpId="0" animBg="1"/>
      <p:bldP spid="15" grpId="0" animBg="1"/>
      <p:bldP spid="16" grpId="0" animBg="1"/>
      <p:bldP spid="32" grpId="0" animBg="1"/>
      <p:bldP spid="34" grpId="0" animBg="1"/>
      <p:bldP spid="35" grpId="0" animBg="1"/>
      <p:bldP spid="36" grpId="0" animBg="1"/>
      <p:bldP spid="38" grpId="0" animBg="1"/>
      <p:bldP spid="39" grpId="0" animBg="1"/>
      <p:bldP spid="17" grpId="0" animBg="1"/>
      <p:bldP spid="18" grpId="0" animBg="1"/>
      <p:bldP spid="19" grpId="0" animBg="1"/>
      <p:bldP spid="21" grpId="0" animBg="1"/>
      <p:bldP spid="22" grpId="0" animBg="1"/>
      <p:bldP spid="23" grpId="0" animBg="1"/>
      <p:bldP spid="24" grpId="0" animBg="1"/>
      <p:bldP spid="25" grpId="0" animBg="1"/>
      <p:bldP spid="27" grpId="0" animBg="1"/>
      <p:bldP spid="28" grpId="0" animBg="1"/>
      <p:bldP spid="40" grpId="0" animBg="1"/>
      <p:bldP spid="42" grpId="0" animBg="1"/>
      <p:bldP spid="43" grpId="0" animBg="1"/>
      <p:bldP spid="29" grpId="0" animBg="1"/>
      <p:bldP spid="3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t"/>
          <a:lstStyle/>
          <a:p>
            <a:pPr algn="l" indent="0" marL="0">
              <a:buNone/>
            </a:pPr>
            <a:r>
              <a:rPr lang="en-US" sz="2600" b="1" dirty="0">
                <a:solidFill>
                  <a:schemeClr val="accent1"/>
                </a:solidFill>
              </a:rPr>
              <a:t>Эффект проверяем по данным, а не по обещаниям</a:t>
            </a:r>
            <a:endParaRPr lang="en-US" sz="2600" dirty="0"/>
          </a:p>
        </p:txBody>
      </p:sp>
      <p:sp>
        <p:nvSpPr>
          <p:cNvPr id="3" name="Text 0"/>
          <p:cNvSpPr/>
          <p:nvPr>
            <p:ph idx="101" type="body" hasCustomPrompt="1"/>
          </p:nvPr>
        </p:nvSpPr>
        <p:spPr>
          <a:xfrm>
            <a:off x="548640" y="1024128"/>
            <a:ext cx="11064240" cy="411480"/>
          </a:xfrm>
          <a:prstGeom prst="rect">
            <a:avLst/>
          </a:prstGeom>
          <a:noFill/>
          <a:ln/>
        </p:spPr>
        <p:txBody>
          <a:bodyPr wrap="square" lIns="0" tIns="0" rIns="0" bIns="0" rtlCol="0" anchor="t"/>
          <a:lstStyle/>
          <a:p>
            <a:pPr indent="0" marL="0">
              <a:buNone/>
            </a:pPr>
            <a:r>
              <a:rPr lang="en-US" sz="1500" dirty="0">
                <a:solidFill>
                  <a:schemeClr val="accent5"/>
                </a:solidFill>
              </a:rPr>
              <a:t>Сначала фиксируем исходный уровень. Цели и период сравнения задаем после проверки фактических данных</a:t>
            </a:r>
            <a:endParaRPr lang="en-US" sz="1500" dirty="0"/>
          </a:p>
        </p:txBody>
      </p:sp>
      <p:sp>
        <p:nvSpPr>
          <p:cNvPr id="4" name="Карточка"/>
          <p:cNvSpPr/>
          <p:nvPr/>
        </p:nvSpPr>
        <p:spPr>
          <a:xfrm>
            <a:off x="548640" y="1783080"/>
            <a:ext cx="2697480" cy="3291840"/>
          </a:xfrm>
          <a:prstGeom prst="roundRect">
            <a:avLst>
              <a:gd name="adj" fmla="val 4068"/>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pic>
        <p:nvPicPr>
          <p:cNvPr id="5" name="Значок calendar" descr="img/ic_calendar.png">    </p:cNvPr>
          <p:cNvPicPr>
            <a:picLocks noChangeAspect="1"/>
          </p:cNvPicPr>
          <p:nvPr/>
        </p:nvPicPr>
        <p:blipFill>
          <a:blip r:embed="rId1"/>
          <a:stretch>
            <a:fillRect/>
          </a:stretch>
        </p:blipFill>
        <p:spPr>
          <a:xfrm>
            <a:off x="822960" y="2057400"/>
            <a:ext cx="640080" cy="640080"/>
          </a:xfrm>
          <a:prstGeom prst="rect">
            <a:avLst/>
          </a:prstGeom>
        </p:spPr>
      </p:pic>
      <p:sp>
        <p:nvSpPr>
          <p:cNvPr id="6" name="Text 3"/>
          <p:cNvSpPr txBox="1"/>
          <p:nvPr/>
        </p:nvSpPr>
        <p:spPr>
          <a:xfrm>
            <a:off x="822960" y="2880360"/>
            <a:ext cx="2148840" cy="411480"/>
          </a:xfrm>
          <a:prstGeom prst="rect">
            <a:avLst/>
          </a:prstGeom>
          <a:noFill/>
          <a:ln/>
        </p:spPr>
        <p:txBody>
          <a:bodyPr wrap="square" lIns="0" tIns="0" rIns="0" bIns="0" rtlCol="0" anchor="t"/>
          <a:lstStyle/>
          <a:p>
            <a:pPr algn="l" indent="0" marL="0">
              <a:buNone/>
            </a:pPr>
            <a:r>
              <a:rPr lang="en-US" sz="1800" b="1" dirty="0">
                <a:solidFill>
                  <a:schemeClr val="accent1"/>
                </a:solidFill>
                <a:latin typeface="Cambria" pitchFamily="34" charset="0"/>
                <a:ea typeface="Cambria" pitchFamily="34" charset="-122"/>
                <a:cs typeface="Cambria" pitchFamily="34" charset="-120"/>
              </a:rPr>
              <a:t>Срок клиенту</a:t>
            </a:r>
            <a:endParaRPr lang="en-US" sz="1800" dirty="0"/>
          </a:p>
        </p:txBody>
      </p:sp>
      <p:sp>
        <p:nvSpPr>
          <p:cNvPr id="7" name="Text 4"/>
          <p:cNvSpPr txBox="1"/>
          <p:nvPr/>
        </p:nvSpPr>
        <p:spPr>
          <a:xfrm>
            <a:off x="822960" y="3337560"/>
            <a:ext cx="2148840" cy="822960"/>
          </a:xfrm>
          <a:prstGeom prst="rect">
            <a:avLst/>
          </a:prstGeom>
          <a:noFill/>
          <a:ln/>
        </p:spPr>
        <p:txBody>
          <a:bodyPr wrap="square" lIns="0" tIns="0" rIns="0" bIns="0" rtlCol="0" anchor="t"/>
          <a:lstStyle/>
          <a:p>
            <a:pPr algn="l" indent="0" marL="0">
              <a:buNone/>
            </a:pPr>
            <a:r>
              <a:rPr lang="en-US" sz="1300" dirty="0">
                <a:solidFill>
                  <a:schemeClr val="tx1"/>
                </a:solidFill>
              </a:rPr>
              <a:t>Доля заказов, выполненных в согласованную дату</a:t>
            </a:r>
            <a:endParaRPr lang="en-US" sz="1300" dirty="0"/>
          </a:p>
        </p:txBody>
      </p:sp>
      <p:sp>
        <p:nvSpPr>
          <p:cNvPr id="8" name="Text 5"/>
          <p:cNvSpPr txBox="1"/>
          <p:nvPr/>
        </p:nvSpPr>
        <p:spPr>
          <a:xfrm>
            <a:off x="822960" y="4178808"/>
            <a:ext cx="2148840" cy="274320"/>
          </a:xfrm>
          <a:prstGeom prst="rect">
            <a:avLst/>
          </a:prstGeom>
          <a:noFill/>
          <a:ln/>
        </p:spPr>
        <p:txBody>
          <a:bodyPr wrap="square" lIns="0" tIns="0" rIns="0" bIns="0" rtlCol="0" anchor="t"/>
          <a:lstStyle/>
          <a:p>
            <a:pPr algn="l" indent="0" marL="0">
              <a:buNone/>
            </a:pPr>
            <a:r>
              <a:rPr lang="en-US" sz="900" b="1" spc="200" kern="0" dirty="0">
                <a:solidFill>
                  <a:schemeClr val="accent5"/>
                </a:solidFill>
              </a:rPr>
              <a:t>КАК СЧИТАЕМ</a:t>
            </a:r>
            <a:endParaRPr lang="en-US" sz="900" dirty="0"/>
          </a:p>
        </p:txBody>
      </p:sp>
      <p:sp>
        <p:nvSpPr>
          <p:cNvPr id="9" name="Плашка"/>
          <p:cNvSpPr/>
          <p:nvPr/>
        </p:nvSpPr>
        <p:spPr>
          <a:xfrm>
            <a:off x="822960" y="4480560"/>
            <a:ext cx="2148840" cy="310896"/>
          </a:xfrm>
          <a:prstGeom prst="roundRect">
            <a:avLst>
              <a:gd name="adj" fmla="val 50000"/>
            </a:avLst>
          </a:prstGeom>
          <a:solidFill>
            <a:schemeClr val="accent4"/>
          </a:solidFill>
          <a:ln w="6350">
            <a:solidFill>
              <a:schemeClr val="accent4"/>
            </a:solidFill>
            <a:prstDash val="solid"/>
          </a:ln>
        </p:spPr>
        <p:txBody>
          <a:bodyPr/>
          <a:p/>
        </p:txBody>
      </p:sp>
      <p:sp>
        <p:nvSpPr>
          <p:cNvPr id="10" name="Text 7"/>
          <p:cNvSpPr txBox="1"/>
          <p:nvPr/>
        </p:nvSpPr>
        <p:spPr>
          <a:xfrm>
            <a:off x="822960" y="4480560"/>
            <a:ext cx="2148840" cy="310896"/>
          </a:xfrm>
          <a:prstGeom prst="rect">
            <a:avLst/>
          </a:prstGeom>
          <a:noFill/>
          <a:ln/>
        </p:spPr>
        <p:txBody>
          <a:bodyPr wrap="square" lIns="0" tIns="0" rIns="0" bIns="0" rtlCol="0" anchor="ctr"/>
          <a:lstStyle/>
          <a:p>
            <a:pPr algn="ctr" indent="0" marL="0">
              <a:buNone/>
            </a:pPr>
            <a:r>
              <a:rPr lang="en-US" sz="1100" b="1" dirty="0">
                <a:solidFill>
                  <a:schemeClr val="accent1"/>
                </a:solidFill>
              </a:rPr>
              <a:t>заказы в срок ÷ все заказы</a:t>
            </a:r>
            <a:endParaRPr lang="en-US" sz="1100" dirty="0"/>
          </a:p>
        </p:txBody>
      </p:sp>
      <p:sp>
        <p:nvSpPr>
          <p:cNvPr id="11" name="Карточка"/>
          <p:cNvSpPr/>
          <p:nvPr/>
        </p:nvSpPr>
        <p:spPr>
          <a:xfrm>
            <a:off x="3364992" y="1783080"/>
            <a:ext cx="2697480" cy="3291840"/>
          </a:xfrm>
          <a:prstGeom prst="roundRect">
            <a:avLst>
              <a:gd name="adj" fmla="val 4068"/>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pic>
        <p:nvPicPr>
          <p:cNvPr id="12" name="Значок bolt" descr="img/ic_bolt.png">    </p:cNvPr>
          <p:cNvPicPr>
            <a:picLocks noChangeAspect="1"/>
          </p:cNvPicPr>
          <p:nvPr/>
        </p:nvPicPr>
        <p:blipFill>
          <a:blip r:embed="rId2"/>
          <a:stretch>
            <a:fillRect/>
          </a:stretch>
        </p:blipFill>
        <p:spPr>
          <a:xfrm>
            <a:off x="3639312" y="2057400"/>
            <a:ext cx="640080" cy="640080"/>
          </a:xfrm>
          <a:prstGeom prst="rect">
            <a:avLst/>
          </a:prstGeom>
        </p:spPr>
      </p:pic>
      <p:sp>
        <p:nvSpPr>
          <p:cNvPr id="13" name="Text 9"/>
          <p:cNvSpPr txBox="1"/>
          <p:nvPr/>
        </p:nvSpPr>
        <p:spPr>
          <a:xfrm>
            <a:off x="3639312" y="2880360"/>
            <a:ext cx="2148840" cy="411480"/>
          </a:xfrm>
          <a:prstGeom prst="rect">
            <a:avLst/>
          </a:prstGeom>
          <a:noFill/>
          <a:ln/>
        </p:spPr>
        <p:txBody>
          <a:bodyPr wrap="square" lIns="0" tIns="0" rIns="0" bIns="0" rtlCol="0" anchor="t"/>
          <a:lstStyle/>
          <a:p>
            <a:pPr algn="l" indent="0" marL="0">
              <a:buNone/>
            </a:pPr>
            <a:r>
              <a:rPr lang="en-US" sz="1800" b="1" dirty="0">
                <a:solidFill>
                  <a:schemeClr val="accent1"/>
                </a:solidFill>
                <a:latin typeface="Cambria" pitchFamily="34" charset="0"/>
                <a:ea typeface="Cambria" pitchFamily="34" charset="-122"/>
                <a:cs typeface="Cambria" pitchFamily="34" charset="-120"/>
              </a:rPr>
              <a:t>Срочность</a:t>
            </a:r>
            <a:endParaRPr lang="en-US" sz="1800" dirty="0"/>
          </a:p>
        </p:txBody>
      </p:sp>
      <p:sp>
        <p:nvSpPr>
          <p:cNvPr id="14" name="Text 10"/>
          <p:cNvSpPr txBox="1"/>
          <p:nvPr/>
        </p:nvSpPr>
        <p:spPr>
          <a:xfrm>
            <a:off x="3639312" y="3337560"/>
            <a:ext cx="2148840" cy="822960"/>
          </a:xfrm>
          <a:prstGeom prst="rect">
            <a:avLst/>
          </a:prstGeom>
          <a:noFill/>
          <a:ln/>
        </p:spPr>
        <p:txBody>
          <a:bodyPr wrap="square" lIns="0" tIns="0" rIns="0" bIns="0" rtlCol="0" anchor="t"/>
          <a:lstStyle/>
          <a:p>
            <a:pPr algn="l" indent="0" marL="0">
              <a:buNone/>
            </a:pPr>
            <a:r>
              <a:rPr lang="en-US" sz="1300" dirty="0">
                <a:solidFill>
                  <a:schemeClr val="tx1"/>
                </a:solidFill>
              </a:rPr>
              <a:t>Количество и стоимость экстренных закупок</a:t>
            </a:r>
            <a:endParaRPr lang="en-US" sz="1300" dirty="0"/>
          </a:p>
        </p:txBody>
      </p:sp>
      <p:sp>
        <p:nvSpPr>
          <p:cNvPr id="15" name="Text 11"/>
          <p:cNvSpPr txBox="1"/>
          <p:nvPr/>
        </p:nvSpPr>
        <p:spPr>
          <a:xfrm>
            <a:off x="3639312" y="4178808"/>
            <a:ext cx="2148840" cy="274320"/>
          </a:xfrm>
          <a:prstGeom prst="rect">
            <a:avLst/>
          </a:prstGeom>
          <a:noFill/>
          <a:ln/>
        </p:spPr>
        <p:txBody>
          <a:bodyPr wrap="square" lIns="0" tIns="0" rIns="0" bIns="0" rtlCol="0" anchor="t"/>
          <a:lstStyle/>
          <a:p>
            <a:pPr algn="l" indent="0" marL="0">
              <a:buNone/>
            </a:pPr>
            <a:r>
              <a:rPr lang="en-US" sz="900" b="1" spc="200" kern="0" dirty="0">
                <a:solidFill>
                  <a:schemeClr val="accent5"/>
                </a:solidFill>
              </a:rPr>
              <a:t>КАК СЧИТАЕМ</a:t>
            </a:r>
            <a:endParaRPr lang="en-US" sz="900" dirty="0"/>
          </a:p>
        </p:txBody>
      </p:sp>
      <p:sp>
        <p:nvSpPr>
          <p:cNvPr id="16" name="Плашка"/>
          <p:cNvSpPr/>
          <p:nvPr/>
        </p:nvSpPr>
        <p:spPr>
          <a:xfrm>
            <a:off x="3639312" y="4480560"/>
            <a:ext cx="2148840" cy="310896"/>
          </a:xfrm>
          <a:prstGeom prst="roundRect">
            <a:avLst>
              <a:gd name="adj" fmla="val 50000"/>
            </a:avLst>
          </a:prstGeom>
          <a:solidFill>
            <a:schemeClr val="accent4"/>
          </a:solidFill>
          <a:ln w="6350">
            <a:solidFill>
              <a:schemeClr val="accent4"/>
            </a:solidFill>
            <a:prstDash val="solid"/>
          </a:ln>
        </p:spPr>
        <p:txBody>
          <a:bodyPr/>
          <a:p/>
        </p:txBody>
      </p:sp>
      <p:sp>
        <p:nvSpPr>
          <p:cNvPr id="17" name="Text 13"/>
          <p:cNvSpPr txBox="1"/>
          <p:nvPr/>
        </p:nvSpPr>
        <p:spPr>
          <a:xfrm>
            <a:off x="3639312" y="4480560"/>
            <a:ext cx="2148840" cy="310896"/>
          </a:xfrm>
          <a:prstGeom prst="rect">
            <a:avLst/>
          </a:prstGeom>
          <a:noFill/>
          <a:ln/>
        </p:spPr>
        <p:txBody>
          <a:bodyPr wrap="square" lIns="0" tIns="0" rIns="0" bIns="0" rtlCol="0" anchor="ctr"/>
          <a:lstStyle/>
          <a:p>
            <a:pPr algn="ctr" indent="0" marL="0">
              <a:buNone/>
            </a:pPr>
            <a:r>
              <a:rPr lang="en-US" sz="1100" b="1" dirty="0">
                <a:solidFill>
                  <a:schemeClr val="accent1"/>
                </a:solidFill>
              </a:rPr>
              <a:t>число и сумма за месяц</a:t>
            </a:r>
            <a:endParaRPr lang="en-US" sz="1100" dirty="0"/>
          </a:p>
        </p:txBody>
      </p:sp>
      <p:sp>
        <p:nvSpPr>
          <p:cNvPr id="18" name="Карточка"/>
          <p:cNvSpPr/>
          <p:nvPr/>
        </p:nvSpPr>
        <p:spPr>
          <a:xfrm>
            <a:off x="6181344" y="1783080"/>
            <a:ext cx="2697480" cy="3291840"/>
          </a:xfrm>
          <a:prstGeom prst="roundRect">
            <a:avLst>
              <a:gd name="adj" fmla="val 4068"/>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pic>
        <p:nvPicPr>
          <p:cNvPr id="19" name="Значок boxes" descr="img/ic_boxes.png">    </p:cNvPr>
          <p:cNvPicPr>
            <a:picLocks noChangeAspect="1"/>
          </p:cNvPicPr>
          <p:nvPr/>
        </p:nvPicPr>
        <p:blipFill>
          <a:blip r:embed="rId3"/>
          <a:stretch>
            <a:fillRect/>
          </a:stretch>
        </p:blipFill>
        <p:spPr>
          <a:xfrm>
            <a:off x="6455664" y="2057400"/>
            <a:ext cx="640080" cy="640080"/>
          </a:xfrm>
          <a:prstGeom prst="rect">
            <a:avLst/>
          </a:prstGeom>
        </p:spPr>
      </p:pic>
      <p:sp>
        <p:nvSpPr>
          <p:cNvPr id="20" name="Text 15"/>
          <p:cNvSpPr txBox="1"/>
          <p:nvPr/>
        </p:nvSpPr>
        <p:spPr>
          <a:xfrm>
            <a:off x="6455664" y="2880360"/>
            <a:ext cx="2148840" cy="411480"/>
          </a:xfrm>
          <a:prstGeom prst="rect">
            <a:avLst/>
          </a:prstGeom>
          <a:noFill/>
          <a:ln/>
        </p:spPr>
        <p:txBody>
          <a:bodyPr wrap="square" lIns="0" tIns="0" rIns="0" bIns="0" rtlCol="0" anchor="t"/>
          <a:lstStyle/>
          <a:p>
            <a:pPr algn="l" indent="0" marL="0">
              <a:buNone/>
            </a:pPr>
            <a:r>
              <a:rPr lang="en-US" sz="1800" b="1" dirty="0">
                <a:solidFill>
                  <a:schemeClr val="accent1"/>
                </a:solidFill>
                <a:latin typeface="Cambria" pitchFamily="34" charset="0"/>
                <a:ea typeface="Cambria" pitchFamily="34" charset="-122"/>
                <a:cs typeface="Cambria" pitchFamily="34" charset="-120"/>
              </a:rPr>
              <a:t>Материалы</a:t>
            </a:r>
            <a:endParaRPr lang="en-US" sz="1800" dirty="0"/>
          </a:p>
        </p:txBody>
      </p:sp>
      <p:sp>
        <p:nvSpPr>
          <p:cNvPr id="21" name="Text 16"/>
          <p:cNvSpPr txBox="1"/>
          <p:nvPr/>
        </p:nvSpPr>
        <p:spPr>
          <a:xfrm>
            <a:off x="6455664" y="3337560"/>
            <a:ext cx="2148840" cy="822960"/>
          </a:xfrm>
          <a:prstGeom prst="rect">
            <a:avLst/>
          </a:prstGeom>
          <a:noFill/>
          <a:ln/>
        </p:spPr>
        <p:txBody>
          <a:bodyPr wrap="square" lIns="0" tIns="0" rIns="0" bIns="0" rtlCol="0" anchor="t"/>
          <a:lstStyle/>
          <a:p>
            <a:pPr algn="l" indent="0" marL="0">
              <a:buNone/>
            </a:pPr>
            <a:r>
              <a:rPr lang="en-US" sz="1300" dirty="0">
                <a:solidFill>
                  <a:schemeClr val="tx1"/>
                </a:solidFill>
              </a:rPr>
              <a:t>Случаи дефицита и фактический уровень запаса</a:t>
            </a:r>
            <a:endParaRPr lang="en-US" sz="1300" dirty="0"/>
          </a:p>
        </p:txBody>
      </p:sp>
      <p:sp>
        <p:nvSpPr>
          <p:cNvPr id="22" name="Text 17"/>
          <p:cNvSpPr txBox="1"/>
          <p:nvPr/>
        </p:nvSpPr>
        <p:spPr>
          <a:xfrm>
            <a:off x="6455664" y="4178808"/>
            <a:ext cx="2148840" cy="274320"/>
          </a:xfrm>
          <a:prstGeom prst="rect">
            <a:avLst/>
          </a:prstGeom>
          <a:noFill/>
          <a:ln/>
        </p:spPr>
        <p:txBody>
          <a:bodyPr wrap="square" lIns="0" tIns="0" rIns="0" bIns="0" rtlCol="0" anchor="t"/>
          <a:lstStyle/>
          <a:p>
            <a:pPr algn="l" indent="0" marL="0">
              <a:buNone/>
            </a:pPr>
            <a:r>
              <a:rPr lang="en-US" sz="900" b="1" spc="200" kern="0" dirty="0">
                <a:solidFill>
                  <a:schemeClr val="accent5"/>
                </a:solidFill>
              </a:rPr>
              <a:t>КАК СЧИТАЕМ</a:t>
            </a:r>
            <a:endParaRPr lang="en-US" sz="900" dirty="0"/>
          </a:p>
        </p:txBody>
      </p:sp>
      <p:sp>
        <p:nvSpPr>
          <p:cNvPr id="23" name="Плашка"/>
          <p:cNvSpPr/>
          <p:nvPr/>
        </p:nvSpPr>
        <p:spPr>
          <a:xfrm>
            <a:off x="6455664" y="4480560"/>
            <a:ext cx="2148840" cy="310896"/>
          </a:xfrm>
          <a:prstGeom prst="roundRect">
            <a:avLst>
              <a:gd name="adj" fmla="val 50000"/>
            </a:avLst>
          </a:prstGeom>
          <a:solidFill>
            <a:schemeClr val="accent4"/>
          </a:solidFill>
          <a:ln w="6350">
            <a:solidFill>
              <a:schemeClr val="accent4"/>
            </a:solidFill>
            <a:prstDash val="solid"/>
          </a:ln>
        </p:spPr>
        <p:txBody>
          <a:bodyPr/>
          <a:p/>
        </p:txBody>
      </p:sp>
      <p:sp>
        <p:nvSpPr>
          <p:cNvPr id="24" name="Text 19"/>
          <p:cNvSpPr txBox="1"/>
          <p:nvPr/>
        </p:nvSpPr>
        <p:spPr>
          <a:xfrm>
            <a:off x="6455664" y="4480560"/>
            <a:ext cx="2148840" cy="310896"/>
          </a:xfrm>
          <a:prstGeom prst="rect">
            <a:avLst/>
          </a:prstGeom>
          <a:noFill/>
          <a:ln/>
        </p:spPr>
        <p:txBody>
          <a:bodyPr wrap="square" lIns="0" tIns="0" rIns="0" bIns="0" rtlCol="0" anchor="ctr"/>
          <a:lstStyle/>
          <a:p>
            <a:pPr algn="ctr" indent="0" marL="0">
              <a:buNone/>
            </a:pPr>
            <a:r>
              <a:rPr lang="en-US" sz="1100" b="1" dirty="0">
                <a:solidFill>
                  <a:schemeClr val="accent1"/>
                </a:solidFill>
              </a:rPr>
              <a:t>дефициты, запас в днях</a:t>
            </a:r>
            <a:endParaRPr lang="en-US" sz="1100" dirty="0"/>
          </a:p>
        </p:txBody>
      </p:sp>
      <p:sp>
        <p:nvSpPr>
          <p:cNvPr id="25" name="Карточка"/>
          <p:cNvSpPr/>
          <p:nvPr/>
        </p:nvSpPr>
        <p:spPr>
          <a:xfrm>
            <a:off x="8997696" y="1783080"/>
            <a:ext cx="2697480" cy="3291840"/>
          </a:xfrm>
          <a:prstGeom prst="roundRect">
            <a:avLst>
              <a:gd name="adj" fmla="val 4068"/>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pic>
        <p:nvPicPr>
          <p:cNvPr id="26" name="Значок stopwatch" descr="img/ic_stopwatch.png">    </p:cNvPr>
          <p:cNvPicPr>
            <a:picLocks noChangeAspect="1"/>
          </p:cNvPicPr>
          <p:nvPr/>
        </p:nvPicPr>
        <p:blipFill>
          <a:blip r:embed="rId4"/>
          <a:stretch>
            <a:fillRect/>
          </a:stretch>
        </p:blipFill>
        <p:spPr>
          <a:xfrm>
            <a:off x="9272016" y="2057400"/>
            <a:ext cx="640080" cy="640080"/>
          </a:xfrm>
          <a:prstGeom prst="rect">
            <a:avLst/>
          </a:prstGeom>
        </p:spPr>
      </p:pic>
      <p:sp>
        <p:nvSpPr>
          <p:cNvPr id="27" name="Text 21"/>
          <p:cNvSpPr txBox="1"/>
          <p:nvPr/>
        </p:nvSpPr>
        <p:spPr>
          <a:xfrm>
            <a:off x="9272016" y="2880360"/>
            <a:ext cx="2148840" cy="411480"/>
          </a:xfrm>
          <a:prstGeom prst="rect">
            <a:avLst/>
          </a:prstGeom>
          <a:noFill/>
          <a:ln/>
        </p:spPr>
        <p:txBody>
          <a:bodyPr wrap="square" lIns="0" tIns="0" rIns="0" bIns="0" rtlCol="0" anchor="t"/>
          <a:lstStyle/>
          <a:p>
            <a:pPr algn="l" indent="0" marL="0">
              <a:buNone/>
            </a:pPr>
            <a:r>
              <a:rPr lang="en-US" sz="1800" b="1" dirty="0">
                <a:solidFill>
                  <a:schemeClr val="accent1"/>
                </a:solidFill>
                <a:latin typeface="Cambria" pitchFamily="34" charset="0"/>
                <a:ea typeface="Cambria" pitchFamily="34" charset="-122"/>
                <a:cs typeface="Cambria" pitchFamily="34" charset="-120"/>
              </a:rPr>
              <a:t>Время реакции</a:t>
            </a:r>
            <a:endParaRPr lang="en-US" sz="1800" dirty="0"/>
          </a:p>
        </p:txBody>
      </p:sp>
      <p:sp>
        <p:nvSpPr>
          <p:cNvPr id="28" name="Text 22"/>
          <p:cNvSpPr txBox="1"/>
          <p:nvPr/>
        </p:nvSpPr>
        <p:spPr>
          <a:xfrm>
            <a:off x="9272016" y="3337560"/>
            <a:ext cx="2148840" cy="822960"/>
          </a:xfrm>
          <a:prstGeom prst="rect">
            <a:avLst/>
          </a:prstGeom>
          <a:noFill/>
          <a:ln/>
        </p:spPr>
        <p:txBody>
          <a:bodyPr wrap="square" lIns="0" tIns="0" rIns="0" bIns="0" rtlCol="0" anchor="t"/>
          <a:lstStyle/>
          <a:p>
            <a:pPr algn="l" indent="0" marL="0">
              <a:buNone/>
            </a:pPr>
            <a:r>
              <a:rPr lang="en-US" sz="1300" dirty="0">
                <a:solidFill>
                  <a:schemeClr val="tx1"/>
                </a:solidFill>
              </a:rPr>
              <a:t>От изменения плана до уведомления закупок</a:t>
            </a:r>
            <a:endParaRPr lang="en-US" sz="1300" dirty="0"/>
          </a:p>
        </p:txBody>
      </p:sp>
      <p:sp>
        <p:nvSpPr>
          <p:cNvPr id="29" name="Text 23"/>
          <p:cNvSpPr txBox="1"/>
          <p:nvPr/>
        </p:nvSpPr>
        <p:spPr>
          <a:xfrm>
            <a:off x="9272016" y="4178808"/>
            <a:ext cx="2148840" cy="274320"/>
          </a:xfrm>
          <a:prstGeom prst="rect">
            <a:avLst/>
          </a:prstGeom>
          <a:noFill/>
          <a:ln/>
        </p:spPr>
        <p:txBody>
          <a:bodyPr wrap="square" lIns="0" tIns="0" rIns="0" bIns="0" rtlCol="0" anchor="t"/>
          <a:lstStyle/>
          <a:p>
            <a:pPr algn="l" indent="0" marL="0">
              <a:buNone/>
            </a:pPr>
            <a:r>
              <a:rPr lang="en-US" sz="900" b="1" spc="200" kern="0" dirty="0">
                <a:solidFill>
                  <a:schemeClr val="accent5"/>
                </a:solidFill>
              </a:rPr>
              <a:t>КАК СЧИТАЕМ</a:t>
            </a:r>
            <a:endParaRPr lang="en-US" sz="900" dirty="0"/>
          </a:p>
        </p:txBody>
      </p:sp>
      <p:sp>
        <p:nvSpPr>
          <p:cNvPr id="30" name="Плашка"/>
          <p:cNvSpPr/>
          <p:nvPr/>
        </p:nvSpPr>
        <p:spPr>
          <a:xfrm>
            <a:off x="9272016" y="4480560"/>
            <a:ext cx="2148840" cy="310896"/>
          </a:xfrm>
          <a:prstGeom prst="roundRect">
            <a:avLst>
              <a:gd name="adj" fmla="val 50000"/>
            </a:avLst>
          </a:prstGeom>
          <a:solidFill>
            <a:schemeClr val="accent4"/>
          </a:solidFill>
          <a:ln w="6350">
            <a:solidFill>
              <a:schemeClr val="accent4"/>
            </a:solidFill>
            <a:prstDash val="solid"/>
          </a:ln>
        </p:spPr>
        <p:txBody>
          <a:bodyPr/>
          <a:p/>
        </p:txBody>
      </p:sp>
      <p:sp>
        <p:nvSpPr>
          <p:cNvPr id="31" name="Text 25"/>
          <p:cNvSpPr txBox="1"/>
          <p:nvPr/>
        </p:nvSpPr>
        <p:spPr>
          <a:xfrm>
            <a:off x="9272016" y="4480560"/>
            <a:ext cx="2148840" cy="310896"/>
          </a:xfrm>
          <a:prstGeom prst="rect">
            <a:avLst/>
          </a:prstGeom>
          <a:noFill/>
          <a:ln/>
        </p:spPr>
        <p:txBody>
          <a:bodyPr wrap="square" lIns="0" tIns="0" rIns="0" bIns="0" rtlCol="0" anchor="ctr"/>
          <a:lstStyle/>
          <a:p>
            <a:pPr algn="ctr" indent="0" marL="0">
              <a:buNone/>
            </a:pPr>
            <a:r>
              <a:rPr lang="en-US" sz="1100" b="1" dirty="0">
                <a:solidFill>
                  <a:schemeClr val="accent1"/>
                </a:solidFill>
              </a:rPr>
              <a:t>дни задержки</a:t>
            </a:r>
            <a:endParaRPr lang="en-US" sz="1100" dirty="0"/>
          </a:p>
        </p:txBody>
      </p:sp>
      <p:sp>
        <p:nvSpPr>
          <p:cNvPr id="32" name="Text 26"/>
          <p:cNvSpPr txBox="1"/>
          <p:nvPr/>
        </p:nvSpPr>
        <p:spPr>
          <a:xfrm>
            <a:off x="548640" y="5394960"/>
            <a:ext cx="11064240" cy="365760"/>
          </a:xfrm>
          <a:prstGeom prst="rect">
            <a:avLst/>
          </a:prstGeom>
          <a:noFill/>
          <a:ln/>
        </p:spPr>
        <p:txBody>
          <a:bodyPr wrap="square" lIns="0" tIns="0" rIns="0" bIns="0" rtlCol="0" anchor="t"/>
          <a:lstStyle/>
          <a:p>
            <a:pPr algn="l" indent="0" marL="0">
              <a:buNone/>
            </a:pPr>
            <a:r>
              <a:rPr lang="en-US" sz="1300" i="1" dirty="0">
                <a:solidFill>
                  <a:schemeClr val="accent5"/>
                </a:solidFill>
              </a:rPr>
              <a:t>Не обещаем процентов заранее. Обещаем измерение до и после, которое руководство сможет проверить само</a:t>
            </a:r>
            <a:endParaRPr lang="en-US" sz="1300" dirty="0"/>
          </a:p>
        </p:txBody>
      </p:sp>
      <p:sp>
        <p:nvSpPr>
          <p:cNvPr id="33"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r>
              <a:rPr b="0" lang="en-US"/>
              <a:t>15</a:t>
            </a:r>
            <a:endParaRPr lang="en-US"/>
          </a:p>
        </p:txBody>
      </p:sp>
      <p:sp>
        <p:nvSpPr>
          <p:cNvPr id="34" name="Навигация Суть">
            <a:hlinkClick action="ppaction://hlinksldjump" r:id="rId7"/>
          </p:cNvPr>
          <p:cNvSpPr/>
          <p:nvPr/>
        </p:nvSpPr>
        <p:spPr>
          <a:xfrm>
            <a:off x="6898233" y="6428232"/>
            <a:ext cx="39502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Суть</a:t>
            </a:r>
          </a:p>
        </p:txBody>
      </p:sp>
      <p:sp>
        <p:nvSpPr>
          <p:cNvPr id="35" name="Навигация Финансы">
            <a:hlinkClick action="ppaction://hlinksldjump" r:id="rId8"/>
          </p:cNvPr>
          <p:cNvSpPr/>
          <p:nvPr/>
        </p:nvSpPr>
        <p:spPr>
          <a:xfrm>
            <a:off x="7348118"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Финансы</a:t>
            </a:r>
          </a:p>
        </p:txBody>
      </p:sp>
      <p:sp>
        <p:nvSpPr>
          <p:cNvPr id="36" name="Навигация Порядок работы">
            <a:hlinkClick action="ppaction://hlinksldjump" r:id="rId9"/>
          </p:cNvPr>
          <p:cNvSpPr/>
          <p:nvPr/>
        </p:nvSpPr>
        <p:spPr>
          <a:xfrm>
            <a:off x="7984540" y="6428232"/>
            <a:ext cx="1016812"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Порядок работы</a:t>
            </a:r>
          </a:p>
        </p:txBody>
      </p:sp>
      <p:sp>
        <p:nvSpPr>
          <p:cNvPr id="37" name="Навигация Пилот">
            <a:hlinkClick action="ppaction://hlinksldjump" r:id="rId10"/>
          </p:cNvPr>
          <p:cNvSpPr/>
          <p:nvPr/>
        </p:nvSpPr>
        <p:spPr>
          <a:xfrm>
            <a:off x="9056217" y="6428232"/>
            <a:ext cx="457200" cy="219456"/>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1" i="0">
                <a:solidFill>
                  <a:srgbClr val="FFFFFF"/>
                </a:solidFill>
                <a:latin typeface="Calibri"/>
              </a:rPr>
              <a:t>Пилот</a:t>
            </a:r>
          </a:p>
        </p:txBody>
      </p:sp>
      <p:sp>
        <p:nvSpPr>
          <p:cNvPr id="38" name="Навигация Решение">
            <a:hlinkClick action="ppaction://hlinksldjump" r:id="rId11"/>
          </p:cNvPr>
          <p:cNvSpPr/>
          <p:nvPr/>
        </p:nvSpPr>
        <p:spPr>
          <a:xfrm>
            <a:off x="9568281"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Решение</a:t>
            </a:r>
          </a:p>
        </p:txBody>
      </p:sp>
      <p:sp>
        <p:nvSpPr>
          <p:cNvPr id="39" name="Навигация Приложения">
            <a:hlinkClick action="ppaction://hlinksldjump" r:id="rId12"/>
          </p:cNvPr>
          <p:cNvSpPr/>
          <p:nvPr/>
        </p:nvSpPr>
        <p:spPr>
          <a:xfrm>
            <a:off x="10204704" y="6428232"/>
            <a:ext cx="768096"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Приложения</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119" fill="hold">
                      <p:stCondLst>
                        <p:cond delay="indefinite"/>
                        <p:cond evt="onBegin" delay="0">
                          <p:tn val="2"/>
                        </p:cond>
                      </p:stCondLst>
                      <p:childTnLst>
                        <p:par>
                          <p:cTn id="120" fill="hold">
                            <p:stCondLst>
                              <p:cond delay="0"/>
                            </p:stCondLst>
                            <p:childTnLst>
                              <p:par>
                                <p:cTn id="3" presetID="42" presetClass="entr" presetSubtype="0" fill="hold" grpId="0" nodeType="withEffect">
                                  <p:stCondLst>
                                    <p:cond delay="250"/>
                                  </p:stCondLst>
                                  <p:childTnLst>
                                    <p:set>
                                      <p:cBhvr>
                                        <p:cTn id="4" dur="1" fill="hold">
                                          <p:stCondLst>
                                            <p:cond delay="0"/>
                                          </p:stCondLst>
                                        </p:cTn>
                                        <p:tgtEl>
                                          <p:spTgt spid="4"/>
                                        </p:tgtEl>
                                        <p:attrNameLst>
                                          <p:attrName>style.visibility</p:attrName>
                                        </p:attrNameLst>
                                      </p:cBhvr>
                                      <p:to>
                                        <p:strVal val="visible"/>
                                      </p:to>
                                    </p:set>
                                    <p:anim calcmode="lin" valueType="num">
                                      <p:cBhvr additive="base">
                                        <p:cTn id="5" dur="550" decel="100000" fill="hold"/>
                                        <p:tgtEl>
                                          <p:spTgt spid="4"/>
                                        </p:tgtEl>
                                        <p:attrNameLst>
                                          <p:attrName>ppt_y</p:attrName>
                                        </p:attrNameLst>
                                      </p:cBhvr>
                                      <p:tavLst>
                                        <p:tav tm="0">
                                          <p:val>
                                            <p:strVal val="#ppt_y+0.05"/>
                                          </p:val>
                                        </p:tav>
                                        <p:tav tm="100000">
                                          <p:val>
                                            <p:strVal val="#ppt_y"/>
                                          </p:val>
                                        </p:tav>
                                      </p:tavLst>
                                    </p:anim>
                                    <p:animEffect transition="in" filter="fade">
                                      <p:cBhvr>
                                        <p:cTn id="6" dur="550"/>
                                        <p:tgtEl>
                                          <p:spTgt spid="4"/>
                                        </p:tgtEl>
                                      </p:cBhvr>
                                    </p:animEffect>
                                  </p:childTnLst>
                                </p:cTn>
                              </p:par>
                              <p:par>
                                <p:cTn id="7" presetID="42" presetClass="entr" presetSubtype="0" fill="hold" grpId="0" nodeType="withEffect">
                                  <p:stCondLst>
                                    <p:cond delay="250"/>
                                  </p:stCondLst>
                                  <p:childTnLst>
                                    <p:set>
                                      <p:cBhvr>
                                        <p:cTn id="8" dur="1" fill="hold">
                                          <p:stCondLst>
                                            <p:cond delay="0"/>
                                          </p:stCondLst>
                                        </p:cTn>
                                        <p:tgtEl>
                                          <p:spTgt spid="5"/>
                                        </p:tgtEl>
                                        <p:attrNameLst>
                                          <p:attrName>style.visibility</p:attrName>
                                        </p:attrNameLst>
                                      </p:cBhvr>
                                      <p:to>
                                        <p:strVal val="visible"/>
                                      </p:to>
                                    </p:set>
                                    <p:anim calcmode="lin" valueType="num">
                                      <p:cBhvr additive="base">
                                        <p:cTn id="9" dur="550" decel="100000" fill="hold"/>
                                        <p:tgtEl>
                                          <p:spTgt spid="5"/>
                                        </p:tgtEl>
                                        <p:attrNameLst>
                                          <p:attrName>ppt_y</p:attrName>
                                        </p:attrNameLst>
                                      </p:cBhvr>
                                      <p:tavLst>
                                        <p:tav tm="0">
                                          <p:val>
                                            <p:strVal val="#ppt_y+0.05"/>
                                          </p:val>
                                        </p:tav>
                                        <p:tav tm="100000">
                                          <p:val>
                                            <p:strVal val="#ppt_y"/>
                                          </p:val>
                                        </p:tav>
                                      </p:tavLst>
                                    </p:anim>
                                    <p:animEffect transition="in" filter="fade">
                                      <p:cBhvr>
                                        <p:cTn id="10" dur="550"/>
                                        <p:tgtEl>
                                          <p:spTgt spid="5"/>
                                        </p:tgtEl>
                                      </p:cBhvr>
                                    </p:animEffect>
                                  </p:childTnLst>
                                </p:cTn>
                              </p:par>
                              <p:par>
                                <p:cTn id="11" presetID="42" presetClass="entr" presetSubtype="0" fill="hold" grpId="0" nodeType="withEffect">
                                  <p:stCondLst>
                                    <p:cond delay="25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50" decel="100000" fill="hold"/>
                                        <p:tgtEl>
                                          <p:spTgt spid="6"/>
                                        </p:tgtEl>
                                        <p:attrNameLst>
                                          <p:attrName>ppt_y</p:attrName>
                                        </p:attrNameLst>
                                      </p:cBhvr>
                                      <p:tavLst>
                                        <p:tav tm="0">
                                          <p:val>
                                            <p:strVal val="#ppt_y+0.05"/>
                                          </p:val>
                                        </p:tav>
                                        <p:tav tm="100000">
                                          <p:val>
                                            <p:strVal val="#ppt_y"/>
                                          </p:val>
                                        </p:tav>
                                      </p:tavLst>
                                    </p:anim>
                                    <p:animEffect transition="in" filter="fade">
                                      <p:cBhvr>
                                        <p:cTn id="14" dur="550"/>
                                        <p:tgtEl>
                                          <p:spTgt spid="6"/>
                                        </p:tgtEl>
                                      </p:cBhvr>
                                    </p:animEffect>
                                  </p:childTnLst>
                                </p:cTn>
                              </p:par>
                              <p:par>
                                <p:cTn id="15" presetID="42" presetClass="entr" presetSubtype="0" fill="hold" grpId="0" nodeType="withEffect">
                                  <p:stCondLst>
                                    <p:cond delay="25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50" decel="100000" fill="hold"/>
                                        <p:tgtEl>
                                          <p:spTgt spid="7"/>
                                        </p:tgtEl>
                                        <p:attrNameLst>
                                          <p:attrName>ppt_y</p:attrName>
                                        </p:attrNameLst>
                                      </p:cBhvr>
                                      <p:tavLst>
                                        <p:tav tm="0">
                                          <p:val>
                                            <p:strVal val="#ppt_y+0.05"/>
                                          </p:val>
                                        </p:tav>
                                        <p:tav tm="100000">
                                          <p:val>
                                            <p:strVal val="#ppt_y"/>
                                          </p:val>
                                        </p:tav>
                                      </p:tavLst>
                                    </p:anim>
                                    <p:animEffect transition="in" filter="fade">
                                      <p:cBhvr>
                                        <p:cTn id="18" dur="550"/>
                                        <p:tgtEl>
                                          <p:spTgt spid="7"/>
                                        </p:tgtEl>
                                      </p:cBhvr>
                                    </p:animEffect>
                                  </p:childTnLst>
                                </p:cTn>
                              </p:par>
                              <p:par>
                                <p:cTn id="19" presetID="42" presetClass="entr" presetSubtype="0" fill="hold" grpId="0" nodeType="withEffect">
                                  <p:stCondLst>
                                    <p:cond delay="25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50" decel="100000" fill="hold"/>
                                        <p:tgtEl>
                                          <p:spTgt spid="8"/>
                                        </p:tgtEl>
                                        <p:attrNameLst>
                                          <p:attrName>ppt_y</p:attrName>
                                        </p:attrNameLst>
                                      </p:cBhvr>
                                      <p:tavLst>
                                        <p:tav tm="0">
                                          <p:val>
                                            <p:strVal val="#ppt_y+0.05"/>
                                          </p:val>
                                        </p:tav>
                                        <p:tav tm="100000">
                                          <p:val>
                                            <p:strVal val="#ppt_y"/>
                                          </p:val>
                                        </p:tav>
                                      </p:tavLst>
                                    </p:anim>
                                    <p:animEffect transition="in" filter="fade">
                                      <p:cBhvr>
                                        <p:cTn id="22" dur="550"/>
                                        <p:tgtEl>
                                          <p:spTgt spid="8"/>
                                        </p:tgtEl>
                                      </p:cBhvr>
                                    </p:animEffect>
                                  </p:childTnLst>
                                </p:cTn>
                              </p:par>
                              <p:par>
                                <p:cTn id="23" presetID="42" presetClass="entr" presetSubtype="0" fill="hold" grpId="0" nodeType="withEffect">
                                  <p:stCondLst>
                                    <p:cond delay="25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50" decel="100000" fill="hold"/>
                                        <p:tgtEl>
                                          <p:spTgt spid="10"/>
                                        </p:tgtEl>
                                        <p:attrNameLst>
                                          <p:attrName>ppt_y</p:attrName>
                                        </p:attrNameLst>
                                      </p:cBhvr>
                                      <p:tavLst>
                                        <p:tav tm="0">
                                          <p:val>
                                            <p:strVal val="#ppt_y+0.05"/>
                                          </p:val>
                                        </p:tav>
                                        <p:tav tm="100000">
                                          <p:val>
                                            <p:strVal val="#ppt_y"/>
                                          </p:val>
                                        </p:tav>
                                      </p:tavLst>
                                    </p:anim>
                                    <p:animEffect transition="in" filter="fade">
                                      <p:cBhvr>
                                        <p:cTn id="26" dur="550"/>
                                        <p:tgtEl>
                                          <p:spTgt spid="10"/>
                                        </p:tgtEl>
                                      </p:cBhvr>
                                    </p:animEffect>
                                  </p:childTnLst>
                                </p:cTn>
                              </p:par>
                              <p:par>
                                <p:cTn id="27" presetID="42" presetClass="entr" presetSubtype="0" fill="hold" grpId="0" nodeType="withEffect">
                                  <p:stCondLst>
                                    <p:cond delay="41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50" decel="100000" fill="hold"/>
                                        <p:tgtEl>
                                          <p:spTgt spid="11"/>
                                        </p:tgtEl>
                                        <p:attrNameLst>
                                          <p:attrName>ppt_y</p:attrName>
                                        </p:attrNameLst>
                                      </p:cBhvr>
                                      <p:tavLst>
                                        <p:tav tm="0">
                                          <p:val>
                                            <p:strVal val="#ppt_y+0.05"/>
                                          </p:val>
                                        </p:tav>
                                        <p:tav tm="100000">
                                          <p:val>
                                            <p:strVal val="#ppt_y"/>
                                          </p:val>
                                        </p:tav>
                                      </p:tavLst>
                                    </p:anim>
                                    <p:animEffect transition="in" filter="fade">
                                      <p:cBhvr>
                                        <p:cTn id="30" dur="550"/>
                                        <p:tgtEl>
                                          <p:spTgt spid="11"/>
                                        </p:tgtEl>
                                      </p:cBhvr>
                                    </p:animEffect>
                                  </p:childTnLst>
                                </p:cTn>
                              </p:par>
                              <p:par>
                                <p:cTn id="31" presetID="42" presetClass="entr" presetSubtype="0" fill="hold" grpId="0" nodeType="withEffect">
                                  <p:stCondLst>
                                    <p:cond delay="41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50" decel="100000" fill="hold"/>
                                        <p:tgtEl>
                                          <p:spTgt spid="12"/>
                                        </p:tgtEl>
                                        <p:attrNameLst>
                                          <p:attrName>ppt_y</p:attrName>
                                        </p:attrNameLst>
                                      </p:cBhvr>
                                      <p:tavLst>
                                        <p:tav tm="0">
                                          <p:val>
                                            <p:strVal val="#ppt_y+0.05"/>
                                          </p:val>
                                        </p:tav>
                                        <p:tav tm="100000">
                                          <p:val>
                                            <p:strVal val="#ppt_y"/>
                                          </p:val>
                                        </p:tav>
                                      </p:tavLst>
                                    </p:anim>
                                    <p:animEffect transition="in" filter="fade">
                                      <p:cBhvr>
                                        <p:cTn id="34" dur="550"/>
                                        <p:tgtEl>
                                          <p:spTgt spid="12"/>
                                        </p:tgtEl>
                                      </p:cBhvr>
                                    </p:animEffect>
                                  </p:childTnLst>
                                </p:cTn>
                              </p:par>
                              <p:par>
                                <p:cTn id="35" presetID="42" presetClass="entr" presetSubtype="0" fill="hold" grpId="0" nodeType="withEffect">
                                  <p:stCondLst>
                                    <p:cond delay="41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50" decel="100000" fill="hold"/>
                                        <p:tgtEl>
                                          <p:spTgt spid="13"/>
                                        </p:tgtEl>
                                        <p:attrNameLst>
                                          <p:attrName>ppt_y</p:attrName>
                                        </p:attrNameLst>
                                      </p:cBhvr>
                                      <p:tavLst>
                                        <p:tav tm="0">
                                          <p:val>
                                            <p:strVal val="#ppt_y+0.05"/>
                                          </p:val>
                                        </p:tav>
                                        <p:tav tm="100000">
                                          <p:val>
                                            <p:strVal val="#ppt_y"/>
                                          </p:val>
                                        </p:tav>
                                      </p:tavLst>
                                    </p:anim>
                                    <p:animEffect transition="in" filter="fade">
                                      <p:cBhvr>
                                        <p:cTn id="38" dur="550"/>
                                        <p:tgtEl>
                                          <p:spTgt spid="13"/>
                                        </p:tgtEl>
                                      </p:cBhvr>
                                    </p:animEffect>
                                  </p:childTnLst>
                                </p:cTn>
                              </p:par>
                              <p:par>
                                <p:cTn id="39" presetID="42" presetClass="entr" presetSubtype="0" fill="hold" grpId="0" nodeType="withEffect">
                                  <p:stCondLst>
                                    <p:cond delay="41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50" decel="100000" fill="hold"/>
                                        <p:tgtEl>
                                          <p:spTgt spid="14"/>
                                        </p:tgtEl>
                                        <p:attrNameLst>
                                          <p:attrName>ppt_y</p:attrName>
                                        </p:attrNameLst>
                                      </p:cBhvr>
                                      <p:tavLst>
                                        <p:tav tm="0">
                                          <p:val>
                                            <p:strVal val="#ppt_y+0.05"/>
                                          </p:val>
                                        </p:tav>
                                        <p:tav tm="100000">
                                          <p:val>
                                            <p:strVal val="#ppt_y"/>
                                          </p:val>
                                        </p:tav>
                                      </p:tavLst>
                                    </p:anim>
                                    <p:animEffect transition="in" filter="fade">
                                      <p:cBhvr>
                                        <p:cTn id="42" dur="550"/>
                                        <p:tgtEl>
                                          <p:spTgt spid="14"/>
                                        </p:tgtEl>
                                      </p:cBhvr>
                                    </p:animEffect>
                                  </p:childTnLst>
                                </p:cTn>
                              </p:par>
                              <p:par>
                                <p:cTn id="43" presetID="42" presetClass="entr" presetSubtype="0" fill="hold" grpId="0" nodeType="withEffect">
                                  <p:stCondLst>
                                    <p:cond delay="41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50" decel="100000" fill="hold"/>
                                        <p:tgtEl>
                                          <p:spTgt spid="15"/>
                                        </p:tgtEl>
                                        <p:attrNameLst>
                                          <p:attrName>ppt_y</p:attrName>
                                        </p:attrNameLst>
                                      </p:cBhvr>
                                      <p:tavLst>
                                        <p:tav tm="0">
                                          <p:val>
                                            <p:strVal val="#ppt_y+0.05"/>
                                          </p:val>
                                        </p:tav>
                                        <p:tav tm="100000">
                                          <p:val>
                                            <p:strVal val="#ppt_y"/>
                                          </p:val>
                                        </p:tav>
                                      </p:tavLst>
                                    </p:anim>
                                    <p:animEffect transition="in" filter="fade">
                                      <p:cBhvr>
                                        <p:cTn id="46" dur="550"/>
                                        <p:tgtEl>
                                          <p:spTgt spid="15"/>
                                        </p:tgtEl>
                                      </p:cBhvr>
                                    </p:animEffect>
                                  </p:childTnLst>
                                </p:cTn>
                              </p:par>
                              <p:par>
                                <p:cTn id="47" presetID="42" presetClass="entr" presetSubtype="0" fill="hold" grpId="0" nodeType="withEffect">
                                  <p:stCondLst>
                                    <p:cond delay="41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50" decel="100000" fill="hold"/>
                                        <p:tgtEl>
                                          <p:spTgt spid="17"/>
                                        </p:tgtEl>
                                        <p:attrNameLst>
                                          <p:attrName>ppt_y</p:attrName>
                                        </p:attrNameLst>
                                      </p:cBhvr>
                                      <p:tavLst>
                                        <p:tav tm="0">
                                          <p:val>
                                            <p:strVal val="#ppt_y+0.05"/>
                                          </p:val>
                                        </p:tav>
                                        <p:tav tm="100000">
                                          <p:val>
                                            <p:strVal val="#ppt_y"/>
                                          </p:val>
                                        </p:tav>
                                      </p:tavLst>
                                    </p:anim>
                                    <p:animEffect transition="in" filter="fade">
                                      <p:cBhvr>
                                        <p:cTn id="50" dur="550"/>
                                        <p:tgtEl>
                                          <p:spTgt spid="17"/>
                                        </p:tgtEl>
                                      </p:cBhvr>
                                    </p:animEffect>
                                  </p:childTnLst>
                                </p:cTn>
                              </p:par>
                              <p:par>
                                <p:cTn id="51" presetID="42" presetClass="entr" presetSubtype="0" fill="hold" grpId="0" nodeType="withEffect">
                                  <p:stCondLst>
                                    <p:cond delay="57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50" decel="100000" fill="hold"/>
                                        <p:tgtEl>
                                          <p:spTgt spid="18"/>
                                        </p:tgtEl>
                                        <p:attrNameLst>
                                          <p:attrName>ppt_y</p:attrName>
                                        </p:attrNameLst>
                                      </p:cBhvr>
                                      <p:tavLst>
                                        <p:tav tm="0">
                                          <p:val>
                                            <p:strVal val="#ppt_y+0.05"/>
                                          </p:val>
                                        </p:tav>
                                        <p:tav tm="100000">
                                          <p:val>
                                            <p:strVal val="#ppt_y"/>
                                          </p:val>
                                        </p:tav>
                                      </p:tavLst>
                                    </p:anim>
                                    <p:animEffect transition="in" filter="fade">
                                      <p:cBhvr>
                                        <p:cTn id="54" dur="550"/>
                                        <p:tgtEl>
                                          <p:spTgt spid="18"/>
                                        </p:tgtEl>
                                      </p:cBhvr>
                                    </p:animEffect>
                                  </p:childTnLst>
                                </p:cTn>
                              </p:par>
                              <p:par>
                                <p:cTn id="55" presetID="42" presetClass="entr" presetSubtype="0" fill="hold" grpId="0" nodeType="withEffect">
                                  <p:stCondLst>
                                    <p:cond delay="570"/>
                                  </p:stCondLst>
                                  <p:childTnLst>
                                    <p:set>
                                      <p:cBhvr>
                                        <p:cTn id="56" dur="1" fill="hold">
                                          <p:stCondLst>
                                            <p:cond delay="0"/>
                                          </p:stCondLst>
                                        </p:cTn>
                                        <p:tgtEl>
                                          <p:spTgt spid="19"/>
                                        </p:tgtEl>
                                        <p:attrNameLst>
                                          <p:attrName>style.visibility</p:attrName>
                                        </p:attrNameLst>
                                      </p:cBhvr>
                                      <p:to>
                                        <p:strVal val="visible"/>
                                      </p:to>
                                    </p:set>
                                    <p:anim calcmode="lin" valueType="num">
                                      <p:cBhvr additive="base">
                                        <p:cTn id="57" dur="550" decel="100000" fill="hold"/>
                                        <p:tgtEl>
                                          <p:spTgt spid="19"/>
                                        </p:tgtEl>
                                        <p:attrNameLst>
                                          <p:attrName>ppt_y</p:attrName>
                                        </p:attrNameLst>
                                      </p:cBhvr>
                                      <p:tavLst>
                                        <p:tav tm="0">
                                          <p:val>
                                            <p:strVal val="#ppt_y+0.05"/>
                                          </p:val>
                                        </p:tav>
                                        <p:tav tm="100000">
                                          <p:val>
                                            <p:strVal val="#ppt_y"/>
                                          </p:val>
                                        </p:tav>
                                      </p:tavLst>
                                    </p:anim>
                                    <p:animEffect transition="in" filter="fade">
                                      <p:cBhvr>
                                        <p:cTn id="58" dur="550"/>
                                        <p:tgtEl>
                                          <p:spTgt spid="19"/>
                                        </p:tgtEl>
                                      </p:cBhvr>
                                    </p:animEffect>
                                  </p:childTnLst>
                                </p:cTn>
                              </p:par>
                              <p:par>
                                <p:cTn id="59" presetID="42" presetClass="entr" presetSubtype="0" fill="hold" grpId="0" nodeType="withEffect">
                                  <p:stCondLst>
                                    <p:cond delay="570"/>
                                  </p:stCondLst>
                                  <p:childTnLst>
                                    <p:set>
                                      <p:cBhvr>
                                        <p:cTn id="60" dur="1" fill="hold">
                                          <p:stCondLst>
                                            <p:cond delay="0"/>
                                          </p:stCondLst>
                                        </p:cTn>
                                        <p:tgtEl>
                                          <p:spTgt spid="20"/>
                                        </p:tgtEl>
                                        <p:attrNameLst>
                                          <p:attrName>style.visibility</p:attrName>
                                        </p:attrNameLst>
                                      </p:cBhvr>
                                      <p:to>
                                        <p:strVal val="visible"/>
                                      </p:to>
                                    </p:set>
                                    <p:anim calcmode="lin" valueType="num">
                                      <p:cBhvr additive="base">
                                        <p:cTn id="61" dur="550" decel="100000" fill="hold"/>
                                        <p:tgtEl>
                                          <p:spTgt spid="20"/>
                                        </p:tgtEl>
                                        <p:attrNameLst>
                                          <p:attrName>ppt_y</p:attrName>
                                        </p:attrNameLst>
                                      </p:cBhvr>
                                      <p:tavLst>
                                        <p:tav tm="0">
                                          <p:val>
                                            <p:strVal val="#ppt_y+0.05"/>
                                          </p:val>
                                        </p:tav>
                                        <p:tav tm="100000">
                                          <p:val>
                                            <p:strVal val="#ppt_y"/>
                                          </p:val>
                                        </p:tav>
                                      </p:tavLst>
                                    </p:anim>
                                    <p:animEffect transition="in" filter="fade">
                                      <p:cBhvr>
                                        <p:cTn id="62" dur="550"/>
                                        <p:tgtEl>
                                          <p:spTgt spid="20"/>
                                        </p:tgtEl>
                                      </p:cBhvr>
                                    </p:animEffect>
                                  </p:childTnLst>
                                </p:cTn>
                              </p:par>
                              <p:par>
                                <p:cTn id="63" presetID="42" presetClass="entr" presetSubtype="0" fill="hold" grpId="0" nodeType="withEffect">
                                  <p:stCondLst>
                                    <p:cond delay="570"/>
                                  </p:stCondLst>
                                  <p:childTnLst>
                                    <p:set>
                                      <p:cBhvr>
                                        <p:cTn id="64" dur="1" fill="hold">
                                          <p:stCondLst>
                                            <p:cond delay="0"/>
                                          </p:stCondLst>
                                        </p:cTn>
                                        <p:tgtEl>
                                          <p:spTgt spid="21"/>
                                        </p:tgtEl>
                                        <p:attrNameLst>
                                          <p:attrName>style.visibility</p:attrName>
                                        </p:attrNameLst>
                                      </p:cBhvr>
                                      <p:to>
                                        <p:strVal val="visible"/>
                                      </p:to>
                                    </p:set>
                                    <p:anim calcmode="lin" valueType="num">
                                      <p:cBhvr additive="base">
                                        <p:cTn id="65" dur="550" decel="100000" fill="hold"/>
                                        <p:tgtEl>
                                          <p:spTgt spid="21"/>
                                        </p:tgtEl>
                                        <p:attrNameLst>
                                          <p:attrName>ppt_y</p:attrName>
                                        </p:attrNameLst>
                                      </p:cBhvr>
                                      <p:tavLst>
                                        <p:tav tm="0">
                                          <p:val>
                                            <p:strVal val="#ppt_y+0.05"/>
                                          </p:val>
                                        </p:tav>
                                        <p:tav tm="100000">
                                          <p:val>
                                            <p:strVal val="#ppt_y"/>
                                          </p:val>
                                        </p:tav>
                                      </p:tavLst>
                                    </p:anim>
                                    <p:animEffect transition="in" filter="fade">
                                      <p:cBhvr>
                                        <p:cTn id="66" dur="550"/>
                                        <p:tgtEl>
                                          <p:spTgt spid="21"/>
                                        </p:tgtEl>
                                      </p:cBhvr>
                                    </p:animEffect>
                                  </p:childTnLst>
                                </p:cTn>
                              </p:par>
                              <p:par>
                                <p:cTn id="67" presetID="42" presetClass="entr" presetSubtype="0" fill="hold" grpId="0" nodeType="withEffect">
                                  <p:stCondLst>
                                    <p:cond delay="570"/>
                                  </p:stCondLst>
                                  <p:childTnLst>
                                    <p:set>
                                      <p:cBhvr>
                                        <p:cTn id="68" dur="1" fill="hold">
                                          <p:stCondLst>
                                            <p:cond delay="0"/>
                                          </p:stCondLst>
                                        </p:cTn>
                                        <p:tgtEl>
                                          <p:spTgt spid="22"/>
                                        </p:tgtEl>
                                        <p:attrNameLst>
                                          <p:attrName>style.visibility</p:attrName>
                                        </p:attrNameLst>
                                      </p:cBhvr>
                                      <p:to>
                                        <p:strVal val="visible"/>
                                      </p:to>
                                    </p:set>
                                    <p:anim calcmode="lin" valueType="num">
                                      <p:cBhvr additive="base">
                                        <p:cTn id="69" dur="550" decel="100000" fill="hold"/>
                                        <p:tgtEl>
                                          <p:spTgt spid="22"/>
                                        </p:tgtEl>
                                        <p:attrNameLst>
                                          <p:attrName>ppt_y</p:attrName>
                                        </p:attrNameLst>
                                      </p:cBhvr>
                                      <p:tavLst>
                                        <p:tav tm="0">
                                          <p:val>
                                            <p:strVal val="#ppt_y+0.05"/>
                                          </p:val>
                                        </p:tav>
                                        <p:tav tm="100000">
                                          <p:val>
                                            <p:strVal val="#ppt_y"/>
                                          </p:val>
                                        </p:tav>
                                      </p:tavLst>
                                    </p:anim>
                                    <p:animEffect transition="in" filter="fade">
                                      <p:cBhvr>
                                        <p:cTn id="70" dur="550"/>
                                        <p:tgtEl>
                                          <p:spTgt spid="22"/>
                                        </p:tgtEl>
                                      </p:cBhvr>
                                    </p:animEffect>
                                  </p:childTnLst>
                                </p:cTn>
                              </p:par>
                              <p:par>
                                <p:cTn id="71" presetID="42" presetClass="entr" presetSubtype="0" fill="hold" grpId="0" nodeType="withEffect">
                                  <p:stCondLst>
                                    <p:cond delay="570"/>
                                  </p:stCondLst>
                                  <p:childTnLst>
                                    <p:set>
                                      <p:cBhvr>
                                        <p:cTn id="72" dur="1" fill="hold">
                                          <p:stCondLst>
                                            <p:cond delay="0"/>
                                          </p:stCondLst>
                                        </p:cTn>
                                        <p:tgtEl>
                                          <p:spTgt spid="24"/>
                                        </p:tgtEl>
                                        <p:attrNameLst>
                                          <p:attrName>style.visibility</p:attrName>
                                        </p:attrNameLst>
                                      </p:cBhvr>
                                      <p:to>
                                        <p:strVal val="visible"/>
                                      </p:to>
                                    </p:set>
                                    <p:anim calcmode="lin" valueType="num">
                                      <p:cBhvr additive="base">
                                        <p:cTn id="73" dur="550" decel="100000" fill="hold"/>
                                        <p:tgtEl>
                                          <p:spTgt spid="24"/>
                                        </p:tgtEl>
                                        <p:attrNameLst>
                                          <p:attrName>ppt_y</p:attrName>
                                        </p:attrNameLst>
                                      </p:cBhvr>
                                      <p:tavLst>
                                        <p:tav tm="0">
                                          <p:val>
                                            <p:strVal val="#ppt_y+0.05"/>
                                          </p:val>
                                        </p:tav>
                                        <p:tav tm="100000">
                                          <p:val>
                                            <p:strVal val="#ppt_y"/>
                                          </p:val>
                                        </p:tav>
                                      </p:tavLst>
                                    </p:anim>
                                    <p:animEffect transition="in" filter="fade">
                                      <p:cBhvr>
                                        <p:cTn id="74" dur="550"/>
                                        <p:tgtEl>
                                          <p:spTgt spid="24"/>
                                        </p:tgtEl>
                                      </p:cBhvr>
                                    </p:animEffect>
                                  </p:childTnLst>
                                </p:cTn>
                              </p:par>
                              <p:par>
                                <p:cTn id="75" presetID="42" presetClass="entr" presetSubtype="0" fill="hold" grpId="0" nodeType="withEffect">
                                  <p:stCondLst>
                                    <p:cond delay="730"/>
                                  </p:stCondLst>
                                  <p:childTnLst>
                                    <p:set>
                                      <p:cBhvr>
                                        <p:cTn id="76" dur="1" fill="hold">
                                          <p:stCondLst>
                                            <p:cond delay="0"/>
                                          </p:stCondLst>
                                        </p:cTn>
                                        <p:tgtEl>
                                          <p:spTgt spid="25"/>
                                        </p:tgtEl>
                                        <p:attrNameLst>
                                          <p:attrName>style.visibility</p:attrName>
                                        </p:attrNameLst>
                                      </p:cBhvr>
                                      <p:to>
                                        <p:strVal val="visible"/>
                                      </p:to>
                                    </p:set>
                                    <p:anim calcmode="lin" valueType="num">
                                      <p:cBhvr additive="base">
                                        <p:cTn id="77" dur="550" decel="100000" fill="hold"/>
                                        <p:tgtEl>
                                          <p:spTgt spid="25"/>
                                        </p:tgtEl>
                                        <p:attrNameLst>
                                          <p:attrName>ppt_y</p:attrName>
                                        </p:attrNameLst>
                                      </p:cBhvr>
                                      <p:tavLst>
                                        <p:tav tm="0">
                                          <p:val>
                                            <p:strVal val="#ppt_y+0.05"/>
                                          </p:val>
                                        </p:tav>
                                        <p:tav tm="100000">
                                          <p:val>
                                            <p:strVal val="#ppt_y"/>
                                          </p:val>
                                        </p:tav>
                                      </p:tavLst>
                                    </p:anim>
                                    <p:animEffect transition="in" filter="fade">
                                      <p:cBhvr>
                                        <p:cTn id="78" dur="550"/>
                                        <p:tgtEl>
                                          <p:spTgt spid="25"/>
                                        </p:tgtEl>
                                      </p:cBhvr>
                                    </p:animEffect>
                                  </p:childTnLst>
                                </p:cTn>
                              </p:par>
                              <p:par>
                                <p:cTn id="79" presetID="42" presetClass="entr" presetSubtype="0" fill="hold" grpId="0" nodeType="withEffect">
                                  <p:stCondLst>
                                    <p:cond delay="730"/>
                                  </p:stCondLst>
                                  <p:childTnLst>
                                    <p:set>
                                      <p:cBhvr>
                                        <p:cTn id="80" dur="1" fill="hold">
                                          <p:stCondLst>
                                            <p:cond delay="0"/>
                                          </p:stCondLst>
                                        </p:cTn>
                                        <p:tgtEl>
                                          <p:spTgt spid="26"/>
                                        </p:tgtEl>
                                        <p:attrNameLst>
                                          <p:attrName>style.visibility</p:attrName>
                                        </p:attrNameLst>
                                      </p:cBhvr>
                                      <p:to>
                                        <p:strVal val="visible"/>
                                      </p:to>
                                    </p:set>
                                    <p:anim calcmode="lin" valueType="num">
                                      <p:cBhvr additive="base">
                                        <p:cTn id="81" dur="550" decel="100000" fill="hold"/>
                                        <p:tgtEl>
                                          <p:spTgt spid="26"/>
                                        </p:tgtEl>
                                        <p:attrNameLst>
                                          <p:attrName>ppt_y</p:attrName>
                                        </p:attrNameLst>
                                      </p:cBhvr>
                                      <p:tavLst>
                                        <p:tav tm="0">
                                          <p:val>
                                            <p:strVal val="#ppt_y+0.05"/>
                                          </p:val>
                                        </p:tav>
                                        <p:tav tm="100000">
                                          <p:val>
                                            <p:strVal val="#ppt_y"/>
                                          </p:val>
                                        </p:tav>
                                      </p:tavLst>
                                    </p:anim>
                                    <p:animEffect transition="in" filter="fade">
                                      <p:cBhvr>
                                        <p:cTn id="82" dur="550"/>
                                        <p:tgtEl>
                                          <p:spTgt spid="26"/>
                                        </p:tgtEl>
                                      </p:cBhvr>
                                    </p:animEffect>
                                  </p:childTnLst>
                                </p:cTn>
                              </p:par>
                              <p:par>
                                <p:cTn id="83" presetID="42" presetClass="entr" presetSubtype="0" fill="hold" grpId="0" nodeType="withEffect">
                                  <p:stCondLst>
                                    <p:cond delay="730"/>
                                  </p:stCondLst>
                                  <p:childTnLst>
                                    <p:set>
                                      <p:cBhvr>
                                        <p:cTn id="84" dur="1" fill="hold">
                                          <p:stCondLst>
                                            <p:cond delay="0"/>
                                          </p:stCondLst>
                                        </p:cTn>
                                        <p:tgtEl>
                                          <p:spTgt spid="27"/>
                                        </p:tgtEl>
                                        <p:attrNameLst>
                                          <p:attrName>style.visibility</p:attrName>
                                        </p:attrNameLst>
                                      </p:cBhvr>
                                      <p:to>
                                        <p:strVal val="visible"/>
                                      </p:to>
                                    </p:set>
                                    <p:anim calcmode="lin" valueType="num">
                                      <p:cBhvr additive="base">
                                        <p:cTn id="85" dur="550" decel="100000" fill="hold"/>
                                        <p:tgtEl>
                                          <p:spTgt spid="27"/>
                                        </p:tgtEl>
                                        <p:attrNameLst>
                                          <p:attrName>ppt_y</p:attrName>
                                        </p:attrNameLst>
                                      </p:cBhvr>
                                      <p:tavLst>
                                        <p:tav tm="0">
                                          <p:val>
                                            <p:strVal val="#ppt_y+0.05"/>
                                          </p:val>
                                        </p:tav>
                                        <p:tav tm="100000">
                                          <p:val>
                                            <p:strVal val="#ppt_y"/>
                                          </p:val>
                                        </p:tav>
                                      </p:tavLst>
                                    </p:anim>
                                    <p:animEffect transition="in" filter="fade">
                                      <p:cBhvr>
                                        <p:cTn id="86" dur="550"/>
                                        <p:tgtEl>
                                          <p:spTgt spid="27"/>
                                        </p:tgtEl>
                                      </p:cBhvr>
                                    </p:animEffect>
                                  </p:childTnLst>
                                </p:cTn>
                              </p:par>
                              <p:par>
                                <p:cTn id="87" presetID="42" presetClass="entr" presetSubtype="0" fill="hold" grpId="0" nodeType="withEffect">
                                  <p:stCondLst>
                                    <p:cond delay="730"/>
                                  </p:stCondLst>
                                  <p:childTnLst>
                                    <p:set>
                                      <p:cBhvr>
                                        <p:cTn id="88" dur="1" fill="hold">
                                          <p:stCondLst>
                                            <p:cond delay="0"/>
                                          </p:stCondLst>
                                        </p:cTn>
                                        <p:tgtEl>
                                          <p:spTgt spid="28"/>
                                        </p:tgtEl>
                                        <p:attrNameLst>
                                          <p:attrName>style.visibility</p:attrName>
                                        </p:attrNameLst>
                                      </p:cBhvr>
                                      <p:to>
                                        <p:strVal val="visible"/>
                                      </p:to>
                                    </p:set>
                                    <p:anim calcmode="lin" valueType="num">
                                      <p:cBhvr additive="base">
                                        <p:cTn id="89" dur="550" decel="100000" fill="hold"/>
                                        <p:tgtEl>
                                          <p:spTgt spid="28"/>
                                        </p:tgtEl>
                                        <p:attrNameLst>
                                          <p:attrName>ppt_y</p:attrName>
                                        </p:attrNameLst>
                                      </p:cBhvr>
                                      <p:tavLst>
                                        <p:tav tm="0">
                                          <p:val>
                                            <p:strVal val="#ppt_y+0.05"/>
                                          </p:val>
                                        </p:tav>
                                        <p:tav tm="100000">
                                          <p:val>
                                            <p:strVal val="#ppt_y"/>
                                          </p:val>
                                        </p:tav>
                                      </p:tavLst>
                                    </p:anim>
                                    <p:animEffect transition="in" filter="fade">
                                      <p:cBhvr>
                                        <p:cTn id="90" dur="550"/>
                                        <p:tgtEl>
                                          <p:spTgt spid="28"/>
                                        </p:tgtEl>
                                      </p:cBhvr>
                                    </p:animEffect>
                                  </p:childTnLst>
                                </p:cTn>
                              </p:par>
                              <p:par>
                                <p:cTn id="91" presetID="42" presetClass="entr" presetSubtype="0" fill="hold" grpId="0" nodeType="withEffect">
                                  <p:stCondLst>
                                    <p:cond delay="730"/>
                                  </p:stCondLst>
                                  <p:childTnLst>
                                    <p:set>
                                      <p:cBhvr>
                                        <p:cTn id="92" dur="1" fill="hold">
                                          <p:stCondLst>
                                            <p:cond delay="0"/>
                                          </p:stCondLst>
                                        </p:cTn>
                                        <p:tgtEl>
                                          <p:spTgt spid="29"/>
                                        </p:tgtEl>
                                        <p:attrNameLst>
                                          <p:attrName>style.visibility</p:attrName>
                                        </p:attrNameLst>
                                      </p:cBhvr>
                                      <p:to>
                                        <p:strVal val="visible"/>
                                      </p:to>
                                    </p:set>
                                    <p:anim calcmode="lin" valueType="num">
                                      <p:cBhvr additive="base">
                                        <p:cTn id="93" dur="550" decel="100000" fill="hold"/>
                                        <p:tgtEl>
                                          <p:spTgt spid="29"/>
                                        </p:tgtEl>
                                        <p:attrNameLst>
                                          <p:attrName>ppt_y</p:attrName>
                                        </p:attrNameLst>
                                      </p:cBhvr>
                                      <p:tavLst>
                                        <p:tav tm="0">
                                          <p:val>
                                            <p:strVal val="#ppt_y+0.05"/>
                                          </p:val>
                                        </p:tav>
                                        <p:tav tm="100000">
                                          <p:val>
                                            <p:strVal val="#ppt_y"/>
                                          </p:val>
                                        </p:tav>
                                      </p:tavLst>
                                    </p:anim>
                                    <p:animEffect transition="in" filter="fade">
                                      <p:cBhvr>
                                        <p:cTn id="94" dur="550"/>
                                        <p:tgtEl>
                                          <p:spTgt spid="29"/>
                                        </p:tgtEl>
                                      </p:cBhvr>
                                    </p:animEffect>
                                  </p:childTnLst>
                                </p:cTn>
                              </p:par>
                              <p:par>
                                <p:cTn id="95" presetID="42" presetClass="entr" presetSubtype="0" fill="hold" grpId="0" nodeType="withEffect">
                                  <p:stCondLst>
                                    <p:cond delay="730"/>
                                  </p:stCondLst>
                                  <p:childTnLst>
                                    <p:set>
                                      <p:cBhvr>
                                        <p:cTn id="96" dur="1" fill="hold">
                                          <p:stCondLst>
                                            <p:cond delay="0"/>
                                          </p:stCondLst>
                                        </p:cTn>
                                        <p:tgtEl>
                                          <p:spTgt spid="31"/>
                                        </p:tgtEl>
                                        <p:attrNameLst>
                                          <p:attrName>style.visibility</p:attrName>
                                        </p:attrNameLst>
                                      </p:cBhvr>
                                      <p:to>
                                        <p:strVal val="visible"/>
                                      </p:to>
                                    </p:set>
                                    <p:anim calcmode="lin" valueType="num">
                                      <p:cBhvr additive="base">
                                        <p:cTn id="97" dur="550" decel="100000" fill="hold"/>
                                        <p:tgtEl>
                                          <p:spTgt spid="31"/>
                                        </p:tgtEl>
                                        <p:attrNameLst>
                                          <p:attrName>ppt_y</p:attrName>
                                        </p:attrNameLst>
                                      </p:cBhvr>
                                      <p:tavLst>
                                        <p:tav tm="0">
                                          <p:val>
                                            <p:strVal val="#ppt_y+0.05"/>
                                          </p:val>
                                        </p:tav>
                                        <p:tav tm="100000">
                                          <p:val>
                                            <p:strVal val="#ppt_y"/>
                                          </p:val>
                                        </p:tav>
                                      </p:tavLst>
                                    </p:anim>
                                    <p:animEffect transition="in" filter="fade">
                                      <p:cBhvr>
                                        <p:cTn id="98" dur="550"/>
                                        <p:tgtEl>
                                          <p:spTgt spid="31"/>
                                        </p:tgtEl>
                                      </p:cBhvr>
                                    </p:animEffect>
                                  </p:childTnLst>
                                </p:cTn>
                              </p:par>
                              <p:par>
                                <p:cTn id="99" presetID="42" presetClass="entr" presetSubtype="0" fill="hold" grpId="0" nodeType="withEffect">
                                  <p:stCondLst>
                                    <p:cond delay="890"/>
                                  </p:stCondLst>
                                  <p:childTnLst>
                                    <p:set>
                                      <p:cBhvr>
                                        <p:cTn id="100" dur="1" fill="hold">
                                          <p:stCondLst>
                                            <p:cond delay="0"/>
                                          </p:stCondLst>
                                        </p:cTn>
                                        <p:tgtEl>
                                          <p:spTgt spid="9"/>
                                        </p:tgtEl>
                                        <p:attrNameLst>
                                          <p:attrName>style.visibility</p:attrName>
                                        </p:attrNameLst>
                                      </p:cBhvr>
                                      <p:to>
                                        <p:strVal val="visible"/>
                                      </p:to>
                                    </p:set>
                                    <p:anim calcmode="lin" valueType="num">
                                      <p:cBhvr additive="base">
                                        <p:cTn id="101" dur="550" decel="100000" fill="hold"/>
                                        <p:tgtEl>
                                          <p:spTgt spid="9"/>
                                        </p:tgtEl>
                                        <p:attrNameLst>
                                          <p:attrName>ppt_y</p:attrName>
                                        </p:attrNameLst>
                                      </p:cBhvr>
                                      <p:tavLst>
                                        <p:tav tm="0">
                                          <p:val>
                                            <p:strVal val="#ppt_y+0.05"/>
                                          </p:val>
                                        </p:tav>
                                        <p:tav tm="100000">
                                          <p:val>
                                            <p:strVal val="#ppt_y"/>
                                          </p:val>
                                        </p:tav>
                                      </p:tavLst>
                                    </p:anim>
                                    <p:animEffect transition="in" filter="fade">
                                      <p:cBhvr>
                                        <p:cTn id="102" dur="550"/>
                                        <p:tgtEl>
                                          <p:spTgt spid="9"/>
                                        </p:tgtEl>
                                      </p:cBhvr>
                                    </p:animEffect>
                                  </p:childTnLst>
                                </p:cTn>
                              </p:par>
                              <p:par>
                                <p:cTn id="103" presetID="42" presetClass="entr" presetSubtype="0" fill="hold" grpId="0" nodeType="withEffect">
                                  <p:stCondLst>
                                    <p:cond delay="1050"/>
                                  </p:stCondLst>
                                  <p:childTnLst>
                                    <p:set>
                                      <p:cBhvr>
                                        <p:cTn id="104" dur="1" fill="hold">
                                          <p:stCondLst>
                                            <p:cond delay="0"/>
                                          </p:stCondLst>
                                        </p:cTn>
                                        <p:tgtEl>
                                          <p:spTgt spid="16"/>
                                        </p:tgtEl>
                                        <p:attrNameLst>
                                          <p:attrName>style.visibility</p:attrName>
                                        </p:attrNameLst>
                                      </p:cBhvr>
                                      <p:to>
                                        <p:strVal val="visible"/>
                                      </p:to>
                                    </p:set>
                                    <p:anim calcmode="lin" valueType="num">
                                      <p:cBhvr additive="base">
                                        <p:cTn id="105" dur="550" decel="100000" fill="hold"/>
                                        <p:tgtEl>
                                          <p:spTgt spid="16"/>
                                        </p:tgtEl>
                                        <p:attrNameLst>
                                          <p:attrName>ppt_y</p:attrName>
                                        </p:attrNameLst>
                                      </p:cBhvr>
                                      <p:tavLst>
                                        <p:tav tm="0">
                                          <p:val>
                                            <p:strVal val="#ppt_y+0.05"/>
                                          </p:val>
                                        </p:tav>
                                        <p:tav tm="100000">
                                          <p:val>
                                            <p:strVal val="#ppt_y"/>
                                          </p:val>
                                        </p:tav>
                                      </p:tavLst>
                                    </p:anim>
                                    <p:animEffect transition="in" filter="fade">
                                      <p:cBhvr>
                                        <p:cTn id="106" dur="550"/>
                                        <p:tgtEl>
                                          <p:spTgt spid="16"/>
                                        </p:tgtEl>
                                      </p:cBhvr>
                                    </p:animEffect>
                                  </p:childTnLst>
                                </p:cTn>
                              </p:par>
                              <p:par>
                                <p:cTn id="107" presetID="42" presetClass="entr" presetSubtype="0" fill="hold" grpId="0" nodeType="withEffect">
                                  <p:stCondLst>
                                    <p:cond delay="1210"/>
                                  </p:stCondLst>
                                  <p:childTnLst>
                                    <p:set>
                                      <p:cBhvr>
                                        <p:cTn id="108" dur="1" fill="hold">
                                          <p:stCondLst>
                                            <p:cond delay="0"/>
                                          </p:stCondLst>
                                        </p:cTn>
                                        <p:tgtEl>
                                          <p:spTgt spid="23"/>
                                        </p:tgtEl>
                                        <p:attrNameLst>
                                          <p:attrName>style.visibility</p:attrName>
                                        </p:attrNameLst>
                                      </p:cBhvr>
                                      <p:to>
                                        <p:strVal val="visible"/>
                                      </p:to>
                                    </p:set>
                                    <p:anim calcmode="lin" valueType="num">
                                      <p:cBhvr additive="base">
                                        <p:cTn id="109" dur="550" decel="100000" fill="hold"/>
                                        <p:tgtEl>
                                          <p:spTgt spid="23"/>
                                        </p:tgtEl>
                                        <p:attrNameLst>
                                          <p:attrName>ppt_y</p:attrName>
                                        </p:attrNameLst>
                                      </p:cBhvr>
                                      <p:tavLst>
                                        <p:tav tm="0">
                                          <p:val>
                                            <p:strVal val="#ppt_y+0.05"/>
                                          </p:val>
                                        </p:tav>
                                        <p:tav tm="100000">
                                          <p:val>
                                            <p:strVal val="#ppt_y"/>
                                          </p:val>
                                        </p:tav>
                                      </p:tavLst>
                                    </p:anim>
                                    <p:animEffect transition="in" filter="fade">
                                      <p:cBhvr>
                                        <p:cTn id="110" dur="550"/>
                                        <p:tgtEl>
                                          <p:spTgt spid="23"/>
                                        </p:tgtEl>
                                      </p:cBhvr>
                                    </p:animEffect>
                                  </p:childTnLst>
                                </p:cTn>
                              </p:par>
                              <p:par>
                                <p:cTn id="111" presetID="42" presetClass="entr" presetSubtype="0" fill="hold" grpId="0" nodeType="withEffect">
                                  <p:stCondLst>
                                    <p:cond delay="1370"/>
                                  </p:stCondLst>
                                  <p:childTnLst>
                                    <p:set>
                                      <p:cBhvr>
                                        <p:cTn id="112" dur="1" fill="hold">
                                          <p:stCondLst>
                                            <p:cond delay="0"/>
                                          </p:stCondLst>
                                        </p:cTn>
                                        <p:tgtEl>
                                          <p:spTgt spid="30"/>
                                        </p:tgtEl>
                                        <p:attrNameLst>
                                          <p:attrName>style.visibility</p:attrName>
                                        </p:attrNameLst>
                                      </p:cBhvr>
                                      <p:to>
                                        <p:strVal val="visible"/>
                                      </p:to>
                                    </p:set>
                                    <p:anim calcmode="lin" valueType="num">
                                      <p:cBhvr additive="base">
                                        <p:cTn id="113" dur="550" decel="100000" fill="hold"/>
                                        <p:tgtEl>
                                          <p:spTgt spid="30"/>
                                        </p:tgtEl>
                                        <p:attrNameLst>
                                          <p:attrName>ppt_y</p:attrName>
                                        </p:attrNameLst>
                                      </p:cBhvr>
                                      <p:tavLst>
                                        <p:tav tm="0">
                                          <p:val>
                                            <p:strVal val="#ppt_y+0.05"/>
                                          </p:val>
                                        </p:tav>
                                        <p:tav tm="100000">
                                          <p:val>
                                            <p:strVal val="#ppt_y"/>
                                          </p:val>
                                        </p:tav>
                                      </p:tavLst>
                                    </p:anim>
                                    <p:animEffect transition="in" filter="fade">
                                      <p:cBhvr>
                                        <p:cTn id="114" dur="550"/>
                                        <p:tgtEl>
                                          <p:spTgt spid="30"/>
                                        </p:tgtEl>
                                      </p:cBhvr>
                                    </p:animEffect>
                                  </p:childTnLst>
                                </p:cTn>
                              </p:par>
                              <p:par>
                                <p:cTn id="115" presetID="42" presetClass="entr" presetSubtype="0" fill="hold" grpId="0" nodeType="withEffect">
                                  <p:stCondLst>
                                    <p:cond delay="1530"/>
                                  </p:stCondLst>
                                  <p:childTnLst>
                                    <p:set>
                                      <p:cBhvr>
                                        <p:cTn id="116" dur="1" fill="hold">
                                          <p:stCondLst>
                                            <p:cond delay="0"/>
                                          </p:stCondLst>
                                        </p:cTn>
                                        <p:tgtEl>
                                          <p:spTgt spid="32"/>
                                        </p:tgtEl>
                                        <p:attrNameLst>
                                          <p:attrName>style.visibility</p:attrName>
                                        </p:attrNameLst>
                                      </p:cBhvr>
                                      <p:to>
                                        <p:strVal val="visible"/>
                                      </p:to>
                                    </p:set>
                                    <p:anim calcmode="lin" valueType="num">
                                      <p:cBhvr additive="base">
                                        <p:cTn id="117" dur="550" decel="100000" fill="hold"/>
                                        <p:tgtEl>
                                          <p:spTgt spid="32"/>
                                        </p:tgtEl>
                                        <p:attrNameLst>
                                          <p:attrName>ppt_y</p:attrName>
                                        </p:attrNameLst>
                                      </p:cBhvr>
                                      <p:tavLst>
                                        <p:tav tm="0">
                                          <p:val>
                                            <p:strVal val="#ppt_y+0.05"/>
                                          </p:val>
                                        </p:tav>
                                        <p:tav tm="100000">
                                          <p:val>
                                            <p:strVal val="#ppt_y"/>
                                          </p:val>
                                        </p:tav>
                                      </p:tavLst>
                                    </p:anim>
                                    <p:animEffect transition="in" filter="fade">
                                      <p:cBhvr>
                                        <p:cTn id="118" dur="5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0" grpId="0" animBg="1"/>
      <p:bldP spid="11" grpId="0" animBg="1"/>
      <p:bldP spid="13" grpId="0" animBg="1"/>
      <p:bldP spid="14" grpId="0" animBg="1"/>
      <p:bldP spid="15" grpId="0" animBg="1"/>
      <p:bldP spid="17" grpId="0" animBg="1"/>
      <p:bldP spid="18" grpId="0" animBg="1"/>
      <p:bldP spid="20" grpId="0" animBg="1"/>
      <p:bldP spid="21" grpId="0" animBg="1"/>
      <p:bldP spid="22" grpId="0" animBg="1"/>
      <p:bldP spid="24" grpId="0" animBg="1"/>
      <p:bldP spid="25" grpId="0" animBg="1"/>
      <p:bldP spid="27" grpId="0" animBg="1"/>
      <p:bldP spid="28" grpId="0" animBg="1"/>
      <p:bldP spid="29" grpId="0" animBg="1"/>
      <p:bldP spid="31" grpId="0" animBg="1"/>
      <p:bldP spid="9" grpId="0" animBg="1"/>
      <p:bldP spid="16" grpId="0" animBg="1"/>
      <p:bldP spid="23" grpId="0" animBg="1"/>
      <p:bldP spid="30" grpId="0" animBg="1"/>
      <p:bldP spid="3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t"/>
          <a:lstStyle/>
          <a:p>
            <a:pPr algn="l" indent="0" marL="0">
              <a:buNone/>
            </a:pPr>
            <a:r>
              <a:rPr lang="en-US" sz="2600" b="1" dirty="0">
                <a:solidFill>
                  <a:schemeClr val="accent1"/>
                </a:solidFill>
              </a:rPr>
              <a:t>Риски пилота известны заранее</a:t>
            </a:r>
            <a:endParaRPr lang="en-US" sz="2600" dirty="0"/>
          </a:p>
        </p:txBody>
      </p:sp>
      <p:sp>
        <p:nvSpPr>
          <p:cNvPr id="3" name="Text 0"/>
          <p:cNvSpPr/>
          <p:nvPr>
            <p:ph idx="101" type="body" hasCustomPrompt="1"/>
          </p:nvPr>
        </p:nvSpPr>
        <p:spPr>
          <a:xfrm>
            <a:off x="548640" y="1024128"/>
            <a:ext cx="11064240" cy="411480"/>
          </a:xfrm>
          <a:prstGeom prst="rect">
            <a:avLst/>
          </a:prstGeom>
          <a:noFill/>
          <a:ln/>
        </p:spPr>
        <p:txBody>
          <a:bodyPr wrap="square" lIns="0" tIns="0" rIns="0" bIns="0" rtlCol="0" anchor="t"/>
          <a:lstStyle/>
          <a:p>
            <a:pPr indent="0" marL="0">
              <a:buNone/>
            </a:pPr>
            <a:r>
              <a:rPr lang="en-US" sz="1500" dirty="0">
                <a:solidFill>
                  <a:schemeClr val="accent5"/>
                </a:solidFill>
              </a:rPr>
              <a:t>Называем их сами, до того как их назовут слушатели</a:t>
            </a:r>
            <a:endParaRPr lang="en-US" sz="1500" dirty="0"/>
          </a:p>
        </p:txBody>
      </p:sp>
      <p:sp>
        <p:nvSpPr>
          <p:cNvPr id="4" name="Карточка"/>
          <p:cNvSpPr/>
          <p:nvPr/>
        </p:nvSpPr>
        <p:spPr>
          <a:xfrm>
            <a:off x="548640" y="1691640"/>
            <a:ext cx="7498080" cy="987552"/>
          </a:xfrm>
          <a:prstGeom prst="roundRect">
            <a:avLst>
              <a:gd name="adj" fmla="val 11111"/>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pic>
        <p:nvPicPr>
          <p:cNvPr id="5" name="Значок database" descr="img/ic_database_rose.png">    </p:cNvPr>
          <p:cNvPicPr>
            <a:picLocks noChangeAspect="1"/>
          </p:cNvPicPr>
          <p:nvPr/>
        </p:nvPicPr>
        <p:blipFill>
          <a:blip r:embed="rId1"/>
          <a:stretch>
            <a:fillRect/>
          </a:stretch>
        </p:blipFill>
        <p:spPr>
          <a:xfrm>
            <a:off x="777240" y="1929384"/>
            <a:ext cx="502920" cy="502920"/>
          </a:xfrm>
          <a:prstGeom prst="rect">
            <a:avLst/>
          </a:prstGeom>
        </p:spPr>
      </p:pic>
      <p:sp>
        <p:nvSpPr>
          <p:cNvPr id="6" name="Text 3"/>
          <p:cNvSpPr txBox="1"/>
          <p:nvPr/>
        </p:nvSpPr>
        <p:spPr>
          <a:xfrm>
            <a:off x="1463040" y="1819656"/>
            <a:ext cx="2377440" cy="731520"/>
          </a:xfrm>
          <a:prstGeom prst="rect">
            <a:avLst/>
          </a:prstGeom>
          <a:noFill/>
          <a:ln/>
        </p:spPr>
        <p:txBody>
          <a:bodyPr wrap="square" lIns="0" tIns="0" rIns="0" bIns="0" rtlCol="0" anchor="ctr"/>
          <a:lstStyle/>
          <a:p>
            <a:pPr algn="l" indent="0" marL="0">
              <a:buNone/>
            </a:pPr>
            <a:r>
              <a:rPr lang="en-US" sz="1500" b="1" dirty="0">
                <a:solidFill>
                  <a:schemeClr val="accent1"/>
                </a:solidFill>
                <a:latin typeface="Cambria" pitchFamily="34" charset="0"/>
                <a:ea typeface="Cambria" pitchFamily="34" charset="-122"/>
                <a:cs typeface="Cambria" pitchFamily="34" charset="-120"/>
              </a:rPr>
              <a:t>Неполные данные</a:t>
            </a:r>
            <a:endParaRPr lang="en-US" sz="1500" dirty="0"/>
          </a:p>
        </p:txBody>
      </p:sp>
      <p:sp>
        <p:nvSpPr>
          <p:cNvPr id="7" name="Text 4"/>
          <p:cNvSpPr txBox="1"/>
          <p:nvPr/>
        </p:nvSpPr>
        <p:spPr>
          <a:xfrm>
            <a:off x="3977640" y="1856232"/>
            <a:ext cx="3840480" cy="274320"/>
          </a:xfrm>
          <a:prstGeom prst="rect">
            <a:avLst/>
          </a:prstGeom>
          <a:noFill/>
          <a:ln/>
        </p:spPr>
        <p:txBody>
          <a:bodyPr wrap="square" lIns="0" tIns="0" rIns="0" bIns="0" rtlCol="0" anchor="t"/>
          <a:lstStyle/>
          <a:p>
            <a:pPr algn="l" indent="0" marL="0">
              <a:buNone/>
            </a:pPr>
            <a:r>
              <a:rPr lang="en-US" sz="900" b="1" spc="200" kern="0" dirty="0">
                <a:solidFill>
                  <a:schemeClr val="accent5"/>
                </a:solidFill>
              </a:rPr>
              <a:t>МЕРА КОНТРОЛЯ</a:t>
            </a:r>
            <a:endParaRPr lang="en-US" sz="900" dirty="0"/>
          </a:p>
        </p:txBody>
      </p:sp>
      <p:sp>
        <p:nvSpPr>
          <p:cNvPr id="8" name="Text 5"/>
          <p:cNvSpPr txBox="1"/>
          <p:nvPr/>
        </p:nvSpPr>
        <p:spPr>
          <a:xfrm>
            <a:off x="3977640" y="2075688"/>
            <a:ext cx="3840480" cy="548640"/>
          </a:xfrm>
          <a:prstGeom prst="rect">
            <a:avLst/>
          </a:prstGeom>
          <a:noFill/>
          <a:ln/>
        </p:spPr>
        <p:txBody>
          <a:bodyPr wrap="square" lIns="0" tIns="0" rIns="0" bIns="0" rtlCol="0" anchor="t"/>
          <a:lstStyle/>
          <a:p>
            <a:pPr algn="l" indent="0" marL="0">
              <a:buNone/>
            </a:pPr>
            <a:r>
              <a:rPr lang="en-US" sz="1250" dirty="0">
                <a:solidFill>
                  <a:schemeClr val="tx1"/>
                </a:solidFill>
              </a:rPr>
              <a:t>Берем доступные данные. Пробелы отмечаем и превращаем в задачи пилота</a:t>
            </a:r>
            <a:endParaRPr lang="en-US" sz="1250" dirty="0"/>
          </a:p>
        </p:txBody>
      </p:sp>
      <p:sp>
        <p:nvSpPr>
          <p:cNvPr id="9" name="Карточка"/>
          <p:cNvSpPr/>
          <p:nvPr/>
        </p:nvSpPr>
        <p:spPr>
          <a:xfrm>
            <a:off x="548640" y="2807208"/>
            <a:ext cx="7498080" cy="987552"/>
          </a:xfrm>
          <a:prstGeom prst="roundRect">
            <a:avLst>
              <a:gd name="adj" fmla="val 11111"/>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pic>
        <p:nvPicPr>
          <p:cNvPr id="10" name="Значок users" descr="img/ic_users_rose.png">    </p:cNvPr>
          <p:cNvPicPr>
            <a:picLocks noChangeAspect="1"/>
          </p:cNvPicPr>
          <p:nvPr/>
        </p:nvPicPr>
        <p:blipFill>
          <a:blip r:embed="rId2"/>
          <a:stretch>
            <a:fillRect/>
          </a:stretch>
        </p:blipFill>
        <p:spPr>
          <a:xfrm>
            <a:off x="777240" y="3044952"/>
            <a:ext cx="502920" cy="502920"/>
          </a:xfrm>
          <a:prstGeom prst="rect">
            <a:avLst/>
          </a:prstGeom>
        </p:spPr>
      </p:pic>
      <p:sp>
        <p:nvSpPr>
          <p:cNvPr id="11" name="Text 7"/>
          <p:cNvSpPr txBox="1"/>
          <p:nvPr/>
        </p:nvSpPr>
        <p:spPr>
          <a:xfrm>
            <a:off x="1463040" y="2935224"/>
            <a:ext cx="2377440" cy="731520"/>
          </a:xfrm>
          <a:prstGeom prst="rect">
            <a:avLst/>
          </a:prstGeom>
          <a:noFill/>
          <a:ln/>
        </p:spPr>
        <p:txBody>
          <a:bodyPr wrap="square" lIns="0" tIns="0" rIns="0" bIns="0" rtlCol="0" anchor="ctr"/>
          <a:lstStyle/>
          <a:p>
            <a:pPr algn="l" indent="0" marL="0">
              <a:buNone/>
            </a:pPr>
            <a:r>
              <a:rPr lang="en-US" sz="1500" b="1" dirty="0">
                <a:solidFill>
                  <a:schemeClr val="accent1"/>
                </a:solidFill>
                <a:latin typeface="Cambria" pitchFamily="34" charset="0"/>
                <a:ea typeface="Cambria" pitchFamily="34" charset="-122"/>
                <a:cs typeface="Cambria" pitchFamily="34" charset="-120"/>
              </a:rPr>
              <a:t>Поиск виноватых</a:t>
            </a:r>
            <a:endParaRPr lang="en-US" sz="1500" dirty="0"/>
          </a:p>
        </p:txBody>
      </p:sp>
      <p:sp>
        <p:nvSpPr>
          <p:cNvPr id="12" name="Text 8"/>
          <p:cNvSpPr txBox="1"/>
          <p:nvPr/>
        </p:nvSpPr>
        <p:spPr>
          <a:xfrm>
            <a:off x="3977640" y="2971800"/>
            <a:ext cx="3840480" cy="274320"/>
          </a:xfrm>
          <a:prstGeom prst="rect">
            <a:avLst/>
          </a:prstGeom>
          <a:noFill/>
          <a:ln/>
        </p:spPr>
        <p:txBody>
          <a:bodyPr wrap="square" lIns="0" tIns="0" rIns="0" bIns="0" rtlCol="0" anchor="t"/>
          <a:lstStyle/>
          <a:p>
            <a:pPr algn="l" indent="0" marL="0">
              <a:buNone/>
            </a:pPr>
            <a:r>
              <a:rPr lang="en-US" sz="900" b="1" spc="200" kern="0" dirty="0">
                <a:solidFill>
                  <a:schemeClr val="accent5"/>
                </a:solidFill>
              </a:rPr>
              <a:t>МЕРА КОНТРОЛЯ</a:t>
            </a:r>
            <a:endParaRPr lang="en-US" sz="900" dirty="0"/>
          </a:p>
        </p:txBody>
      </p:sp>
      <p:sp>
        <p:nvSpPr>
          <p:cNvPr id="13" name="Text 9"/>
          <p:cNvSpPr txBox="1"/>
          <p:nvPr/>
        </p:nvSpPr>
        <p:spPr>
          <a:xfrm>
            <a:off x="3977640" y="3191256"/>
            <a:ext cx="3840480" cy="548640"/>
          </a:xfrm>
          <a:prstGeom prst="rect">
            <a:avLst/>
          </a:prstGeom>
          <a:noFill/>
          <a:ln/>
        </p:spPr>
        <p:txBody>
          <a:bodyPr wrap="square" lIns="0" tIns="0" rIns="0" bIns="0" rtlCol="0" anchor="t"/>
          <a:lstStyle/>
          <a:p>
            <a:pPr algn="l" indent="0" marL="0">
              <a:buNone/>
            </a:pPr>
            <a:r>
              <a:rPr lang="en-US" sz="1250" dirty="0">
                <a:solidFill>
                  <a:schemeClr val="tx1"/>
                </a:solidFill>
              </a:rPr>
              <a:t>Смотрим на факты и случаи. Фамилий в формулировках нет</a:t>
            </a:r>
            <a:endParaRPr lang="en-US" sz="1250" dirty="0"/>
          </a:p>
        </p:txBody>
      </p:sp>
      <p:sp>
        <p:nvSpPr>
          <p:cNvPr id="14" name="Карточка"/>
          <p:cNvSpPr/>
          <p:nvPr/>
        </p:nvSpPr>
        <p:spPr>
          <a:xfrm>
            <a:off x="548640" y="3922776"/>
            <a:ext cx="7498080" cy="987552"/>
          </a:xfrm>
          <a:prstGeom prst="roundRect">
            <a:avLst>
              <a:gd name="adj" fmla="val 11111"/>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pic>
        <p:nvPicPr>
          <p:cNvPr id="15" name="Значок compass" descr="img/ic_compass_rose.png">    </p:cNvPr>
          <p:cNvPicPr>
            <a:picLocks noChangeAspect="1"/>
          </p:cNvPicPr>
          <p:nvPr/>
        </p:nvPicPr>
        <p:blipFill>
          <a:blip r:embed="rId3"/>
          <a:stretch>
            <a:fillRect/>
          </a:stretch>
        </p:blipFill>
        <p:spPr>
          <a:xfrm>
            <a:off x="777240" y="4160520"/>
            <a:ext cx="502920" cy="502920"/>
          </a:xfrm>
          <a:prstGeom prst="rect">
            <a:avLst/>
          </a:prstGeom>
        </p:spPr>
      </p:pic>
      <p:sp>
        <p:nvSpPr>
          <p:cNvPr id="16" name="Text 11"/>
          <p:cNvSpPr txBox="1"/>
          <p:nvPr/>
        </p:nvSpPr>
        <p:spPr>
          <a:xfrm>
            <a:off x="1463040" y="4050792"/>
            <a:ext cx="2377440" cy="731520"/>
          </a:xfrm>
          <a:prstGeom prst="rect">
            <a:avLst/>
          </a:prstGeom>
          <a:noFill/>
          <a:ln/>
        </p:spPr>
        <p:txBody>
          <a:bodyPr wrap="square" lIns="0" tIns="0" rIns="0" bIns="0" rtlCol="0" anchor="ctr"/>
          <a:lstStyle/>
          <a:p>
            <a:pPr algn="l" indent="0" marL="0">
              <a:buNone/>
            </a:pPr>
            <a:r>
              <a:rPr lang="en-US" sz="1500" b="1" dirty="0">
                <a:solidFill>
                  <a:schemeClr val="accent1"/>
                </a:solidFill>
                <a:latin typeface="Cambria" pitchFamily="34" charset="0"/>
                <a:ea typeface="Cambria" pitchFamily="34" charset="-122"/>
                <a:cs typeface="Cambria" pitchFamily="34" charset="-120"/>
              </a:rPr>
              <a:t>Слишком широкий охват</a:t>
            </a:r>
            <a:endParaRPr lang="en-US" sz="1500" dirty="0"/>
          </a:p>
        </p:txBody>
      </p:sp>
      <p:sp>
        <p:nvSpPr>
          <p:cNvPr id="17" name="Text 12"/>
          <p:cNvSpPr txBox="1"/>
          <p:nvPr/>
        </p:nvSpPr>
        <p:spPr>
          <a:xfrm>
            <a:off x="3977640" y="4087368"/>
            <a:ext cx="3840480" cy="274320"/>
          </a:xfrm>
          <a:prstGeom prst="rect">
            <a:avLst/>
          </a:prstGeom>
          <a:noFill/>
          <a:ln/>
        </p:spPr>
        <p:txBody>
          <a:bodyPr wrap="square" lIns="0" tIns="0" rIns="0" bIns="0" rtlCol="0" anchor="t"/>
          <a:lstStyle/>
          <a:p>
            <a:pPr algn="l" indent="0" marL="0">
              <a:buNone/>
            </a:pPr>
            <a:r>
              <a:rPr lang="en-US" sz="900" b="1" spc="200" kern="0" dirty="0">
                <a:solidFill>
                  <a:schemeClr val="accent5"/>
                </a:solidFill>
              </a:rPr>
              <a:t>МЕРА КОНТРОЛЯ</a:t>
            </a:r>
            <a:endParaRPr lang="en-US" sz="900" dirty="0"/>
          </a:p>
        </p:txBody>
      </p:sp>
      <p:sp>
        <p:nvSpPr>
          <p:cNvPr id="18" name="Text 13"/>
          <p:cNvSpPr txBox="1"/>
          <p:nvPr/>
        </p:nvSpPr>
        <p:spPr>
          <a:xfrm>
            <a:off x="3977640" y="4306824"/>
            <a:ext cx="3840480" cy="548640"/>
          </a:xfrm>
          <a:prstGeom prst="rect">
            <a:avLst/>
          </a:prstGeom>
          <a:noFill/>
          <a:ln/>
        </p:spPr>
        <p:txBody>
          <a:bodyPr wrap="square" lIns="0" tIns="0" rIns="0" bIns="0" rtlCol="0" anchor="t"/>
          <a:lstStyle/>
          <a:p>
            <a:pPr algn="l" indent="0" marL="0">
              <a:buNone/>
            </a:pPr>
            <a:r>
              <a:rPr lang="en-US" sz="1250" dirty="0">
                <a:solidFill>
                  <a:schemeClr val="tx1"/>
                </a:solidFill>
              </a:rPr>
              <a:t>Берем один участок для проверки</a:t>
            </a:r>
            <a:endParaRPr lang="en-US" sz="1250" dirty="0"/>
          </a:p>
        </p:txBody>
      </p:sp>
      <p:sp>
        <p:nvSpPr>
          <p:cNvPr id="19" name="Карточка"/>
          <p:cNvSpPr/>
          <p:nvPr/>
        </p:nvSpPr>
        <p:spPr>
          <a:xfrm>
            <a:off x="548640" y="5038344"/>
            <a:ext cx="7498080" cy="987552"/>
          </a:xfrm>
          <a:prstGeom prst="roundRect">
            <a:avLst>
              <a:gd name="adj" fmla="val 11111"/>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pic>
        <p:nvPicPr>
          <p:cNvPr id="20" name="Значок check" descr="img/ic_check_rose.png">    </p:cNvPr>
          <p:cNvPicPr>
            <a:picLocks noChangeAspect="1"/>
          </p:cNvPicPr>
          <p:nvPr/>
        </p:nvPicPr>
        <p:blipFill>
          <a:blip r:embed="rId4"/>
          <a:stretch>
            <a:fillRect/>
          </a:stretch>
        </p:blipFill>
        <p:spPr>
          <a:xfrm>
            <a:off x="777240" y="5276088"/>
            <a:ext cx="502920" cy="502920"/>
          </a:xfrm>
          <a:prstGeom prst="rect">
            <a:avLst/>
          </a:prstGeom>
        </p:spPr>
      </p:pic>
      <p:sp>
        <p:nvSpPr>
          <p:cNvPr id="21" name="Text 15"/>
          <p:cNvSpPr txBox="1"/>
          <p:nvPr/>
        </p:nvSpPr>
        <p:spPr>
          <a:xfrm>
            <a:off x="1463040" y="5166360"/>
            <a:ext cx="2377440" cy="731520"/>
          </a:xfrm>
          <a:prstGeom prst="rect">
            <a:avLst/>
          </a:prstGeom>
          <a:noFill/>
          <a:ln/>
        </p:spPr>
        <p:txBody>
          <a:bodyPr wrap="square" lIns="0" tIns="0" rIns="0" bIns="0" rtlCol="0" anchor="ctr"/>
          <a:lstStyle/>
          <a:p>
            <a:pPr algn="l" indent="0" marL="0">
              <a:buNone/>
            </a:pPr>
            <a:r>
              <a:rPr lang="en-US" sz="1500" b="1" dirty="0">
                <a:solidFill>
                  <a:schemeClr val="accent1"/>
                </a:solidFill>
                <a:latin typeface="Cambria" pitchFamily="34" charset="0"/>
                <a:ea typeface="Cambria" pitchFamily="34" charset="-122"/>
                <a:cs typeface="Cambria" pitchFamily="34" charset="-120"/>
              </a:rPr>
              <a:t>Решения не исполняются</a:t>
            </a:r>
            <a:endParaRPr lang="en-US" sz="1500" dirty="0"/>
          </a:p>
        </p:txBody>
      </p:sp>
      <p:sp>
        <p:nvSpPr>
          <p:cNvPr id="22" name="Text 16"/>
          <p:cNvSpPr txBox="1"/>
          <p:nvPr/>
        </p:nvSpPr>
        <p:spPr>
          <a:xfrm>
            <a:off x="3977640" y="5202936"/>
            <a:ext cx="3840480" cy="274320"/>
          </a:xfrm>
          <a:prstGeom prst="rect">
            <a:avLst/>
          </a:prstGeom>
          <a:noFill/>
          <a:ln/>
        </p:spPr>
        <p:txBody>
          <a:bodyPr wrap="square" lIns="0" tIns="0" rIns="0" bIns="0" rtlCol="0" anchor="t"/>
          <a:lstStyle/>
          <a:p>
            <a:pPr algn="l" indent="0" marL="0">
              <a:buNone/>
            </a:pPr>
            <a:r>
              <a:rPr lang="en-US" sz="900" b="1" spc="200" kern="0" dirty="0">
                <a:solidFill>
                  <a:schemeClr val="accent5"/>
                </a:solidFill>
              </a:rPr>
              <a:t>МЕРА КОНТРОЛЯ</a:t>
            </a:r>
            <a:endParaRPr lang="en-US" sz="900" dirty="0"/>
          </a:p>
        </p:txBody>
      </p:sp>
      <p:sp>
        <p:nvSpPr>
          <p:cNvPr id="23" name="Text 17"/>
          <p:cNvSpPr txBox="1"/>
          <p:nvPr/>
        </p:nvSpPr>
        <p:spPr>
          <a:xfrm>
            <a:off x="3977640" y="5422392"/>
            <a:ext cx="3840480" cy="548640"/>
          </a:xfrm>
          <a:prstGeom prst="rect">
            <a:avLst/>
          </a:prstGeom>
          <a:noFill/>
          <a:ln/>
        </p:spPr>
        <p:txBody>
          <a:bodyPr wrap="square" lIns="0" tIns="0" rIns="0" bIns="0" rtlCol="0" anchor="t"/>
          <a:lstStyle/>
          <a:p>
            <a:pPr algn="l" indent="0" marL="0">
              <a:buNone/>
            </a:pPr>
            <a:r>
              <a:rPr lang="en-US" sz="1250" dirty="0">
                <a:solidFill>
                  <a:schemeClr val="tx1"/>
                </a:solidFill>
              </a:rPr>
              <a:t>У каждого решения владелец, срок и дата проверки</a:t>
            </a:r>
            <a:endParaRPr lang="en-US" sz="1250" dirty="0"/>
          </a:p>
        </p:txBody>
      </p:sp>
      <p:sp>
        <p:nvSpPr>
          <p:cNvPr id="24" name="Карточка"/>
          <p:cNvSpPr/>
          <p:nvPr/>
        </p:nvSpPr>
        <p:spPr>
          <a:xfrm>
            <a:off x="8321040" y="1691640"/>
            <a:ext cx="3291840" cy="4389120"/>
          </a:xfrm>
          <a:prstGeom prst="roundRect">
            <a:avLst>
              <a:gd name="adj" fmla="val 3333"/>
            </a:avLst>
          </a:prstGeom>
          <a:solidFill>
            <a:schemeClr val="accent1"/>
          </a:solidFill>
          <a:ln w="6350">
            <a:solidFill>
              <a:schemeClr val="accent1"/>
            </a:solidFill>
            <a:prstDash val="solid"/>
          </a:ln>
          <a:effectLst>
            <a:outerShdw sx="100000" sy="100000" kx="0" ky="0" algn="bl" rotWithShape="0" blurRad="101600" dist="25400" dir="5400000">
              <a:srgbClr val="3D434A">
                <a:alpha val="10000"/>
              </a:srgbClr>
            </a:outerShdw>
          </a:effectLst>
        </p:spPr>
      </p:sp>
      <p:pic>
        <p:nvPicPr>
          <p:cNvPr id="25" name="Значок shield" descr="img/ic_shield_white.png">    </p:cNvPr>
          <p:cNvPicPr>
            <a:picLocks noChangeAspect="1"/>
          </p:cNvPicPr>
          <p:nvPr/>
        </p:nvPicPr>
        <p:blipFill>
          <a:blip r:embed="rId5"/>
          <a:stretch>
            <a:fillRect/>
          </a:stretch>
        </p:blipFill>
        <p:spPr>
          <a:xfrm>
            <a:off x="8595360" y="1920240"/>
            <a:ext cx="548640" cy="548640"/>
          </a:xfrm>
          <a:prstGeom prst="rect">
            <a:avLst/>
          </a:prstGeom>
        </p:spPr>
      </p:pic>
      <p:sp>
        <p:nvSpPr>
          <p:cNvPr id="26" name="Text 19"/>
          <p:cNvSpPr txBox="1"/>
          <p:nvPr/>
        </p:nvSpPr>
        <p:spPr>
          <a:xfrm>
            <a:off x="9281160" y="2011680"/>
            <a:ext cx="2194560" cy="274320"/>
          </a:xfrm>
          <a:prstGeom prst="rect">
            <a:avLst/>
          </a:prstGeom>
          <a:noFill/>
          <a:ln/>
        </p:spPr>
        <p:txBody>
          <a:bodyPr wrap="square" lIns="0" tIns="0" rIns="0" bIns="0" rtlCol="0" anchor="t"/>
          <a:lstStyle/>
          <a:p>
            <a:pPr algn="l" indent="0" marL="0">
              <a:buNone/>
            </a:pPr>
            <a:r>
              <a:rPr lang="en-US" sz="1100" b="1" spc="200" kern="0" dirty="0">
                <a:solidFill>
                  <a:schemeClr val="accent2"/>
                </a:solidFill>
              </a:rPr>
              <a:t>РОЛЬ РУКОВОДСТВА</a:t>
            </a:r>
            <a:endParaRPr lang="en-US" sz="1100" dirty="0"/>
          </a:p>
        </p:txBody>
      </p:sp>
      <p:sp>
        <p:nvSpPr>
          <p:cNvPr id="27" name="Text 20"/>
          <p:cNvSpPr txBox="1"/>
          <p:nvPr/>
        </p:nvSpPr>
        <p:spPr>
          <a:xfrm>
            <a:off x="8595360" y="2651760"/>
            <a:ext cx="2743200" cy="1371600"/>
          </a:xfrm>
          <a:prstGeom prst="rect">
            <a:avLst/>
          </a:prstGeom>
          <a:noFill/>
          <a:ln/>
        </p:spPr>
        <p:txBody>
          <a:bodyPr wrap="square" lIns="0" tIns="0" rIns="0" bIns="0" rtlCol="0" anchor="t"/>
          <a:lstStyle/>
          <a:p>
            <a:pPr algn="l" indent="0" marL="0">
              <a:buNone/>
            </a:pPr>
            <a:r>
              <a:rPr lang="en-US" sz="1400" b="1" dirty="0">
                <a:solidFill>
                  <a:schemeClr val="bg1"/>
                </a:solidFill>
                <a:latin typeface="Cambria" pitchFamily="34" charset="0"/>
                <a:ea typeface="Cambria" pitchFamily="34" charset="-122"/>
                <a:cs typeface="Cambria" pitchFamily="34" charset="-120"/>
              </a:rPr>
              <a:t>Руководство решает межфункциональные вопросы, которые не решаются внутри одной функции</a:t>
            </a:r>
            <a:endParaRPr lang="en-US" sz="1400" dirty="0"/>
          </a:p>
        </p:txBody>
      </p:sp>
      <p:sp>
        <p:nvSpPr>
          <p:cNvPr id="28" name="Shape 21"/>
          <p:cNvSpPr/>
          <p:nvPr/>
        </p:nvSpPr>
        <p:spPr>
          <a:xfrm>
            <a:off x="8595360" y="4160520"/>
            <a:ext cx="2743200" cy="0"/>
          </a:xfrm>
          <a:prstGeom prst="line">
            <a:avLst/>
          </a:prstGeom>
          <a:noFill/>
          <a:ln w="9525">
            <a:solidFill>
              <a:srgbClr val="C98BA0"/>
            </a:solidFill>
            <a:prstDash val="solid"/>
          </a:ln>
        </p:spPr>
      </p:sp>
      <p:sp>
        <p:nvSpPr>
          <p:cNvPr id="29" name="Text 22"/>
          <p:cNvSpPr txBox="1"/>
          <p:nvPr/>
        </p:nvSpPr>
        <p:spPr>
          <a:xfrm>
            <a:off x="8595360" y="4297680"/>
            <a:ext cx="2743200" cy="1097280"/>
          </a:xfrm>
          <a:prstGeom prst="rect">
            <a:avLst/>
          </a:prstGeom>
          <a:noFill/>
          <a:ln/>
        </p:spPr>
        <p:txBody>
          <a:bodyPr wrap="square" lIns="0" tIns="0" rIns="0" bIns="0" rtlCol="0" anchor="t"/>
          <a:lstStyle/>
          <a:p>
            <a:pPr algn="l" indent="0" marL="0">
              <a:buNone/>
            </a:pPr>
            <a:r>
              <a:rPr lang="en-US" sz="1250" dirty="0">
                <a:solidFill>
                  <a:schemeClr val="bg2"/>
                </a:solidFill>
              </a:rPr>
              <a:t>Достаточно решения по итогам третьей встречи</a:t>
            </a:r>
            <a:endParaRPr lang="en-US" sz="1250" dirty="0"/>
          </a:p>
        </p:txBody>
      </p:sp>
      <p:sp>
        <p:nvSpPr>
          <p:cNvPr id="30"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r>
              <a:rPr b="0" lang="en-US"/>
              <a:t>16</a:t>
            </a:r>
            <a:endParaRPr lang="en-US"/>
          </a:p>
        </p:txBody>
      </p:sp>
      <p:sp>
        <p:nvSpPr>
          <p:cNvPr id="31" name="Навигация Суть">
            <a:hlinkClick action="ppaction://hlinksldjump" r:id="rId8"/>
          </p:cNvPr>
          <p:cNvSpPr/>
          <p:nvPr/>
        </p:nvSpPr>
        <p:spPr>
          <a:xfrm>
            <a:off x="6898233" y="6428232"/>
            <a:ext cx="39502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Суть</a:t>
            </a:r>
          </a:p>
        </p:txBody>
      </p:sp>
      <p:sp>
        <p:nvSpPr>
          <p:cNvPr id="32" name="Навигация Финансы">
            <a:hlinkClick action="ppaction://hlinksldjump" r:id="rId9"/>
          </p:cNvPr>
          <p:cNvSpPr/>
          <p:nvPr/>
        </p:nvSpPr>
        <p:spPr>
          <a:xfrm>
            <a:off x="7348118"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Финансы</a:t>
            </a:r>
          </a:p>
        </p:txBody>
      </p:sp>
      <p:sp>
        <p:nvSpPr>
          <p:cNvPr id="33" name="Навигация Порядок работы">
            <a:hlinkClick action="ppaction://hlinksldjump" r:id="rId10"/>
          </p:cNvPr>
          <p:cNvSpPr/>
          <p:nvPr/>
        </p:nvSpPr>
        <p:spPr>
          <a:xfrm>
            <a:off x="7984540" y="6428232"/>
            <a:ext cx="1016812"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Порядок работы</a:t>
            </a:r>
          </a:p>
        </p:txBody>
      </p:sp>
      <p:sp>
        <p:nvSpPr>
          <p:cNvPr id="34" name="Навигация Пилот">
            <a:hlinkClick action="ppaction://hlinksldjump" r:id="rId11"/>
          </p:cNvPr>
          <p:cNvSpPr/>
          <p:nvPr/>
        </p:nvSpPr>
        <p:spPr>
          <a:xfrm>
            <a:off x="9056217" y="6428232"/>
            <a:ext cx="457200" cy="219456"/>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1" i="0">
                <a:solidFill>
                  <a:srgbClr val="FFFFFF"/>
                </a:solidFill>
                <a:latin typeface="Calibri"/>
              </a:rPr>
              <a:t>Пилот</a:t>
            </a:r>
          </a:p>
        </p:txBody>
      </p:sp>
      <p:sp>
        <p:nvSpPr>
          <p:cNvPr id="35" name="Навигация Решение">
            <a:hlinkClick action="ppaction://hlinksldjump" r:id="rId12"/>
          </p:cNvPr>
          <p:cNvSpPr/>
          <p:nvPr/>
        </p:nvSpPr>
        <p:spPr>
          <a:xfrm>
            <a:off x="9568281"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Решение</a:t>
            </a:r>
          </a:p>
        </p:txBody>
      </p:sp>
      <p:sp>
        <p:nvSpPr>
          <p:cNvPr id="36" name="Навигация Приложения">
            <a:hlinkClick action="ppaction://hlinksldjump" r:id="rId13"/>
          </p:cNvPr>
          <p:cNvSpPr/>
          <p:nvPr/>
        </p:nvSpPr>
        <p:spPr>
          <a:xfrm>
            <a:off x="10204704" y="6428232"/>
            <a:ext cx="768096"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Приложения</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107" fill="hold">
                      <p:stCondLst>
                        <p:cond delay="indefinite"/>
                        <p:cond evt="onBegin" delay="0">
                          <p:tn val="2"/>
                        </p:cond>
                      </p:stCondLst>
                      <p:childTnLst>
                        <p:par>
                          <p:cTn id="108" fill="hold">
                            <p:stCondLst>
                              <p:cond delay="0"/>
                            </p:stCondLst>
                            <p:childTnLst>
                              <p:par>
                                <p:cTn id="3" presetID="42" presetClass="entr" presetSubtype="0" fill="hold" grpId="0" nodeType="withEffect">
                                  <p:stCondLst>
                                    <p:cond delay="250"/>
                                  </p:stCondLst>
                                  <p:childTnLst>
                                    <p:set>
                                      <p:cBhvr>
                                        <p:cTn id="4" dur="1" fill="hold">
                                          <p:stCondLst>
                                            <p:cond delay="0"/>
                                          </p:stCondLst>
                                        </p:cTn>
                                        <p:tgtEl>
                                          <p:spTgt spid="4"/>
                                        </p:tgtEl>
                                        <p:attrNameLst>
                                          <p:attrName>style.visibility</p:attrName>
                                        </p:attrNameLst>
                                      </p:cBhvr>
                                      <p:to>
                                        <p:strVal val="visible"/>
                                      </p:to>
                                    </p:set>
                                    <p:anim calcmode="lin" valueType="num">
                                      <p:cBhvr additive="base">
                                        <p:cTn id="5" dur="550" decel="100000" fill="hold"/>
                                        <p:tgtEl>
                                          <p:spTgt spid="4"/>
                                        </p:tgtEl>
                                        <p:attrNameLst>
                                          <p:attrName>ppt_y</p:attrName>
                                        </p:attrNameLst>
                                      </p:cBhvr>
                                      <p:tavLst>
                                        <p:tav tm="0">
                                          <p:val>
                                            <p:strVal val="#ppt_y+0.05"/>
                                          </p:val>
                                        </p:tav>
                                        <p:tav tm="100000">
                                          <p:val>
                                            <p:strVal val="#ppt_y"/>
                                          </p:val>
                                        </p:tav>
                                      </p:tavLst>
                                    </p:anim>
                                    <p:animEffect transition="in" filter="fade">
                                      <p:cBhvr>
                                        <p:cTn id="6" dur="550"/>
                                        <p:tgtEl>
                                          <p:spTgt spid="4"/>
                                        </p:tgtEl>
                                      </p:cBhvr>
                                    </p:animEffect>
                                  </p:childTnLst>
                                </p:cTn>
                              </p:par>
                              <p:par>
                                <p:cTn id="7" presetID="42" presetClass="entr" presetSubtype="0" fill="hold" grpId="0" nodeType="withEffect">
                                  <p:stCondLst>
                                    <p:cond delay="250"/>
                                  </p:stCondLst>
                                  <p:childTnLst>
                                    <p:set>
                                      <p:cBhvr>
                                        <p:cTn id="8" dur="1" fill="hold">
                                          <p:stCondLst>
                                            <p:cond delay="0"/>
                                          </p:stCondLst>
                                        </p:cTn>
                                        <p:tgtEl>
                                          <p:spTgt spid="5"/>
                                        </p:tgtEl>
                                        <p:attrNameLst>
                                          <p:attrName>style.visibility</p:attrName>
                                        </p:attrNameLst>
                                      </p:cBhvr>
                                      <p:to>
                                        <p:strVal val="visible"/>
                                      </p:to>
                                    </p:set>
                                    <p:anim calcmode="lin" valueType="num">
                                      <p:cBhvr additive="base">
                                        <p:cTn id="9" dur="550" decel="100000" fill="hold"/>
                                        <p:tgtEl>
                                          <p:spTgt spid="5"/>
                                        </p:tgtEl>
                                        <p:attrNameLst>
                                          <p:attrName>ppt_y</p:attrName>
                                        </p:attrNameLst>
                                      </p:cBhvr>
                                      <p:tavLst>
                                        <p:tav tm="0">
                                          <p:val>
                                            <p:strVal val="#ppt_y+0.05"/>
                                          </p:val>
                                        </p:tav>
                                        <p:tav tm="100000">
                                          <p:val>
                                            <p:strVal val="#ppt_y"/>
                                          </p:val>
                                        </p:tav>
                                      </p:tavLst>
                                    </p:anim>
                                    <p:animEffect transition="in" filter="fade">
                                      <p:cBhvr>
                                        <p:cTn id="10" dur="550"/>
                                        <p:tgtEl>
                                          <p:spTgt spid="5"/>
                                        </p:tgtEl>
                                      </p:cBhvr>
                                    </p:animEffect>
                                  </p:childTnLst>
                                </p:cTn>
                              </p:par>
                              <p:par>
                                <p:cTn id="11" presetID="42" presetClass="entr" presetSubtype="0" fill="hold" grpId="0" nodeType="withEffect">
                                  <p:stCondLst>
                                    <p:cond delay="25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50" decel="100000" fill="hold"/>
                                        <p:tgtEl>
                                          <p:spTgt spid="6"/>
                                        </p:tgtEl>
                                        <p:attrNameLst>
                                          <p:attrName>ppt_y</p:attrName>
                                        </p:attrNameLst>
                                      </p:cBhvr>
                                      <p:tavLst>
                                        <p:tav tm="0">
                                          <p:val>
                                            <p:strVal val="#ppt_y+0.05"/>
                                          </p:val>
                                        </p:tav>
                                        <p:tav tm="100000">
                                          <p:val>
                                            <p:strVal val="#ppt_y"/>
                                          </p:val>
                                        </p:tav>
                                      </p:tavLst>
                                    </p:anim>
                                    <p:animEffect transition="in" filter="fade">
                                      <p:cBhvr>
                                        <p:cTn id="14" dur="550"/>
                                        <p:tgtEl>
                                          <p:spTgt spid="6"/>
                                        </p:tgtEl>
                                      </p:cBhvr>
                                    </p:animEffect>
                                  </p:childTnLst>
                                </p:cTn>
                              </p:par>
                              <p:par>
                                <p:cTn id="15" presetID="42" presetClass="entr" presetSubtype="0" fill="hold" grpId="0" nodeType="withEffect">
                                  <p:stCondLst>
                                    <p:cond delay="25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50" decel="100000" fill="hold"/>
                                        <p:tgtEl>
                                          <p:spTgt spid="7"/>
                                        </p:tgtEl>
                                        <p:attrNameLst>
                                          <p:attrName>ppt_y</p:attrName>
                                        </p:attrNameLst>
                                      </p:cBhvr>
                                      <p:tavLst>
                                        <p:tav tm="0">
                                          <p:val>
                                            <p:strVal val="#ppt_y+0.05"/>
                                          </p:val>
                                        </p:tav>
                                        <p:tav tm="100000">
                                          <p:val>
                                            <p:strVal val="#ppt_y"/>
                                          </p:val>
                                        </p:tav>
                                      </p:tavLst>
                                    </p:anim>
                                    <p:animEffect transition="in" filter="fade">
                                      <p:cBhvr>
                                        <p:cTn id="18" dur="550"/>
                                        <p:tgtEl>
                                          <p:spTgt spid="7"/>
                                        </p:tgtEl>
                                      </p:cBhvr>
                                    </p:animEffect>
                                  </p:childTnLst>
                                </p:cTn>
                              </p:par>
                              <p:par>
                                <p:cTn id="19" presetID="42" presetClass="entr" presetSubtype="0" fill="hold" grpId="0" nodeType="withEffect">
                                  <p:stCondLst>
                                    <p:cond delay="25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50" decel="100000" fill="hold"/>
                                        <p:tgtEl>
                                          <p:spTgt spid="8"/>
                                        </p:tgtEl>
                                        <p:attrNameLst>
                                          <p:attrName>ppt_y</p:attrName>
                                        </p:attrNameLst>
                                      </p:cBhvr>
                                      <p:tavLst>
                                        <p:tav tm="0">
                                          <p:val>
                                            <p:strVal val="#ppt_y+0.05"/>
                                          </p:val>
                                        </p:tav>
                                        <p:tav tm="100000">
                                          <p:val>
                                            <p:strVal val="#ppt_y"/>
                                          </p:val>
                                        </p:tav>
                                      </p:tavLst>
                                    </p:anim>
                                    <p:animEffect transition="in" filter="fade">
                                      <p:cBhvr>
                                        <p:cTn id="22" dur="550"/>
                                        <p:tgtEl>
                                          <p:spTgt spid="8"/>
                                        </p:tgtEl>
                                      </p:cBhvr>
                                    </p:animEffect>
                                  </p:childTnLst>
                                </p:cTn>
                              </p:par>
                              <p:par>
                                <p:cTn id="23" presetID="42" presetClass="entr" presetSubtype="0" fill="hold" grpId="0" nodeType="withEffect">
                                  <p:stCondLst>
                                    <p:cond delay="41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50" decel="100000" fill="hold"/>
                                        <p:tgtEl>
                                          <p:spTgt spid="24"/>
                                        </p:tgtEl>
                                        <p:attrNameLst>
                                          <p:attrName>ppt_y</p:attrName>
                                        </p:attrNameLst>
                                      </p:cBhvr>
                                      <p:tavLst>
                                        <p:tav tm="0">
                                          <p:val>
                                            <p:strVal val="#ppt_y+0.05"/>
                                          </p:val>
                                        </p:tav>
                                        <p:tav tm="100000">
                                          <p:val>
                                            <p:strVal val="#ppt_y"/>
                                          </p:val>
                                        </p:tav>
                                      </p:tavLst>
                                    </p:anim>
                                    <p:animEffect transition="in" filter="fade">
                                      <p:cBhvr>
                                        <p:cTn id="26" dur="550"/>
                                        <p:tgtEl>
                                          <p:spTgt spid="24"/>
                                        </p:tgtEl>
                                      </p:cBhvr>
                                    </p:animEffect>
                                  </p:childTnLst>
                                </p:cTn>
                              </p:par>
                              <p:par>
                                <p:cTn id="27" presetID="42" presetClass="entr" presetSubtype="0" fill="hold" grpId="0" nodeType="withEffect">
                                  <p:stCondLst>
                                    <p:cond delay="41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50" decel="100000" fill="hold"/>
                                        <p:tgtEl>
                                          <p:spTgt spid="25"/>
                                        </p:tgtEl>
                                        <p:attrNameLst>
                                          <p:attrName>ppt_y</p:attrName>
                                        </p:attrNameLst>
                                      </p:cBhvr>
                                      <p:tavLst>
                                        <p:tav tm="0">
                                          <p:val>
                                            <p:strVal val="#ppt_y+0.05"/>
                                          </p:val>
                                        </p:tav>
                                        <p:tav tm="100000">
                                          <p:val>
                                            <p:strVal val="#ppt_y"/>
                                          </p:val>
                                        </p:tav>
                                      </p:tavLst>
                                    </p:anim>
                                    <p:animEffect transition="in" filter="fade">
                                      <p:cBhvr>
                                        <p:cTn id="30" dur="550"/>
                                        <p:tgtEl>
                                          <p:spTgt spid="25"/>
                                        </p:tgtEl>
                                      </p:cBhvr>
                                    </p:animEffect>
                                  </p:childTnLst>
                                </p:cTn>
                              </p:par>
                              <p:par>
                                <p:cTn id="31" presetID="42" presetClass="entr" presetSubtype="0" fill="hold" grpId="0" nodeType="withEffect">
                                  <p:stCondLst>
                                    <p:cond delay="41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50" decel="100000" fill="hold"/>
                                        <p:tgtEl>
                                          <p:spTgt spid="26"/>
                                        </p:tgtEl>
                                        <p:attrNameLst>
                                          <p:attrName>ppt_y</p:attrName>
                                        </p:attrNameLst>
                                      </p:cBhvr>
                                      <p:tavLst>
                                        <p:tav tm="0">
                                          <p:val>
                                            <p:strVal val="#ppt_y+0.05"/>
                                          </p:val>
                                        </p:tav>
                                        <p:tav tm="100000">
                                          <p:val>
                                            <p:strVal val="#ppt_y"/>
                                          </p:val>
                                        </p:tav>
                                      </p:tavLst>
                                    </p:anim>
                                    <p:animEffect transition="in" filter="fade">
                                      <p:cBhvr>
                                        <p:cTn id="34" dur="550"/>
                                        <p:tgtEl>
                                          <p:spTgt spid="26"/>
                                        </p:tgtEl>
                                      </p:cBhvr>
                                    </p:animEffect>
                                  </p:childTnLst>
                                </p:cTn>
                              </p:par>
                              <p:par>
                                <p:cTn id="35" presetID="42" presetClass="entr" presetSubtype="0" fill="hold" grpId="0" nodeType="withEffect">
                                  <p:stCondLst>
                                    <p:cond delay="41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50" decel="100000" fill="hold"/>
                                        <p:tgtEl>
                                          <p:spTgt spid="27"/>
                                        </p:tgtEl>
                                        <p:attrNameLst>
                                          <p:attrName>ppt_y</p:attrName>
                                        </p:attrNameLst>
                                      </p:cBhvr>
                                      <p:tavLst>
                                        <p:tav tm="0">
                                          <p:val>
                                            <p:strVal val="#ppt_y+0.05"/>
                                          </p:val>
                                        </p:tav>
                                        <p:tav tm="100000">
                                          <p:val>
                                            <p:strVal val="#ppt_y"/>
                                          </p:val>
                                        </p:tav>
                                      </p:tavLst>
                                    </p:anim>
                                    <p:animEffect transition="in" filter="fade">
                                      <p:cBhvr>
                                        <p:cTn id="38" dur="550"/>
                                        <p:tgtEl>
                                          <p:spTgt spid="27"/>
                                        </p:tgtEl>
                                      </p:cBhvr>
                                    </p:animEffect>
                                  </p:childTnLst>
                                </p:cTn>
                              </p:par>
                              <p:par>
                                <p:cTn id="39" presetID="42" presetClass="entr" presetSubtype="0" fill="hold" grpId="0" nodeType="withEffect">
                                  <p:stCondLst>
                                    <p:cond delay="41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50" decel="100000" fill="hold"/>
                                        <p:tgtEl>
                                          <p:spTgt spid="28"/>
                                        </p:tgtEl>
                                        <p:attrNameLst>
                                          <p:attrName>ppt_y</p:attrName>
                                        </p:attrNameLst>
                                      </p:cBhvr>
                                      <p:tavLst>
                                        <p:tav tm="0">
                                          <p:val>
                                            <p:strVal val="#ppt_y+0.05"/>
                                          </p:val>
                                        </p:tav>
                                        <p:tav tm="100000">
                                          <p:val>
                                            <p:strVal val="#ppt_y"/>
                                          </p:val>
                                        </p:tav>
                                      </p:tavLst>
                                    </p:anim>
                                    <p:animEffect transition="in" filter="fade">
                                      <p:cBhvr>
                                        <p:cTn id="42" dur="550"/>
                                        <p:tgtEl>
                                          <p:spTgt spid="28"/>
                                        </p:tgtEl>
                                      </p:cBhvr>
                                    </p:animEffect>
                                  </p:childTnLst>
                                </p:cTn>
                              </p:par>
                              <p:par>
                                <p:cTn id="43" presetID="42" presetClass="entr" presetSubtype="0" fill="hold" grpId="0" nodeType="withEffect">
                                  <p:stCondLst>
                                    <p:cond delay="410"/>
                                  </p:stCondLst>
                                  <p:childTnLst>
                                    <p:set>
                                      <p:cBhvr>
                                        <p:cTn id="44" dur="1" fill="hold">
                                          <p:stCondLst>
                                            <p:cond delay="0"/>
                                          </p:stCondLst>
                                        </p:cTn>
                                        <p:tgtEl>
                                          <p:spTgt spid="29"/>
                                        </p:tgtEl>
                                        <p:attrNameLst>
                                          <p:attrName>style.visibility</p:attrName>
                                        </p:attrNameLst>
                                      </p:cBhvr>
                                      <p:to>
                                        <p:strVal val="visible"/>
                                      </p:to>
                                    </p:set>
                                    <p:anim calcmode="lin" valueType="num">
                                      <p:cBhvr additive="base">
                                        <p:cTn id="45" dur="550" decel="100000" fill="hold"/>
                                        <p:tgtEl>
                                          <p:spTgt spid="29"/>
                                        </p:tgtEl>
                                        <p:attrNameLst>
                                          <p:attrName>ppt_y</p:attrName>
                                        </p:attrNameLst>
                                      </p:cBhvr>
                                      <p:tavLst>
                                        <p:tav tm="0">
                                          <p:val>
                                            <p:strVal val="#ppt_y+0.05"/>
                                          </p:val>
                                        </p:tav>
                                        <p:tav tm="100000">
                                          <p:val>
                                            <p:strVal val="#ppt_y"/>
                                          </p:val>
                                        </p:tav>
                                      </p:tavLst>
                                    </p:anim>
                                    <p:animEffect transition="in" filter="fade">
                                      <p:cBhvr>
                                        <p:cTn id="46" dur="550"/>
                                        <p:tgtEl>
                                          <p:spTgt spid="29"/>
                                        </p:tgtEl>
                                      </p:cBhvr>
                                    </p:animEffect>
                                  </p:childTnLst>
                                </p:cTn>
                              </p:par>
                              <p:par>
                                <p:cTn id="47" presetID="42" presetClass="entr" presetSubtype="0" fill="hold" grpId="0" nodeType="withEffect">
                                  <p:stCondLst>
                                    <p:cond delay="57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50" decel="100000" fill="hold"/>
                                        <p:tgtEl>
                                          <p:spTgt spid="9"/>
                                        </p:tgtEl>
                                        <p:attrNameLst>
                                          <p:attrName>ppt_y</p:attrName>
                                        </p:attrNameLst>
                                      </p:cBhvr>
                                      <p:tavLst>
                                        <p:tav tm="0">
                                          <p:val>
                                            <p:strVal val="#ppt_y+0.05"/>
                                          </p:val>
                                        </p:tav>
                                        <p:tav tm="100000">
                                          <p:val>
                                            <p:strVal val="#ppt_y"/>
                                          </p:val>
                                        </p:tav>
                                      </p:tavLst>
                                    </p:anim>
                                    <p:animEffect transition="in" filter="fade">
                                      <p:cBhvr>
                                        <p:cTn id="50" dur="550"/>
                                        <p:tgtEl>
                                          <p:spTgt spid="9"/>
                                        </p:tgtEl>
                                      </p:cBhvr>
                                    </p:animEffect>
                                  </p:childTnLst>
                                </p:cTn>
                              </p:par>
                              <p:par>
                                <p:cTn id="51" presetID="42" presetClass="entr" presetSubtype="0" fill="hold" grpId="0" nodeType="withEffect">
                                  <p:stCondLst>
                                    <p:cond delay="57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50" decel="100000" fill="hold"/>
                                        <p:tgtEl>
                                          <p:spTgt spid="10"/>
                                        </p:tgtEl>
                                        <p:attrNameLst>
                                          <p:attrName>ppt_y</p:attrName>
                                        </p:attrNameLst>
                                      </p:cBhvr>
                                      <p:tavLst>
                                        <p:tav tm="0">
                                          <p:val>
                                            <p:strVal val="#ppt_y+0.05"/>
                                          </p:val>
                                        </p:tav>
                                        <p:tav tm="100000">
                                          <p:val>
                                            <p:strVal val="#ppt_y"/>
                                          </p:val>
                                        </p:tav>
                                      </p:tavLst>
                                    </p:anim>
                                    <p:animEffect transition="in" filter="fade">
                                      <p:cBhvr>
                                        <p:cTn id="54" dur="550"/>
                                        <p:tgtEl>
                                          <p:spTgt spid="10"/>
                                        </p:tgtEl>
                                      </p:cBhvr>
                                    </p:animEffect>
                                  </p:childTnLst>
                                </p:cTn>
                              </p:par>
                              <p:par>
                                <p:cTn id="55" presetID="42" presetClass="entr" presetSubtype="0" fill="hold" grpId="0" nodeType="withEffect">
                                  <p:stCondLst>
                                    <p:cond delay="57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50" decel="100000" fill="hold"/>
                                        <p:tgtEl>
                                          <p:spTgt spid="11"/>
                                        </p:tgtEl>
                                        <p:attrNameLst>
                                          <p:attrName>ppt_y</p:attrName>
                                        </p:attrNameLst>
                                      </p:cBhvr>
                                      <p:tavLst>
                                        <p:tav tm="0">
                                          <p:val>
                                            <p:strVal val="#ppt_y+0.05"/>
                                          </p:val>
                                        </p:tav>
                                        <p:tav tm="100000">
                                          <p:val>
                                            <p:strVal val="#ppt_y"/>
                                          </p:val>
                                        </p:tav>
                                      </p:tavLst>
                                    </p:anim>
                                    <p:animEffect transition="in" filter="fade">
                                      <p:cBhvr>
                                        <p:cTn id="58" dur="550"/>
                                        <p:tgtEl>
                                          <p:spTgt spid="11"/>
                                        </p:tgtEl>
                                      </p:cBhvr>
                                    </p:animEffect>
                                  </p:childTnLst>
                                </p:cTn>
                              </p:par>
                              <p:par>
                                <p:cTn id="59" presetID="42" presetClass="entr" presetSubtype="0" fill="hold" grpId="0" nodeType="withEffect">
                                  <p:stCondLst>
                                    <p:cond delay="57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50" decel="100000" fill="hold"/>
                                        <p:tgtEl>
                                          <p:spTgt spid="12"/>
                                        </p:tgtEl>
                                        <p:attrNameLst>
                                          <p:attrName>ppt_y</p:attrName>
                                        </p:attrNameLst>
                                      </p:cBhvr>
                                      <p:tavLst>
                                        <p:tav tm="0">
                                          <p:val>
                                            <p:strVal val="#ppt_y+0.05"/>
                                          </p:val>
                                        </p:tav>
                                        <p:tav tm="100000">
                                          <p:val>
                                            <p:strVal val="#ppt_y"/>
                                          </p:val>
                                        </p:tav>
                                      </p:tavLst>
                                    </p:anim>
                                    <p:animEffect transition="in" filter="fade">
                                      <p:cBhvr>
                                        <p:cTn id="62" dur="550"/>
                                        <p:tgtEl>
                                          <p:spTgt spid="12"/>
                                        </p:tgtEl>
                                      </p:cBhvr>
                                    </p:animEffect>
                                  </p:childTnLst>
                                </p:cTn>
                              </p:par>
                              <p:par>
                                <p:cTn id="63" presetID="42" presetClass="entr" presetSubtype="0" fill="hold" grpId="0" nodeType="withEffect">
                                  <p:stCondLst>
                                    <p:cond delay="570"/>
                                  </p:stCondLst>
                                  <p:childTnLst>
                                    <p:set>
                                      <p:cBhvr>
                                        <p:cTn id="64" dur="1" fill="hold">
                                          <p:stCondLst>
                                            <p:cond delay="0"/>
                                          </p:stCondLst>
                                        </p:cTn>
                                        <p:tgtEl>
                                          <p:spTgt spid="13"/>
                                        </p:tgtEl>
                                        <p:attrNameLst>
                                          <p:attrName>style.visibility</p:attrName>
                                        </p:attrNameLst>
                                      </p:cBhvr>
                                      <p:to>
                                        <p:strVal val="visible"/>
                                      </p:to>
                                    </p:set>
                                    <p:anim calcmode="lin" valueType="num">
                                      <p:cBhvr additive="base">
                                        <p:cTn id="65" dur="550" decel="100000" fill="hold"/>
                                        <p:tgtEl>
                                          <p:spTgt spid="13"/>
                                        </p:tgtEl>
                                        <p:attrNameLst>
                                          <p:attrName>ppt_y</p:attrName>
                                        </p:attrNameLst>
                                      </p:cBhvr>
                                      <p:tavLst>
                                        <p:tav tm="0">
                                          <p:val>
                                            <p:strVal val="#ppt_y+0.05"/>
                                          </p:val>
                                        </p:tav>
                                        <p:tav tm="100000">
                                          <p:val>
                                            <p:strVal val="#ppt_y"/>
                                          </p:val>
                                        </p:tav>
                                      </p:tavLst>
                                    </p:anim>
                                    <p:animEffect transition="in" filter="fade">
                                      <p:cBhvr>
                                        <p:cTn id="66" dur="550"/>
                                        <p:tgtEl>
                                          <p:spTgt spid="13"/>
                                        </p:tgtEl>
                                      </p:cBhvr>
                                    </p:animEffect>
                                  </p:childTnLst>
                                </p:cTn>
                              </p:par>
                              <p:par>
                                <p:cTn id="67" presetID="42" presetClass="entr" presetSubtype="0" fill="hold" grpId="0" nodeType="withEffect">
                                  <p:stCondLst>
                                    <p:cond delay="730"/>
                                  </p:stCondLst>
                                  <p:childTnLst>
                                    <p:set>
                                      <p:cBhvr>
                                        <p:cTn id="68" dur="1" fill="hold">
                                          <p:stCondLst>
                                            <p:cond delay="0"/>
                                          </p:stCondLst>
                                        </p:cTn>
                                        <p:tgtEl>
                                          <p:spTgt spid="14"/>
                                        </p:tgtEl>
                                        <p:attrNameLst>
                                          <p:attrName>style.visibility</p:attrName>
                                        </p:attrNameLst>
                                      </p:cBhvr>
                                      <p:to>
                                        <p:strVal val="visible"/>
                                      </p:to>
                                    </p:set>
                                    <p:anim calcmode="lin" valueType="num">
                                      <p:cBhvr additive="base">
                                        <p:cTn id="69" dur="550" decel="100000" fill="hold"/>
                                        <p:tgtEl>
                                          <p:spTgt spid="14"/>
                                        </p:tgtEl>
                                        <p:attrNameLst>
                                          <p:attrName>ppt_y</p:attrName>
                                        </p:attrNameLst>
                                      </p:cBhvr>
                                      <p:tavLst>
                                        <p:tav tm="0">
                                          <p:val>
                                            <p:strVal val="#ppt_y+0.05"/>
                                          </p:val>
                                        </p:tav>
                                        <p:tav tm="100000">
                                          <p:val>
                                            <p:strVal val="#ppt_y"/>
                                          </p:val>
                                        </p:tav>
                                      </p:tavLst>
                                    </p:anim>
                                    <p:animEffect transition="in" filter="fade">
                                      <p:cBhvr>
                                        <p:cTn id="70" dur="550"/>
                                        <p:tgtEl>
                                          <p:spTgt spid="14"/>
                                        </p:tgtEl>
                                      </p:cBhvr>
                                    </p:animEffect>
                                  </p:childTnLst>
                                </p:cTn>
                              </p:par>
                              <p:par>
                                <p:cTn id="71" presetID="42" presetClass="entr" presetSubtype="0" fill="hold" grpId="0" nodeType="withEffect">
                                  <p:stCondLst>
                                    <p:cond delay="730"/>
                                  </p:stCondLst>
                                  <p:childTnLst>
                                    <p:set>
                                      <p:cBhvr>
                                        <p:cTn id="72" dur="1" fill="hold">
                                          <p:stCondLst>
                                            <p:cond delay="0"/>
                                          </p:stCondLst>
                                        </p:cTn>
                                        <p:tgtEl>
                                          <p:spTgt spid="15"/>
                                        </p:tgtEl>
                                        <p:attrNameLst>
                                          <p:attrName>style.visibility</p:attrName>
                                        </p:attrNameLst>
                                      </p:cBhvr>
                                      <p:to>
                                        <p:strVal val="visible"/>
                                      </p:to>
                                    </p:set>
                                    <p:anim calcmode="lin" valueType="num">
                                      <p:cBhvr additive="base">
                                        <p:cTn id="73" dur="550" decel="100000" fill="hold"/>
                                        <p:tgtEl>
                                          <p:spTgt spid="15"/>
                                        </p:tgtEl>
                                        <p:attrNameLst>
                                          <p:attrName>ppt_y</p:attrName>
                                        </p:attrNameLst>
                                      </p:cBhvr>
                                      <p:tavLst>
                                        <p:tav tm="0">
                                          <p:val>
                                            <p:strVal val="#ppt_y+0.05"/>
                                          </p:val>
                                        </p:tav>
                                        <p:tav tm="100000">
                                          <p:val>
                                            <p:strVal val="#ppt_y"/>
                                          </p:val>
                                        </p:tav>
                                      </p:tavLst>
                                    </p:anim>
                                    <p:animEffect transition="in" filter="fade">
                                      <p:cBhvr>
                                        <p:cTn id="74" dur="550"/>
                                        <p:tgtEl>
                                          <p:spTgt spid="15"/>
                                        </p:tgtEl>
                                      </p:cBhvr>
                                    </p:animEffect>
                                  </p:childTnLst>
                                </p:cTn>
                              </p:par>
                              <p:par>
                                <p:cTn id="75" presetID="42" presetClass="entr" presetSubtype="0" fill="hold" grpId="0" nodeType="withEffect">
                                  <p:stCondLst>
                                    <p:cond delay="730"/>
                                  </p:stCondLst>
                                  <p:childTnLst>
                                    <p:set>
                                      <p:cBhvr>
                                        <p:cTn id="76" dur="1" fill="hold">
                                          <p:stCondLst>
                                            <p:cond delay="0"/>
                                          </p:stCondLst>
                                        </p:cTn>
                                        <p:tgtEl>
                                          <p:spTgt spid="16"/>
                                        </p:tgtEl>
                                        <p:attrNameLst>
                                          <p:attrName>style.visibility</p:attrName>
                                        </p:attrNameLst>
                                      </p:cBhvr>
                                      <p:to>
                                        <p:strVal val="visible"/>
                                      </p:to>
                                    </p:set>
                                    <p:anim calcmode="lin" valueType="num">
                                      <p:cBhvr additive="base">
                                        <p:cTn id="77" dur="550" decel="100000" fill="hold"/>
                                        <p:tgtEl>
                                          <p:spTgt spid="16"/>
                                        </p:tgtEl>
                                        <p:attrNameLst>
                                          <p:attrName>ppt_y</p:attrName>
                                        </p:attrNameLst>
                                      </p:cBhvr>
                                      <p:tavLst>
                                        <p:tav tm="0">
                                          <p:val>
                                            <p:strVal val="#ppt_y+0.05"/>
                                          </p:val>
                                        </p:tav>
                                        <p:tav tm="100000">
                                          <p:val>
                                            <p:strVal val="#ppt_y"/>
                                          </p:val>
                                        </p:tav>
                                      </p:tavLst>
                                    </p:anim>
                                    <p:animEffect transition="in" filter="fade">
                                      <p:cBhvr>
                                        <p:cTn id="78" dur="550"/>
                                        <p:tgtEl>
                                          <p:spTgt spid="16"/>
                                        </p:tgtEl>
                                      </p:cBhvr>
                                    </p:animEffect>
                                  </p:childTnLst>
                                </p:cTn>
                              </p:par>
                              <p:par>
                                <p:cTn id="79" presetID="42" presetClass="entr" presetSubtype="0" fill="hold" grpId="0" nodeType="withEffect">
                                  <p:stCondLst>
                                    <p:cond delay="730"/>
                                  </p:stCondLst>
                                  <p:childTnLst>
                                    <p:set>
                                      <p:cBhvr>
                                        <p:cTn id="80" dur="1" fill="hold">
                                          <p:stCondLst>
                                            <p:cond delay="0"/>
                                          </p:stCondLst>
                                        </p:cTn>
                                        <p:tgtEl>
                                          <p:spTgt spid="17"/>
                                        </p:tgtEl>
                                        <p:attrNameLst>
                                          <p:attrName>style.visibility</p:attrName>
                                        </p:attrNameLst>
                                      </p:cBhvr>
                                      <p:to>
                                        <p:strVal val="visible"/>
                                      </p:to>
                                    </p:set>
                                    <p:anim calcmode="lin" valueType="num">
                                      <p:cBhvr additive="base">
                                        <p:cTn id="81" dur="550" decel="100000" fill="hold"/>
                                        <p:tgtEl>
                                          <p:spTgt spid="17"/>
                                        </p:tgtEl>
                                        <p:attrNameLst>
                                          <p:attrName>ppt_y</p:attrName>
                                        </p:attrNameLst>
                                      </p:cBhvr>
                                      <p:tavLst>
                                        <p:tav tm="0">
                                          <p:val>
                                            <p:strVal val="#ppt_y+0.05"/>
                                          </p:val>
                                        </p:tav>
                                        <p:tav tm="100000">
                                          <p:val>
                                            <p:strVal val="#ppt_y"/>
                                          </p:val>
                                        </p:tav>
                                      </p:tavLst>
                                    </p:anim>
                                    <p:animEffect transition="in" filter="fade">
                                      <p:cBhvr>
                                        <p:cTn id="82" dur="550"/>
                                        <p:tgtEl>
                                          <p:spTgt spid="17"/>
                                        </p:tgtEl>
                                      </p:cBhvr>
                                    </p:animEffect>
                                  </p:childTnLst>
                                </p:cTn>
                              </p:par>
                              <p:par>
                                <p:cTn id="83" presetID="42" presetClass="entr" presetSubtype="0" fill="hold" grpId="0" nodeType="withEffect">
                                  <p:stCondLst>
                                    <p:cond delay="730"/>
                                  </p:stCondLst>
                                  <p:childTnLst>
                                    <p:set>
                                      <p:cBhvr>
                                        <p:cTn id="84" dur="1" fill="hold">
                                          <p:stCondLst>
                                            <p:cond delay="0"/>
                                          </p:stCondLst>
                                        </p:cTn>
                                        <p:tgtEl>
                                          <p:spTgt spid="18"/>
                                        </p:tgtEl>
                                        <p:attrNameLst>
                                          <p:attrName>style.visibility</p:attrName>
                                        </p:attrNameLst>
                                      </p:cBhvr>
                                      <p:to>
                                        <p:strVal val="visible"/>
                                      </p:to>
                                    </p:set>
                                    <p:anim calcmode="lin" valueType="num">
                                      <p:cBhvr additive="base">
                                        <p:cTn id="85" dur="550" decel="100000" fill="hold"/>
                                        <p:tgtEl>
                                          <p:spTgt spid="18"/>
                                        </p:tgtEl>
                                        <p:attrNameLst>
                                          <p:attrName>ppt_y</p:attrName>
                                        </p:attrNameLst>
                                      </p:cBhvr>
                                      <p:tavLst>
                                        <p:tav tm="0">
                                          <p:val>
                                            <p:strVal val="#ppt_y+0.05"/>
                                          </p:val>
                                        </p:tav>
                                        <p:tav tm="100000">
                                          <p:val>
                                            <p:strVal val="#ppt_y"/>
                                          </p:val>
                                        </p:tav>
                                      </p:tavLst>
                                    </p:anim>
                                    <p:animEffect transition="in" filter="fade">
                                      <p:cBhvr>
                                        <p:cTn id="86" dur="550"/>
                                        <p:tgtEl>
                                          <p:spTgt spid="18"/>
                                        </p:tgtEl>
                                      </p:cBhvr>
                                    </p:animEffect>
                                  </p:childTnLst>
                                </p:cTn>
                              </p:par>
                              <p:par>
                                <p:cTn id="87" presetID="42" presetClass="entr" presetSubtype="0" fill="hold" grpId="0" nodeType="withEffect">
                                  <p:stCondLst>
                                    <p:cond delay="890"/>
                                  </p:stCondLst>
                                  <p:childTnLst>
                                    <p:set>
                                      <p:cBhvr>
                                        <p:cTn id="88" dur="1" fill="hold">
                                          <p:stCondLst>
                                            <p:cond delay="0"/>
                                          </p:stCondLst>
                                        </p:cTn>
                                        <p:tgtEl>
                                          <p:spTgt spid="19"/>
                                        </p:tgtEl>
                                        <p:attrNameLst>
                                          <p:attrName>style.visibility</p:attrName>
                                        </p:attrNameLst>
                                      </p:cBhvr>
                                      <p:to>
                                        <p:strVal val="visible"/>
                                      </p:to>
                                    </p:set>
                                    <p:anim calcmode="lin" valueType="num">
                                      <p:cBhvr additive="base">
                                        <p:cTn id="89" dur="550" decel="100000" fill="hold"/>
                                        <p:tgtEl>
                                          <p:spTgt spid="19"/>
                                        </p:tgtEl>
                                        <p:attrNameLst>
                                          <p:attrName>ppt_y</p:attrName>
                                        </p:attrNameLst>
                                      </p:cBhvr>
                                      <p:tavLst>
                                        <p:tav tm="0">
                                          <p:val>
                                            <p:strVal val="#ppt_y+0.05"/>
                                          </p:val>
                                        </p:tav>
                                        <p:tav tm="100000">
                                          <p:val>
                                            <p:strVal val="#ppt_y"/>
                                          </p:val>
                                        </p:tav>
                                      </p:tavLst>
                                    </p:anim>
                                    <p:animEffect transition="in" filter="fade">
                                      <p:cBhvr>
                                        <p:cTn id="90" dur="550"/>
                                        <p:tgtEl>
                                          <p:spTgt spid="19"/>
                                        </p:tgtEl>
                                      </p:cBhvr>
                                    </p:animEffect>
                                  </p:childTnLst>
                                </p:cTn>
                              </p:par>
                              <p:par>
                                <p:cTn id="91" presetID="42" presetClass="entr" presetSubtype="0" fill="hold" grpId="0" nodeType="withEffect">
                                  <p:stCondLst>
                                    <p:cond delay="890"/>
                                  </p:stCondLst>
                                  <p:childTnLst>
                                    <p:set>
                                      <p:cBhvr>
                                        <p:cTn id="92" dur="1" fill="hold">
                                          <p:stCondLst>
                                            <p:cond delay="0"/>
                                          </p:stCondLst>
                                        </p:cTn>
                                        <p:tgtEl>
                                          <p:spTgt spid="20"/>
                                        </p:tgtEl>
                                        <p:attrNameLst>
                                          <p:attrName>style.visibility</p:attrName>
                                        </p:attrNameLst>
                                      </p:cBhvr>
                                      <p:to>
                                        <p:strVal val="visible"/>
                                      </p:to>
                                    </p:set>
                                    <p:anim calcmode="lin" valueType="num">
                                      <p:cBhvr additive="base">
                                        <p:cTn id="93" dur="550" decel="100000" fill="hold"/>
                                        <p:tgtEl>
                                          <p:spTgt spid="20"/>
                                        </p:tgtEl>
                                        <p:attrNameLst>
                                          <p:attrName>ppt_y</p:attrName>
                                        </p:attrNameLst>
                                      </p:cBhvr>
                                      <p:tavLst>
                                        <p:tav tm="0">
                                          <p:val>
                                            <p:strVal val="#ppt_y+0.05"/>
                                          </p:val>
                                        </p:tav>
                                        <p:tav tm="100000">
                                          <p:val>
                                            <p:strVal val="#ppt_y"/>
                                          </p:val>
                                        </p:tav>
                                      </p:tavLst>
                                    </p:anim>
                                    <p:animEffect transition="in" filter="fade">
                                      <p:cBhvr>
                                        <p:cTn id="94" dur="550"/>
                                        <p:tgtEl>
                                          <p:spTgt spid="20"/>
                                        </p:tgtEl>
                                      </p:cBhvr>
                                    </p:animEffect>
                                  </p:childTnLst>
                                </p:cTn>
                              </p:par>
                              <p:par>
                                <p:cTn id="95" presetID="42" presetClass="entr" presetSubtype="0" fill="hold" grpId="0" nodeType="withEffect">
                                  <p:stCondLst>
                                    <p:cond delay="890"/>
                                  </p:stCondLst>
                                  <p:childTnLst>
                                    <p:set>
                                      <p:cBhvr>
                                        <p:cTn id="96" dur="1" fill="hold">
                                          <p:stCondLst>
                                            <p:cond delay="0"/>
                                          </p:stCondLst>
                                        </p:cTn>
                                        <p:tgtEl>
                                          <p:spTgt spid="21"/>
                                        </p:tgtEl>
                                        <p:attrNameLst>
                                          <p:attrName>style.visibility</p:attrName>
                                        </p:attrNameLst>
                                      </p:cBhvr>
                                      <p:to>
                                        <p:strVal val="visible"/>
                                      </p:to>
                                    </p:set>
                                    <p:anim calcmode="lin" valueType="num">
                                      <p:cBhvr additive="base">
                                        <p:cTn id="97" dur="550" decel="100000" fill="hold"/>
                                        <p:tgtEl>
                                          <p:spTgt spid="21"/>
                                        </p:tgtEl>
                                        <p:attrNameLst>
                                          <p:attrName>ppt_y</p:attrName>
                                        </p:attrNameLst>
                                      </p:cBhvr>
                                      <p:tavLst>
                                        <p:tav tm="0">
                                          <p:val>
                                            <p:strVal val="#ppt_y+0.05"/>
                                          </p:val>
                                        </p:tav>
                                        <p:tav tm="100000">
                                          <p:val>
                                            <p:strVal val="#ppt_y"/>
                                          </p:val>
                                        </p:tav>
                                      </p:tavLst>
                                    </p:anim>
                                    <p:animEffect transition="in" filter="fade">
                                      <p:cBhvr>
                                        <p:cTn id="98" dur="550"/>
                                        <p:tgtEl>
                                          <p:spTgt spid="21"/>
                                        </p:tgtEl>
                                      </p:cBhvr>
                                    </p:animEffect>
                                  </p:childTnLst>
                                </p:cTn>
                              </p:par>
                              <p:par>
                                <p:cTn id="99" presetID="42" presetClass="entr" presetSubtype="0" fill="hold" grpId="0" nodeType="withEffect">
                                  <p:stCondLst>
                                    <p:cond delay="890"/>
                                  </p:stCondLst>
                                  <p:childTnLst>
                                    <p:set>
                                      <p:cBhvr>
                                        <p:cTn id="100" dur="1" fill="hold">
                                          <p:stCondLst>
                                            <p:cond delay="0"/>
                                          </p:stCondLst>
                                        </p:cTn>
                                        <p:tgtEl>
                                          <p:spTgt spid="22"/>
                                        </p:tgtEl>
                                        <p:attrNameLst>
                                          <p:attrName>style.visibility</p:attrName>
                                        </p:attrNameLst>
                                      </p:cBhvr>
                                      <p:to>
                                        <p:strVal val="visible"/>
                                      </p:to>
                                    </p:set>
                                    <p:anim calcmode="lin" valueType="num">
                                      <p:cBhvr additive="base">
                                        <p:cTn id="101" dur="550" decel="100000" fill="hold"/>
                                        <p:tgtEl>
                                          <p:spTgt spid="22"/>
                                        </p:tgtEl>
                                        <p:attrNameLst>
                                          <p:attrName>ppt_y</p:attrName>
                                        </p:attrNameLst>
                                      </p:cBhvr>
                                      <p:tavLst>
                                        <p:tav tm="0">
                                          <p:val>
                                            <p:strVal val="#ppt_y+0.05"/>
                                          </p:val>
                                        </p:tav>
                                        <p:tav tm="100000">
                                          <p:val>
                                            <p:strVal val="#ppt_y"/>
                                          </p:val>
                                        </p:tav>
                                      </p:tavLst>
                                    </p:anim>
                                    <p:animEffect transition="in" filter="fade">
                                      <p:cBhvr>
                                        <p:cTn id="102" dur="550"/>
                                        <p:tgtEl>
                                          <p:spTgt spid="22"/>
                                        </p:tgtEl>
                                      </p:cBhvr>
                                    </p:animEffect>
                                  </p:childTnLst>
                                </p:cTn>
                              </p:par>
                              <p:par>
                                <p:cTn id="103" presetID="42" presetClass="entr" presetSubtype="0" fill="hold" grpId="0" nodeType="withEffect">
                                  <p:stCondLst>
                                    <p:cond delay="890"/>
                                  </p:stCondLst>
                                  <p:childTnLst>
                                    <p:set>
                                      <p:cBhvr>
                                        <p:cTn id="104" dur="1" fill="hold">
                                          <p:stCondLst>
                                            <p:cond delay="0"/>
                                          </p:stCondLst>
                                        </p:cTn>
                                        <p:tgtEl>
                                          <p:spTgt spid="23"/>
                                        </p:tgtEl>
                                        <p:attrNameLst>
                                          <p:attrName>style.visibility</p:attrName>
                                        </p:attrNameLst>
                                      </p:cBhvr>
                                      <p:to>
                                        <p:strVal val="visible"/>
                                      </p:to>
                                    </p:set>
                                    <p:anim calcmode="lin" valueType="num">
                                      <p:cBhvr additive="base">
                                        <p:cTn id="105" dur="550" decel="100000" fill="hold"/>
                                        <p:tgtEl>
                                          <p:spTgt spid="23"/>
                                        </p:tgtEl>
                                        <p:attrNameLst>
                                          <p:attrName>ppt_y</p:attrName>
                                        </p:attrNameLst>
                                      </p:cBhvr>
                                      <p:tavLst>
                                        <p:tav tm="0">
                                          <p:val>
                                            <p:strVal val="#ppt_y+0.05"/>
                                          </p:val>
                                        </p:tav>
                                        <p:tav tm="100000">
                                          <p:val>
                                            <p:strVal val="#ppt_y"/>
                                          </p:val>
                                        </p:tav>
                                      </p:tavLst>
                                    </p:anim>
                                    <p:animEffect transition="in" filter="fade">
                                      <p:cBhvr>
                                        <p:cTn id="106" dur="5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24" grpId="0" animBg="1"/>
      <p:bldP spid="26" grpId="0" animBg="1"/>
      <p:bldP spid="27" grpId="0" animBg="1"/>
      <p:bldP spid="28" grpId="0" animBg="1"/>
      <p:bldP spid="29" grpId="0" animBg="1"/>
      <p:bldP spid="9" grpId="0" animBg="1"/>
      <p:bldP spid="11" grpId="0" animBg="1"/>
      <p:bldP spid="12" grpId="0" animBg="1"/>
      <p:bldP spid="13" grpId="0" animBg="1"/>
      <p:bldP spid="14" grpId="0" animBg="1"/>
      <p:bldP spid="16" grpId="0" animBg="1"/>
      <p:bldP spid="17" grpId="0" animBg="1"/>
      <p:bldP spid="18" grpId="0" animBg="1"/>
      <p:bldP spid="19" grpId="0" animBg="1"/>
      <p:bldP spid="21" grpId="0" animBg="1"/>
      <p:bldP spid="22" grpId="0" animBg="1"/>
      <p:bldP spid="2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77" name="Цифровой фон один план" descr="final.gif"/>
          <p:cNvPicPr>
            <a:picLocks noChangeAspect="1"/>
          </p:cNvPicPr>
          <p:nvPr/>
        </p:nvPicPr>
        <p:blipFill>
          <a:blip r:embed="rId3"/>
          <a:stretch>
            <a:fillRect/>
          </a:stretch>
        </p:blipFill>
        <p:spPr>
          <a:xfrm>
            <a:off x="0" y="0"/>
            <a:ext cx="12192000" cy="6858000"/>
          </a:xfrm>
          <a:prstGeom prst="rect">
            <a:avLst/>
          </a:prstGeom>
        </p:spPr>
      </p:pic>
      <p:sp>
        <p:nvSpPr>
          <p:cNvPr id="2" name="Text 0"/>
          <p:cNvSpPr/>
          <p:nvPr>
            <p:ph idx="100" type="body" hasCustomPrompt="1"/>
          </p:nvPr>
        </p:nvSpPr>
        <p:spPr>
          <a:xfrm>
            <a:off x="731520" y="731520"/>
            <a:ext cx="7315200" cy="365760"/>
          </a:xfrm>
          <a:prstGeom prst="rect">
            <a:avLst/>
          </a:prstGeom>
          <a:noFill/>
          <a:ln/>
        </p:spPr>
        <p:txBody>
          <a:bodyPr wrap="square" lIns="0" tIns="0" rIns="0" bIns="0" rtlCol="0"/>
          <a:lstStyle/>
          <a:p>
            <a:pPr indent="0" marL="0">
              <a:buNone/>
            </a:pPr>
            <a:r>
              <a:rPr lang="en-US" sz="1200" b="1" spc="400" kern="0" dirty="0">
                <a:solidFill>
                  <a:schemeClr val="accent2"/>
                </a:solidFill>
              </a:rPr>
              <a:t>РЕШЕНИЕ СЕГОДНЯ</a:t>
            </a:r>
            <a:endParaRPr lang="en-US" sz="1200" dirty="0"/>
          </a:p>
        </p:txBody>
      </p:sp>
      <p:sp>
        <p:nvSpPr>
          <p:cNvPr id="3" name="Text 0"/>
          <p:cNvSpPr/>
          <p:nvPr>
            <p:ph idx="101" type="title" hasCustomPrompt="1"/>
          </p:nvPr>
        </p:nvSpPr>
        <p:spPr>
          <a:xfrm>
            <a:off x="731520" y="1234440"/>
            <a:ext cx="7498080" cy="2011680"/>
          </a:xfrm>
          <a:prstGeom prst="rect">
            <a:avLst/>
          </a:prstGeom>
          <a:noFill/>
          <a:ln/>
        </p:spPr>
        <p:txBody>
          <a:bodyPr wrap="square" lIns="0" tIns="0" rIns="0" bIns="0" rtlCol="0" anchor="t"/>
          <a:lstStyle/>
          <a:p>
            <a:pPr algn="l" indent="0" marL="0">
              <a:buNone/>
            </a:pPr>
            <a:r>
              <a:rPr lang="en-US" sz="4200" b="1" dirty="0">
                <a:solidFill>
                  <a:schemeClr val="bg1"/>
                </a:solidFill>
              </a:rPr>
              <a:t>Для старта нужны решение, участники и данные</a:t>
            </a:r>
            <a:endParaRPr lang="en-US" sz="4200" dirty="0"/>
          </a:p>
        </p:txBody>
      </p:sp>
      <p:sp>
        <p:nvSpPr>
          <p:cNvPr id="4" name="Номер 1"/>
          <p:cNvSpPr/>
          <p:nvPr/>
        </p:nvSpPr>
        <p:spPr>
          <a:xfrm>
            <a:off x="731520" y="3200400"/>
            <a:ext cx="457200" cy="457200"/>
          </a:xfrm>
          <a:prstGeom prst="ellipse">
            <a:avLst/>
          </a:prstGeom>
          <a:solidFill>
            <a:schemeClr val="accent2"/>
          </a:solidFill>
          <a:ln w="6350">
            <a:solidFill>
              <a:schemeClr val="accent2"/>
            </a:solidFill>
            <a:prstDash val="solid"/>
          </a:ln>
        </p:spPr>
        <p:txBody>
          <a:bodyPr/>
          <a:p/>
        </p:txBody>
      </p:sp>
      <p:sp>
        <p:nvSpPr>
          <p:cNvPr id="5" name="Text 3"/>
          <p:cNvSpPr txBox="1"/>
          <p:nvPr/>
        </p:nvSpPr>
        <p:spPr>
          <a:xfrm>
            <a:off x="731520" y="320040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latin typeface="Cambria" pitchFamily="34" charset="0"/>
                <a:ea typeface="Cambria" pitchFamily="34" charset="-122"/>
                <a:cs typeface="Cambria" pitchFamily="34" charset="-120"/>
              </a:rPr>
              <a:t>1</a:t>
            </a:r>
            <a:endParaRPr lang="en-US" sz="1600" dirty="0"/>
          </a:p>
        </p:txBody>
      </p:sp>
      <p:sp>
        <p:nvSpPr>
          <p:cNvPr id="6" name="Text 4"/>
          <p:cNvSpPr txBox="1"/>
          <p:nvPr/>
        </p:nvSpPr>
        <p:spPr>
          <a:xfrm>
            <a:off x="1371600" y="3154680"/>
            <a:ext cx="6400800" cy="548640"/>
          </a:xfrm>
          <a:prstGeom prst="rect">
            <a:avLst/>
          </a:prstGeom>
          <a:noFill/>
          <a:ln/>
        </p:spPr>
        <p:txBody>
          <a:bodyPr wrap="square" lIns="0" tIns="0" rIns="0" bIns="0" rtlCol="0" anchor="ctr"/>
          <a:lstStyle/>
          <a:p>
            <a:pPr indent="0" marL="0">
              <a:buNone/>
            </a:pPr>
            <a:r>
              <a:rPr lang="en-US" sz="1800" dirty="0">
                <a:solidFill>
                  <a:schemeClr val="bg1"/>
                </a:solidFill>
              </a:rPr>
              <a:t>Утвердить три встречи по 60 минут</a:t>
            </a:r>
            <a:endParaRPr lang="en-US" sz="1800" dirty="0"/>
          </a:p>
        </p:txBody>
      </p:sp>
      <p:sp>
        <p:nvSpPr>
          <p:cNvPr id="7" name="Номер 2"/>
          <p:cNvSpPr/>
          <p:nvPr/>
        </p:nvSpPr>
        <p:spPr>
          <a:xfrm>
            <a:off x="731520" y="3886200"/>
            <a:ext cx="457200" cy="457200"/>
          </a:xfrm>
          <a:prstGeom prst="ellipse">
            <a:avLst/>
          </a:prstGeom>
          <a:solidFill>
            <a:schemeClr val="accent2"/>
          </a:solidFill>
          <a:ln w="6350">
            <a:solidFill>
              <a:schemeClr val="accent2"/>
            </a:solidFill>
            <a:prstDash val="solid"/>
          </a:ln>
        </p:spPr>
        <p:txBody>
          <a:bodyPr/>
          <a:p/>
        </p:txBody>
      </p:sp>
      <p:sp>
        <p:nvSpPr>
          <p:cNvPr id="8" name="Text 6"/>
          <p:cNvSpPr txBox="1"/>
          <p:nvPr/>
        </p:nvSpPr>
        <p:spPr>
          <a:xfrm>
            <a:off x="731520" y="388620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latin typeface="Cambria" pitchFamily="34" charset="0"/>
                <a:ea typeface="Cambria" pitchFamily="34" charset="-122"/>
                <a:cs typeface="Cambria" pitchFamily="34" charset="-120"/>
              </a:rPr>
              <a:t>2</a:t>
            </a:r>
            <a:endParaRPr lang="en-US" sz="1600" dirty="0"/>
          </a:p>
        </p:txBody>
      </p:sp>
      <p:sp>
        <p:nvSpPr>
          <p:cNvPr id="9" name="Text 7"/>
          <p:cNvSpPr txBox="1"/>
          <p:nvPr/>
        </p:nvSpPr>
        <p:spPr>
          <a:xfrm>
            <a:off x="1371600" y="3840480"/>
            <a:ext cx="6400800" cy="548640"/>
          </a:xfrm>
          <a:prstGeom prst="rect">
            <a:avLst/>
          </a:prstGeom>
          <a:noFill/>
          <a:ln/>
        </p:spPr>
        <p:txBody>
          <a:bodyPr wrap="square" lIns="0" tIns="0" rIns="0" bIns="0" rtlCol="0" anchor="ctr"/>
          <a:lstStyle/>
          <a:p>
            <a:pPr indent="0" marL="0">
              <a:buNone/>
            </a:pPr>
            <a:r>
              <a:rPr lang="en-US" sz="1800" dirty="0">
                <a:solidFill>
                  <a:schemeClr val="bg1"/>
                </a:solidFill>
              </a:rPr>
              <a:t>Назначить представителей пяти функций</a:t>
            </a:r>
            <a:endParaRPr lang="en-US" sz="1800" dirty="0"/>
          </a:p>
        </p:txBody>
      </p:sp>
      <p:sp>
        <p:nvSpPr>
          <p:cNvPr id="10" name="Номер 3"/>
          <p:cNvSpPr/>
          <p:nvPr/>
        </p:nvSpPr>
        <p:spPr>
          <a:xfrm>
            <a:off x="731520" y="4572000"/>
            <a:ext cx="457200" cy="457200"/>
          </a:xfrm>
          <a:prstGeom prst="ellipse">
            <a:avLst/>
          </a:prstGeom>
          <a:solidFill>
            <a:schemeClr val="accent2"/>
          </a:solidFill>
          <a:ln w="6350">
            <a:solidFill>
              <a:schemeClr val="accent2"/>
            </a:solidFill>
            <a:prstDash val="solid"/>
          </a:ln>
        </p:spPr>
        <p:txBody>
          <a:bodyPr/>
          <a:p/>
        </p:txBody>
      </p:sp>
      <p:sp>
        <p:nvSpPr>
          <p:cNvPr id="11" name="Text 9"/>
          <p:cNvSpPr txBox="1"/>
          <p:nvPr/>
        </p:nvSpPr>
        <p:spPr>
          <a:xfrm>
            <a:off x="731520" y="457200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latin typeface="Cambria" pitchFamily="34" charset="0"/>
                <a:ea typeface="Cambria" pitchFamily="34" charset="-122"/>
                <a:cs typeface="Cambria" pitchFamily="34" charset="-120"/>
              </a:rPr>
              <a:t>3</a:t>
            </a:r>
            <a:endParaRPr lang="en-US" sz="1600" dirty="0"/>
          </a:p>
        </p:txBody>
      </p:sp>
      <p:sp>
        <p:nvSpPr>
          <p:cNvPr id="12" name="Text 10"/>
          <p:cNvSpPr txBox="1"/>
          <p:nvPr/>
        </p:nvSpPr>
        <p:spPr>
          <a:xfrm>
            <a:off x="1371600" y="4526280"/>
            <a:ext cx="6400800" cy="548640"/>
          </a:xfrm>
          <a:prstGeom prst="rect">
            <a:avLst/>
          </a:prstGeom>
          <a:noFill/>
          <a:ln/>
        </p:spPr>
        <p:txBody>
          <a:bodyPr wrap="square" lIns="0" tIns="0" rIns="0" bIns="0" rtlCol="0" anchor="ctr"/>
          <a:lstStyle/>
          <a:p>
            <a:pPr indent="0" marL="0">
              <a:buNone/>
            </a:pPr>
            <a:r>
              <a:rPr lang="en-US" sz="1800" dirty="0">
                <a:solidFill>
                  <a:schemeClr val="bg1"/>
                </a:solidFill>
              </a:rPr>
              <a:t>Назначить дату решения по пилоту</a:t>
            </a:r>
            <a:endParaRPr lang="en-US" sz="1800" dirty="0"/>
          </a:p>
        </p:txBody>
      </p:sp>
      <p:sp>
        <p:nvSpPr>
          <p:cNvPr id="13" name="Номер 4"/>
          <p:cNvSpPr/>
          <p:nvPr/>
        </p:nvSpPr>
        <p:spPr>
          <a:xfrm>
            <a:off x="731520" y="5257800"/>
            <a:ext cx="457200" cy="457200"/>
          </a:xfrm>
          <a:prstGeom prst="ellipse">
            <a:avLst/>
          </a:prstGeom>
          <a:solidFill>
            <a:schemeClr val="accent2"/>
          </a:solidFill>
          <a:ln w="6350">
            <a:solidFill>
              <a:schemeClr val="accent2"/>
            </a:solidFill>
            <a:prstDash val="solid"/>
          </a:ln>
        </p:spPr>
        <p:txBody>
          <a:bodyPr/>
          <a:p/>
        </p:txBody>
      </p:sp>
      <p:sp>
        <p:nvSpPr>
          <p:cNvPr id="14" name="Text 12"/>
          <p:cNvSpPr txBox="1"/>
          <p:nvPr/>
        </p:nvSpPr>
        <p:spPr>
          <a:xfrm>
            <a:off x="731520" y="525780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latin typeface="Cambria" pitchFamily="34" charset="0"/>
                <a:ea typeface="Cambria" pitchFamily="34" charset="-122"/>
                <a:cs typeface="Cambria" pitchFamily="34" charset="-120"/>
              </a:rPr>
              <a:t>4</a:t>
            </a:r>
            <a:endParaRPr lang="en-US" sz="1600" dirty="0"/>
          </a:p>
        </p:txBody>
      </p:sp>
      <p:sp>
        <p:nvSpPr>
          <p:cNvPr id="15" name="Text 13"/>
          <p:cNvSpPr txBox="1"/>
          <p:nvPr/>
        </p:nvSpPr>
        <p:spPr>
          <a:xfrm>
            <a:off x="1371600" y="5212080"/>
            <a:ext cx="6400800" cy="548640"/>
          </a:xfrm>
          <a:prstGeom prst="rect">
            <a:avLst/>
          </a:prstGeom>
          <a:noFill/>
          <a:ln/>
        </p:spPr>
        <p:txBody>
          <a:bodyPr wrap="square" lIns="0" tIns="0" rIns="0" bIns="0" rtlCol="0" anchor="ctr"/>
          <a:lstStyle/>
          <a:p>
            <a:pPr indent="0" marL="0">
              <a:buNone/>
            </a:pPr>
            <a:r>
              <a:rPr lang="en-US" sz="1800" dirty="0">
                <a:solidFill>
                  <a:schemeClr val="bg1"/>
                </a:solidFill>
              </a:rPr>
              <a:t>Выбрать группу продукции и открыть данные</a:t>
            </a:r>
            <a:endParaRPr lang="en-US" sz="1800" dirty="0"/>
          </a:p>
        </p:txBody>
      </p:sp>
      <p:sp>
        <p:nvSpPr>
          <p:cNvPr id="16" name="Цена вопроса"/>
          <p:cNvSpPr/>
          <p:nvPr/>
        </p:nvSpPr>
        <p:spPr>
          <a:xfrm>
            <a:off x="8503920" y="1600200"/>
            <a:ext cx="3017520" cy="3291840"/>
          </a:xfrm>
          <a:prstGeom prst="roundRect">
            <a:avLst>
              <a:gd name="adj" fmla="val 4848"/>
            </a:avLst>
          </a:prstGeom>
          <a:solidFill>
            <a:schemeClr val="bg1">
              <a:alpha val="92000"/>
            </a:schemeClr>
          </a:solidFill>
          <a:ln w="12700">
            <a:solidFill>
              <a:schemeClr val="accent2"/>
            </a:solidFill>
            <a:prstDash val="solid"/>
          </a:ln>
          <a:effectLst>
            <a:outerShdw sx="100000" sy="100000" kx="0" ky="0" algn="bl" rotWithShape="0" blurRad="101600" dist="25400" dir="5400000">
              <a:srgbClr val="3D434A">
                <a:alpha val="10000"/>
              </a:srgbClr>
            </a:outerShdw>
          </a:effectLst>
        </p:spPr>
      </p:sp>
      <p:sp>
        <p:nvSpPr>
          <p:cNvPr id="17" name="Text 15"/>
          <p:cNvSpPr txBox="1"/>
          <p:nvPr/>
        </p:nvSpPr>
        <p:spPr>
          <a:xfrm>
            <a:off x="8503920" y="1828800"/>
            <a:ext cx="3017520" cy="914400"/>
          </a:xfrm>
          <a:prstGeom prst="rect">
            <a:avLst/>
          </a:prstGeom>
          <a:noFill/>
          <a:ln/>
        </p:spPr>
        <p:txBody>
          <a:bodyPr wrap="square" lIns="0" tIns="0" rIns="0" bIns="0" rtlCol="0" anchor="ctr"/>
          <a:lstStyle/>
          <a:p>
            <a:pPr algn="ctr" indent="0" marL="0">
              <a:buNone/>
            </a:pPr>
            <a:r>
              <a:rPr lang="en-US" sz="4400" b="1" dirty="0">
                <a:solidFill>
                  <a:schemeClr val="accent1"/>
                </a:solidFill>
                <a:latin typeface="Cambria" pitchFamily="34" charset="0"/>
                <a:ea typeface="Cambria" pitchFamily="34" charset="-122"/>
                <a:cs typeface="Cambria" pitchFamily="34" charset="-120"/>
              </a:rPr>
              <a:t>3 часа</a:t>
            </a:r>
            <a:endParaRPr lang="en-US" sz="4400" dirty="0"/>
          </a:p>
        </p:txBody>
      </p:sp>
      <p:sp>
        <p:nvSpPr>
          <p:cNvPr id="18" name="Text 16"/>
          <p:cNvSpPr txBox="1"/>
          <p:nvPr/>
        </p:nvSpPr>
        <p:spPr>
          <a:xfrm>
            <a:off x="8778240" y="2788920"/>
            <a:ext cx="2468880" cy="914400"/>
          </a:xfrm>
          <a:prstGeom prst="rect">
            <a:avLst/>
          </a:prstGeom>
          <a:noFill/>
          <a:ln/>
        </p:spPr>
        <p:txBody>
          <a:bodyPr wrap="square" lIns="0" tIns="0" rIns="0" bIns="0" rtlCol="0" anchor="ctr"/>
          <a:lstStyle/>
          <a:p>
            <a:pPr algn="ctr" indent="0" marL="0">
              <a:buNone/>
            </a:pPr>
            <a:r>
              <a:rPr lang="en-US" sz="1400" dirty="0">
                <a:solidFill>
                  <a:schemeClr val="tx1"/>
                </a:solidFill>
              </a:rPr>
              <a:t>сейчас дешевле, чем еще год сводить три плана вручную</a:t>
            </a:r>
            <a:endParaRPr lang="en-US" sz="1400" dirty="0"/>
          </a:p>
        </p:txBody>
      </p:sp>
      <p:sp>
        <p:nvSpPr>
          <p:cNvPr id="19" name="Shape 17"/>
          <p:cNvSpPr/>
          <p:nvPr/>
        </p:nvSpPr>
        <p:spPr>
          <a:xfrm>
            <a:off x="9235440" y="3840480"/>
            <a:ext cx="1554480" cy="0"/>
          </a:xfrm>
          <a:prstGeom prst="line">
            <a:avLst/>
          </a:prstGeom>
          <a:noFill/>
          <a:ln w="12700">
            <a:solidFill>
              <a:schemeClr val="accent2"/>
            </a:solidFill>
            <a:prstDash val="solid"/>
          </a:ln>
        </p:spPr>
      </p:sp>
      <p:sp>
        <p:nvSpPr>
          <p:cNvPr id="20" name="Text 18"/>
          <p:cNvSpPr txBox="1"/>
          <p:nvPr/>
        </p:nvSpPr>
        <p:spPr>
          <a:xfrm>
            <a:off x="8778240" y="3977640"/>
            <a:ext cx="2468880" cy="731520"/>
          </a:xfrm>
          <a:prstGeom prst="rect">
            <a:avLst/>
          </a:prstGeom>
          <a:noFill/>
          <a:ln/>
        </p:spPr>
        <p:txBody>
          <a:bodyPr wrap="square" lIns="0" tIns="0" rIns="0" bIns="0" rtlCol="0" anchor="ctr"/>
          <a:lstStyle/>
          <a:p>
            <a:pPr algn="ctr" indent="0" marL="0">
              <a:buNone/>
            </a:pPr>
            <a:r>
              <a:rPr lang="en-US" sz="1200" b="1" dirty="0">
                <a:solidFill>
                  <a:schemeClr val="accent2"/>
                </a:solidFill>
              </a:rPr>
              <a:t>Решение, участники, данные</a:t>
            </a:r>
            <a:endParaRPr lang="en-US" sz="1200" dirty="0"/>
          </a:p>
        </p:txBody>
      </p:sp>
      <p:sp>
        <p:nvSpPr>
          <p:cNvPr id="21" name="Text 19"/>
          <p:cNvSpPr txBox="1"/>
          <p:nvPr/>
        </p:nvSpPr>
        <p:spPr>
          <a:xfrm>
            <a:off x="731520" y="5989320"/>
            <a:ext cx="5486400" cy="320040"/>
          </a:xfrm>
          <a:prstGeom prst="rect">
            <a:avLst/>
          </a:prstGeom>
          <a:noFill/>
          <a:ln/>
        </p:spPr>
        <p:txBody>
          <a:bodyPr wrap="square" lIns="0" tIns="0" rIns="0" bIns="0" rtlCol="0" anchor="ctr"/>
          <a:lstStyle/>
          <a:p>
            <a:pPr indent="0" marL="0">
              <a:buNone/>
            </a:pPr>
            <a:r>
              <a:rPr lang="en-US" sz="1300" dirty="0">
                <a:solidFill>
                  <a:schemeClr val="accent2"/>
                </a:solidFill>
              </a:rPr>
              <a:t>Лисак Е.Ф.  ·  Закупщица с Урала  ·  lisak.pro</a:t>
            </a:r>
            <a:endParaRPr lang="en-US" sz="1300" dirty="0"/>
          </a:p>
        </p:txBody>
      </p:sp>
      <p:sp>
        <p:nvSpPr>
          <p:cNvPr id="23" name="Text 0"/>
          <p:cNvSpPr/>
          <p:nvPr>
            <p:ph idx="102" type="body" hasCustomPrompt="1"/>
          </p:nvPr>
        </p:nvSpPr>
        <p:spPr>
          <a:xfrm>
            <a:off x="731520" y="2606040"/>
            <a:ext cx="6949440" cy="1463040"/>
          </a:xfrm>
          <a:prstGeom prst="rect">
            <a:avLst/>
          </a:prstGeom>
          <a:noFill/>
          <a:ln/>
        </p:spPr>
        <p:txBody>
          <a:bodyPr wrap="square" lIns="0" tIns="0" rIns="0" bIns="0" rtlCol="0" anchor="t"/>
          <a:lstStyle/>
          <a:p>
            <a:pPr indent="0" marL="0">
              <a:buNone/>
            </a:pPr>
            <a:endParaRPr lang="en-US" sz="1800" dirty="0"/>
          </a:p>
        </p:txBody>
      </p:sp>
      <p:sp>
        <p:nvSpPr>
          <p:cNvPr id="78" name="Метка решения кнопками"/>
          <p:cNvSpPr txBox="1"/>
          <p:nvPr/>
        </p:nvSpPr>
        <p:spPr>
          <a:xfrm>
            <a:off x="8503920" y="5029200"/>
            <a:ext cx="3017520" cy="237744"/>
          </a:xfrm>
          <a:prstGeom prst="rect">
            <a:avLst/>
          </a:prstGeom>
          <a:noFill/>
        </p:spPr>
        <p:txBody>
          <a:bodyPr wrap="square" lIns="0" tIns="0" rIns="0" bIns="0" anchor="ctr"/>
          <a:lstStyle/>
          <a:p>
            <a:pPr algn="ctr"/>
            <a:r>
              <a:rPr lang="ru-RU" sz="800" b="1" spc="150" dirty="0">
                <a:solidFill>
                  <a:srgbClr val="EBB3C6"/>
                </a:solidFill>
              </a:rPr>
              <a:t>РЕШЕНИЕ РУКОВОДСТВА</a:t>
            </a:r>
          </a:p>
        </p:txBody>
      </p:sp>
      <p:sp>
        <p:nvSpPr>
          <p:cNvPr id="79" name="Кнопка Запускаем пилот">
            <a:hlinkClick r:id="rId4" action="ppaction://hlinksldjump"/>
          </p:cNvPr>
          <p:cNvSpPr/>
          <p:nvPr/>
        </p:nvSpPr>
        <p:spPr>
          <a:xfrm>
            <a:off x="8503920" y="5321808"/>
            <a:ext cx="3017520" cy="301752"/>
          </a:xfrm>
          <a:prstGeom prst="roundRect">
            <a:avLst>
              <a:gd name="adj" fmla="val 50000"/>
            </a:avLst>
          </a:prstGeom>
          <a:solidFill>
            <a:srgbClr val="FFFFFF"/>
          </a:solidFill>
          <a:ln>
            <a:noFill/>
          </a:ln>
          <a:effectLst/>
        </p:spPr>
        <p:txBody>
          <a:bodyPr rtlCol="0" anchor="ctr" lIns="0" rIns="0" tIns="0" bIns="0" wrap="square"/>
          <a:lstStyle/>
          <a:p>
            <a:pPr algn="ctr"/>
            <a:r>
              <a:rPr lang="ru-RU" sz="1050" b="1" dirty="0">
                <a:solidFill>
                  <a:srgbClr val="005541"/>
                </a:solidFill>
              </a:rPr>
              <a:t>Запускаем пилот</a:t>
            </a:r>
          </a:p>
        </p:txBody>
      </p:sp>
      <p:sp>
        <p:nvSpPr>
          <p:cNvPr id="80" name="Кнопка Дорабатываем план">
            <a:hlinkClick r:id="rId5" action="ppaction://hlinksldjump"/>
          </p:cNvPr>
          <p:cNvSpPr/>
          <p:nvPr/>
        </p:nvSpPr>
        <p:spPr>
          <a:xfrm>
            <a:off x="8503920" y="5687568"/>
            <a:ext cx="3017520" cy="301752"/>
          </a:xfrm>
          <a:prstGeom prst="roundRect">
            <a:avLst>
              <a:gd name="adj" fmla="val 50000"/>
            </a:avLst>
          </a:prstGeom>
          <a:solidFill>
            <a:srgbClr val="0E6B52"/>
          </a:solidFill>
          <a:ln>
            <a:noFill/>
          </a:ln>
          <a:effectLst/>
        </p:spPr>
        <p:txBody>
          <a:bodyPr rtlCol="0" anchor="ctr" lIns="0" rIns="0" tIns="0" bIns="0" wrap="square"/>
          <a:lstStyle/>
          <a:p>
            <a:pPr algn="ctr"/>
            <a:r>
              <a:rPr lang="ru-RU" sz="1050" b="1" dirty="0">
                <a:solidFill>
                  <a:srgbClr val="FFFFFF"/>
                </a:solidFill>
              </a:rPr>
              <a:t>Дорабатываем план</a:t>
            </a:r>
          </a:p>
        </p:txBody>
      </p:sp>
      <p:sp>
        <p:nvSpPr>
          <p:cNvPr id="81" name="Кнопка Останавливаемся">
            <a:hlinkClick r:id="rId6" action="ppaction://hlinksldjump"/>
          </p:cNvPr>
          <p:cNvSpPr/>
          <p:nvPr/>
        </p:nvSpPr>
        <p:spPr>
          <a:xfrm>
            <a:off x="8503920" y="6053328"/>
            <a:ext cx="3017520" cy="301752"/>
          </a:xfrm>
          <a:prstGeom prst="roundRect">
            <a:avLst>
              <a:gd name="adj" fmla="val 50000"/>
            </a:avLst>
          </a:prstGeom>
          <a:solidFill>
            <a:srgbClr val="0E6B52"/>
          </a:solidFill>
          <a:ln>
            <a:noFill/>
          </a:ln>
          <a:effectLst/>
        </p:spPr>
        <p:txBody>
          <a:bodyPr rtlCol="0" anchor="ctr" lIns="0" rIns="0" tIns="0" bIns="0" wrap="square"/>
          <a:lstStyle/>
          <a:p>
            <a:pPr algn="ctr"/>
            <a:r>
              <a:rPr lang="ru-RU" sz="1050" b="1" dirty="0">
                <a:solidFill>
                  <a:srgbClr val="FFFFFF"/>
                </a:solidFill>
              </a:rPr>
              <a:t>Останавливаемся</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75" fill="hold">
                      <p:stCondLst>
                        <p:cond delay="indefinite"/>
                        <p:cond evt="onBegin" delay="0">
                          <p:tn val="2"/>
                        </p:cond>
                      </p:stCondLst>
                      <p:childTnLst>
                        <p:par>
                          <p:cTn id="76" fill="hold">
                            <p:stCondLst>
                              <p:cond delay="0"/>
                            </p:stCondLst>
                            <p:childTnLst>
                              <p:par>
                                <p:cTn id="3" presetID="42" presetClass="entr" presetSubtype="0" fill="hold" grpId="0" nodeType="withEffect">
                                  <p:stCondLst>
                                    <p:cond delay="250"/>
                                  </p:stCondLst>
                                  <p:childTnLst>
                                    <p:set>
                                      <p:cBhvr>
                                        <p:cTn id="4" dur="1" fill="hold">
                                          <p:stCondLst>
                                            <p:cond delay="0"/>
                                          </p:stCondLst>
                                        </p:cTn>
                                        <p:tgtEl>
                                          <p:spTgt spid="16"/>
                                        </p:tgtEl>
                                        <p:attrNameLst>
                                          <p:attrName>style.visibility</p:attrName>
                                        </p:attrNameLst>
                                      </p:cBhvr>
                                      <p:to>
                                        <p:strVal val="visible"/>
                                      </p:to>
                                    </p:set>
                                    <p:anim calcmode="lin" valueType="num">
                                      <p:cBhvr additive="base">
                                        <p:cTn id="5" dur="550" decel="100000" fill="hold"/>
                                        <p:tgtEl>
                                          <p:spTgt spid="16"/>
                                        </p:tgtEl>
                                        <p:attrNameLst>
                                          <p:attrName>ppt_y</p:attrName>
                                        </p:attrNameLst>
                                      </p:cBhvr>
                                      <p:tavLst>
                                        <p:tav tm="0">
                                          <p:val>
                                            <p:strVal val="#ppt_y+0.05"/>
                                          </p:val>
                                        </p:tav>
                                        <p:tav tm="100000">
                                          <p:val>
                                            <p:strVal val="#ppt_y"/>
                                          </p:val>
                                        </p:tav>
                                      </p:tavLst>
                                    </p:anim>
                                    <p:animEffect transition="in" filter="fade">
                                      <p:cBhvr>
                                        <p:cTn id="6" dur="550"/>
                                        <p:tgtEl>
                                          <p:spTgt spid="16"/>
                                        </p:tgtEl>
                                      </p:cBhvr>
                                    </p:animEffect>
                                  </p:childTnLst>
                                </p:cTn>
                              </p:par>
                              <p:par>
                                <p:cTn id="7" presetID="42" presetClass="entr" presetSubtype="0" fill="hold" grpId="0" nodeType="withEffect">
                                  <p:stCondLst>
                                    <p:cond delay="250"/>
                                  </p:stCondLst>
                                  <p:childTnLst>
                                    <p:set>
                                      <p:cBhvr>
                                        <p:cTn id="8" dur="1" fill="hold">
                                          <p:stCondLst>
                                            <p:cond delay="0"/>
                                          </p:stCondLst>
                                        </p:cTn>
                                        <p:tgtEl>
                                          <p:spTgt spid="17"/>
                                        </p:tgtEl>
                                        <p:attrNameLst>
                                          <p:attrName>style.visibility</p:attrName>
                                        </p:attrNameLst>
                                      </p:cBhvr>
                                      <p:to>
                                        <p:strVal val="visible"/>
                                      </p:to>
                                    </p:set>
                                    <p:anim calcmode="lin" valueType="num">
                                      <p:cBhvr additive="base">
                                        <p:cTn id="9" dur="550" decel="100000" fill="hold"/>
                                        <p:tgtEl>
                                          <p:spTgt spid="17"/>
                                        </p:tgtEl>
                                        <p:attrNameLst>
                                          <p:attrName>ppt_y</p:attrName>
                                        </p:attrNameLst>
                                      </p:cBhvr>
                                      <p:tavLst>
                                        <p:tav tm="0">
                                          <p:val>
                                            <p:strVal val="#ppt_y+0.05"/>
                                          </p:val>
                                        </p:tav>
                                        <p:tav tm="100000">
                                          <p:val>
                                            <p:strVal val="#ppt_y"/>
                                          </p:val>
                                        </p:tav>
                                      </p:tavLst>
                                    </p:anim>
                                    <p:animEffect transition="in" filter="fade">
                                      <p:cBhvr>
                                        <p:cTn id="10" dur="550"/>
                                        <p:tgtEl>
                                          <p:spTgt spid="17"/>
                                        </p:tgtEl>
                                      </p:cBhvr>
                                    </p:animEffect>
                                  </p:childTnLst>
                                </p:cTn>
                              </p:par>
                              <p:par>
                                <p:cTn id="11" presetID="42" presetClass="entr" presetSubtype="0" fill="hold" grpId="0" nodeType="withEffect">
                                  <p:stCondLst>
                                    <p:cond delay="25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50" decel="100000" fill="hold"/>
                                        <p:tgtEl>
                                          <p:spTgt spid="18"/>
                                        </p:tgtEl>
                                        <p:attrNameLst>
                                          <p:attrName>ppt_y</p:attrName>
                                        </p:attrNameLst>
                                      </p:cBhvr>
                                      <p:tavLst>
                                        <p:tav tm="0">
                                          <p:val>
                                            <p:strVal val="#ppt_y+0.05"/>
                                          </p:val>
                                        </p:tav>
                                        <p:tav tm="100000">
                                          <p:val>
                                            <p:strVal val="#ppt_y"/>
                                          </p:val>
                                        </p:tav>
                                      </p:tavLst>
                                    </p:anim>
                                    <p:animEffect transition="in" filter="fade">
                                      <p:cBhvr>
                                        <p:cTn id="14" dur="550"/>
                                        <p:tgtEl>
                                          <p:spTgt spid="18"/>
                                        </p:tgtEl>
                                      </p:cBhvr>
                                    </p:animEffect>
                                  </p:childTnLst>
                                </p:cTn>
                              </p:par>
                              <p:par>
                                <p:cTn id="15" presetID="42" presetClass="entr" presetSubtype="0" fill="hold" grpId="0" nodeType="withEffect">
                                  <p:stCondLst>
                                    <p:cond delay="25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50" decel="100000" fill="hold"/>
                                        <p:tgtEl>
                                          <p:spTgt spid="19"/>
                                        </p:tgtEl>
                                        <p:attrNameLst>
                                          <p:attrName>ppt_y</p:attrName>
                                        </p:attrNameLst>
                                      </p:cBhvr>
                                      <p:tavLst>
                                        <p:tav tm="0">
                                          <p:val>
                                            <p:strVal val="#ppt_y+0.05"/>
                                          </p:val>
                                        </p:tav>
                                        <p:tav tm="100000">
                                          <p:val>
                                            <p:strVal val="#ppt_y"/>
                                          </p:val>
                                        </p:tav>
                                      </p:tavLst>
                                    </p:anim>
                                    <p:animEffect transition="in" filter="fade">
                                      <p:cBhvr>
                                        <p:cTn id="18" dur="550"/>
                                        <p:tgtEl>
                                          <p:spTgt spid="19"/>
                                        </p:tgtEl>
                                      </p:cBhvr>
                                    </p:animEffect>
                                  </p:childTnLst>
                                </p:cTn>
                              </p:par>
                              <p:par>
                                <p:cTn id="19" presetID="42" presetClass="entr" presetSubtype="0" fill="hold" grpId="0" nodeType="withEffect">
                                  <p:stCondLst>
                                    <p:cond delay="25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50" decel="100000" fill="hold"/>
                                        <p:tgtEl>
                                          <p:spTgt spid="20"/>
                                        </p:tgtEl>
                                        <p:attrNameLst>
                                          <p:attrName>ppt_y</p:attrName>
                                        </p:attrNameLst>
                                      </p:cBhvr>
                                      <p:tavLst>
                                        <p:tav tm="0">
                                          <p:val>
                                            <p:strVal val="#ppt_y+0.05"/>
                                          </p:val>
                                        </p:tav>
                                        <p:tav tm="100000">
                                          <p:val>
                                            <p:strVal val="#ppt_y"/>
                                          </p:val>
                                        </p:tav>
                                      </p:tavLst>
                                    </p:anim>
                                    <p:animEffect transition="in" filter="fade">
                                      <p:cBhvr>
                                        <p:cTn id="22" dur="550"/>
                                        <p:tgtEl>
                                          <p:spTgt spid="20"/>
                                        </p:tgtEl>
                                      </p:cBhvr>
                                    </p:animEffect>
                                  </p:childTnLst>
                                </p:cTn>
                              </p:par>
                              <p:par>
                                <p:cTn id="23" presetID="42" presetClass="entr" presetSubtype="0" fill="hold" grpId="0" nodeType="withEffect">
                                  <p:stCondLst>
                                    <p:cond delay="41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50" decel="100000" fill="hold"/>
                                        <p:tgtEl>
                                          <p:spTgt spid="6"/>
                                        </p:tgtEl>
                                        <p:attrNameLst>
                                          <p:attrName>ppt_y</p:attrName>
                                        </p:attrNameLst>
                                      </p:cBhvr>
                                      <p:tavLst>
                                        <p:tav tm="0">
                                          <p:val>
                                            <p:strVal val="#ppt_y+0.05"/>
                                          </p:val>
                                        </p:tav>
                                        <p:tav tm="100000">
                                          <p:val>
                                            <p:strVal val="#ppt_y"/>
                                          </p:val>
                                        </p:tav>
                                      </p:tavLst>
                                    </p:anim>
                                    <p:animEffect transition="in" filter="fade">
                                      <p:cBhvr>
                                        <p:cTn id="26" dur="550"/>
                                        <p:tgtEl>
                                          <p:spTgt spid="6"/>
                                        </p:tgtEl>
                                      </p:cBhvr>
                                    </p:animEffect>
                                  </p:childTnLst>
                                </p:cTn>
                              </p:par>
                              <p:par>
                                <p:cTn id="27" presetID="42" presetClass="entr" presetSubtype="0" fill="hold" grpId="0" nodeType="withEffect">
                                  <p:stCondLst>
                                    <p:cond delay="41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50" decel="100000" fill="hold"/>
                                        <p:tgtEl>
                                          <p:spTgt spid="4"/>
                                        </p:tgtEl>
                                        <p:attrNameLst>
                                          <p:attrName>ppt_y</p:attrName>
                                        </p:attrNameLst>
                                      </p:cBhvr>
                                      <p:tavLst>
                                        <p:tav tm="0">
                                          <p:val>
                                            <p:strVal val="#ppt_y+0.05"/>
                                          </p:val>
                                        </p:tav>
                                        <p:tav tm="100000">
                                          <p:val>
                                            <p:strVal val="#ppt_y"/>
                                          </p:val>
                                        </p:tav>
                                      </p:tavLst>
                                    </p:anim>
                                    <p:animEffect transition="in" filter="fade">
                                      <p:cBhvr>
                                        <p:cTn id="30" dur="550"/>
                                        <p:tgtEl>
                                          <p:spTgt spid="4"/>
                                        </p:tgtEl>
                                      </p:cBhvr>
                                    </p:animEffect>
                                  </p:childTnLst>
                                </p:cTn>
                              </p:par>
                              <p:par>
                                <p:cTn id="31" presetID="42" presetClass="entr" presetSubtype="0" fill="hold" grpId="0" nodeType="withEffect">
                                  <p:stCondLst>
                                    <p:cond delay="41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50" decel="100000" fill="hold"/>
                                        <p:tgtEl>
                                          <p:spTgt spid="5"/>
                                        </p:tgtEl>
                                        <p:attrNameLst>
                                          <p:attrName>ppt_y</p:attrName>
                                        </p:attrNameLst>
                                      </p:cBhvr>
                                      <p:tavLst>
                                        <p:tav tm="0">
                                          <p:val>
                                            <p:strVal val="#ppt_y+0.05"/>
                                          </p:val>
                                        </p:tav>
                                        <p:tav tm="100000">
                                          <p:val>
                                            <p:strVal val="#ppt_y"/>
                                          </p:val>
                                        </p:tav>
                                      </p:tavLst>
                                    </p:anim>
                                    <p:animEffect transition="in" filter="fade">
                                      <p:cBhvr>
                                        <p:cTn id="34" dur="550"/>
                                        <p:tgtEl>
                                          <p:spTgt spid="5"/>
                                        </p:tgtEl>
                                      </p:cBhvr>
                                    </p:animEffect>
                                  </p:childTnLst>
                                </p:cTn>
                              </p:par>
                              <p:par>
                                <p:cTn id="35" presetID="42" presetClass="entr" presetSubtype="0" fill="hold" grpId="0" nodeType="withEffect">
                                  <p:stCondLst>
                                    <p:cond delay="57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50" decel="100000" fill="hold"/>
                                        <p:tgtEl>
                                          <p:spTgt spid="9"/>
                                        </p:tgtEl>
                                        <p:attrNameLst>
                                          <p:attrName>ppt_y</p:attrName>
                                        </p:attrNameLst>
                                      </p:cBhvr>
                                      <p:tavLst>
                                        <p:tav tm="0">
                                          <p:val>
                                            <p:strVal val="#ppt_y+0.05"/>
                                          </p:val>
                                        </p:tav>
                                        <p:tav tm="100000">
                                          <p:val>
                                            <p:strVal val="#ppt_y"/>
                                          </p:val>
                                        </p:tav>
                                      </p:tavLst>
                                    </p:anim>
                                    <p:animEffect transition="in" filter="fade">
                                      <p:cBhvr>
                                        <p:cTn id="38" dur="550"/>
                                        <p:tgtEl>
                                          <p:spTgt spid="9"/>
                                        </p:tgtEl>
                                      </p:cBhvr>
                                    </p:animEffect>
                                  </p:childTnLst>
                                </p:cTn>
                              </p:par>
                              <p:par>
                                <p:cTn id="39" presetID="42" presetClass="entr" presetSubtype="0" fill="hold" grpId="0" nodeType="withEffect">
                                  <p:stCondLst>
                                    <p:cond delay="57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50" decel="100000" fill="hold"/>
                                        <p:tgtEl>
                                          <p:spTgt spid="7"/>
                                        </p:tgtEl>
                                        <p:attrNameLst>
                                          <p:attrName>ppt_y</p:attrName>
                                        </p:attrNameLst>
                                      </p:cBhvr>
                                      <p:tavLst>
                                        <p:tav tm="0">
                                          <p:val>
                                            <p:strVal val="#ppt_y+0.05"/>
                                          </p:val>
                                        </p:tav>
                                        <p:tav tm="100000">
                                          <p:val>
                                            <p:strVal val="#ppt_y"/>
                                          </p:val>
                                        </p:tav>
                                      </p:tavLst>
                                    </p:anim>
                                    <p:animEffect transition="in" filter="fade">
                                      <p:cBhvr>
                                        <p:cTn id="42" dur="550"/>
                                        <p:tgtEl>
                                          <p:spTgt spid="7"/>
                                        </p:tgtEl>
                                      </p:cBhvr>
                                    </p:animEffect>
                                  </p:childTnLst>
                                </p:cTn>
                              </p:par>
                              <p:par>
                                <p:cTn id="43" presetID="42" presetClass="entr" presetSubtype="0" fill="hold" grpId="0" nodeType="withEffect">
                                  <p:stCondLst>
                                    <p:cond delay="57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50" decel="100000" fill="hold"/>
                                        <p:tgtEl>
                                          <p:spTgt spid="8"/>
                                        </p:tgtEl>
                                        <p:attrNameLst>
                                          <p:attrName>ppt_y</p:attrName>
                                        </p:attrNameLst>
                                      </p:cBhvr>
                                      <p:tavLst>
                                        <p:tav tm="0">
                                          <p:val>
                                            <p:strVal val="#ppt_y+0.05"/>
                                          </p:val>
                                        </p:tav>
                                        <p:tav tm="100000">
                                          <p:val>
                                            <p:strVal val="#ppt_y"/>
                                          </p:val>
                                        </p:tav>
                                      </p:tavLst>
                                    </p:anim>
                                    <p:animEffect transition="in" filter="fade">
                                      <p:cBhvr>
                                        <p:cTn id="46" dur="550"/>
                                        <p:tgtEl>
                                          <p:spTgt spid="8"/>
                                        </p:tgtEl>
                                      </p:cBhvr>
                                    </p:animEffect>
                                  </p:childTnLst>
                                </p:cTn>
                              </p:par>
                              <p:par>
                                <p:cTn id="47" presetID="42" presetClass="entr" presetSubtype="0" fill="hold" grpId="0" nodeType="withEffect">
                                  <p:stCondLst>
                                    <p:cond delay="73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50" decel="100000" fill="hold"/>
                                        <p:tgtEl>
                                          <p:spTgt spid="12"/>
                                        </p:tgtEl>
                                        <p:attrNameLst>
                                          <p:attrName>ppt_y</p:attrName>
                                        </p:attrNameLst>
                                      </p:cBhvr>
                                      <p:tavLst>
                                        <p:tav tm="0">
                                          <p:val>
                                            <p:strVal val="#ppt_y+0.05"/>
                                          </p:val>
                                        </p:tav>
                                        <p:tav tm="100000">
                                          <p:val>
                                            <p:strVal val="#ppt_y"/>
                                          </p:val>
                                        </p:tav>
                                      </p:tavLst>
                                    </p:anim>
                                    <p:animEffect transition="in" filter="fade">
                                      <p:cBhvr>
                                        <p:cTn id="50" dur="550"/>
                                        <p:tgtEl>
                                          <p:spTgt spid="12"/>
                                        </p:tgtEl>
                                      </p:cBhvr>
                                    </p:animEffect>
                                  </p:childTnLst>
                                </p:cTn>
                              </p:par>
                              <p:par>
                                <p:cTn id="51" presetID="42" presetClass="entr" presetSubtype="0" fill="hold" grpId="0" nodeType="withEffect">
                                  <p:stCondLst>
                                    <p:cond delay="73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50" decel="100000" fill="hold"/>
                                        <p:tgtEl>
                                          <p:spTgt spid="10"/>
                                        </p:tgtEl>
                                        <p:attrNameLst>
                                          <p:attrName>ppt_y</p:attrName>
                                        </p:attrNameLst>
                                      </p:cBhvr>
                                      <p:tavLst>
                                        <p:tav tm="0">
                                          <p:val>
                                            <p:strVal val="#ppt_y+0.05"/>
                                          </p:val>
                                        </p:tav>
                                        <p:tav tm="100000">
                                          <p:val>
                                            <p:strVal val="#ppt_y"/>
                                          </p:val>
                                        </p:tav>
                                      </p:tavLst>
                                    </p:anim>
                                    <p:animEffect transition="in" filter="fade">
                                      <p:cBhvr>
                                        <p:cTn id="54" dur="550"/>
                                        <p:tgtEl>
                                          <p:spTgt spid="10"/>
                                        </p:tgtEl>
                                      </p:cBhvr>
                                    </p:animEffect>
                                  </p:childTnLst>
                                </p:cTn>
                              </p:par>
                              <p:par>
                                <p:cTn id="55" presetID="42" presetClass="entr" presetSubtype="0" fill="hold" grpId="0" nodeType="withEffect">
                                  <p:stCondLst>
                                    <p:cond delay="73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50" decel="100000" fill="hold"/>
                                        <p:tgtEl>
                                          <p:spTgt spid="11"/>
                                        </p:tgtEl>
                                        <p:attrNameLst>
                                          <p:attrName>ppt_y</p:attrName>
                                        </p:attrNameLst>
                                      </p:cBhvr>
                                      <p:tavLst>
                                        <p:tav tm="0">
                                          <p:val>
                                            <p:strVal val="#ppt_y+0.05"/>
                                          </p:val>
                                        </p:tav>
                                        <p:tav tm="100000">
                                          <p:val>
                                            <p:strVal val="#ppt_y"/>
                                          </p:val>
                                        </p:tav>
                                      </p:tavLst>
                                    </p:anim>
                                    <p:animEffect transition="in" filter="fade">
                                      <p:cBhvr>
                                        <p:cTn id="58" dur="550"/>
                                        <p:tgtEl>
                                          <p:spTgt spid="11"/>
                                        </p:tgtEl>
                                      </p:cBhvr>
                                    </p:animEffect>
                                  </p:childTnLst>
                                </p:cTn>
                              </p:par>
                              <p:par>
                                <p:cTn id="59" presetID="42" presetClass="entr" presetSubtype="0" fill="hold" grpId="0" nodeType="withEffect">
                                  <p:stCondLst>
                                    <p:cond delay="89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50" decel="100000" fill="hold"/>
                                        <p:tgtEl>
                                          <p:spTgt spid="15"/>
                                        </p:tgtEl>
                                        <p:attrNameLst>
                                          <p:attrName>ppt_y</p:attrName>
                                        </p:attrNameLst>
                                      </p:cBhvr>
                                      <p:tavLst>
                                        <p:tav tm="0">
                                          <p:val>
                                            <p:strVal val="#ppt_y+0.05"/>
                                          </p:val>
                                        </p:tav>
                                        <p:tav tm="100000">
                                          <p:val>
                                            <p:strVal val="#ppt_y"/>
                                          </p:val>
                                        </p:tav>
                                      </p:tavLst>
                                    </p:anim>
                                    <p:animEffect transition="in" filter="fade">
                                      <p:cBhvr>
                                        <p:cTn id="62" dur="550"/>
                                        <p:tgtEl>
                                          <p:spTgt spid="15"/>
                                        </p:tgtEl>
                                      </p:cBhvr>
                                    </p:animEffect>
                                  </p:childTnLst>
                                </p:cTn>
                              </p:par>
                              <p:par>
                                <p:cTn id="63" presetID="42" presetClass="entr" presetSubtype="0" fill="hold" grpId="0" nodeType="withEffect">
                                  <p:stCondLst>
                                    <p:cond delay="890"/>
                                  </p:stCondLst>
                                  <p:childTnLst>
                                    <p:set>
                                      <p:cBhvr>
                                        <p:cTn id="64" dur="1" fill="hold">
                                          <p:stCondLst>
                                            <p:cond delay="0"/>
                                          </p:stCondLst>
                                        </p:cTn>
                                        <p:tgtEl>
                                          <p:spTgt spid="13"/>
                                        </p:tgtEl>
                                        <p:attrNameLst>
                                          <p:attrName>style.visibility</p:attrName>
                                        </p:attrNameLst>
                                      </p:cBhvr>
                                      <p:to>
                                        <p:strVal val="visible"/>
                                      </p:to>
                                    </p:set>
                                    <p:anim calcmode="lin" valueType="num">
                                      <p:cBhvr additive="base">
                                        <p:cTn id="65" dur="550" decel="100000" fill="hold"/>
                                        <p:tgtEl>
                                          <p:spTgt spid="13"/>
                                        </p:tgtEl>
                                        <p:attrNameLst>
                                          <p:attrName>ppt_y</p:attrName>
                                        </p:attrNameLst>
                                      </p:cBhvr>
                                      <p:tavLst>
                                        <p:tav tm="0">
                                          <p:val>
                                            <p:strVal val="#ppt_y+0.05"/>
                                          </p:val>
                                        </p:tav>
                                        <p:tav tm="100000">
                                          <p:val>
                                            <p:strVal val="#ppt_y"/>
                                          </p:val>
                                        </p:tav>
                                      </p:tavLst>
                                    </p:anim>
                                    <p:animEffect transition="in" filter="fade">
                                      <p:cBhvr>
                                        <p:cTn id="66" dur="550"/>
                                        <p:tgtEl>
                                          <p:spTgt spid="13"/>
                                        </p:tgtEl>
                                      </p:cBhvr>
                                    </p:animEffect>
                                  </p:childTnLst>
                                </p:cTn>
                              </p:par>
                              <p:par>
                                <p:cTn id="67" presetID="42" presetClass="entr" presetSubtype="0" fill="hold" grpId="0" nodeType="withEffect">
                                  <p:stCondLst>
                                    <p:cond delay="890"/>
                                  </p:stCondLst>
                                  <p:childTnLst>
                                    <p:set>
                                      <p:cBhvr>
                                        <p:cTn id="68" dur="1" fill="hold">
                                          <p:stCondLst>
                                            <p:cond delay="0"/>
                                          </p:stCondLst>
                                        </p:cTn>
                                        <p:tgtEl>
                                          <p:spTgt spid="14"/>
                                        </p:tgtEl>
                                        <p:attrNameLst>
                                          <p:attrName>style.visibility</p:attrName>
                                        </p:attrNameLst>
                                      </p:cBhvr>
                                      <p:to>
                                        <p:strVal val="visible"/>
                                      </p:to>
                                    </p:set>
                                    <p:anim calcmode="lin" valueType="num">
                                      <p:cBhvr additive="base">
                                        <p:cTn id="69" dur="550" decel="100000" fill="hold"/>
                                        <p:tgtEl>
                                          <p:spTgt spid="14"/>
                                        </p:tgtEl>
                                        <p:attrNameLst>
                                          <p:attrName>ppt_y</p:attrName>
                                        </p:attrNameLst>
                                      </p:cBhvr>
                                      <p:tavLst>
                                        <p:tav tm="0">
                                          <p:val>
                                            <p:strVal val="#ppt_y+0.05"/>
                                          </p:val>
                                        </p:tav>
                                        <p:tav tm="100000">
                                          <p:val>
                                            <p:strVal val="#ppt_y"/>
                                          </p:val>
                                        </p:tav>
                                      </p:tavLst>
                                    </p:anim>
                                    <p:animEffect transition="in" filter="fade">
                                      <p:cBhvr>
                                        <p:cTn id="70" dur="550"/>
                                        <p:tgtEl>
                                          <p:spTgt spid="14"/>
                                        </p:tgtEl>
                                      </p:cBhvr>
                                    </p:animEffect>
                                  </p:childTnLst>
                                </p:cTn>
                              </p:par>
                              <p:par>
                                <p:cTn id="71" presetID="42" presetClass="entr" presetSubtype="0" fill="hold" grpId="0" nodeType="withEffect">
                                  <p:stCondLst>
                                    <p:cond delay="1050"/>
                                  </p:stCondLst>
                                  <p:childTnLst>
                                    <p:set>
                                      <p:cBhvr>
                                        <p:cTn id="72" dur="1" fill="hold">
                                          <p:stCondLst>
                                            <p:cond delay="0"/>
                                          </p:stCondLst>
                                        </p:cTn>
                                        <p:tgtEl>
                                          <p:spTgt spid="21"/>
                                        </p:tgtEl>
                                        <p:attrNameLst>
                                          <p:attrName>style.visibility</p:attrName>
                                        </p:attrNameLst>
                                      </p:cBhvr>
                                      <p:to>
                                        <p:strVal val="visible"/>
                                      </p:to>
                                    </p:set>
                                    <p:anim calcmode="lin" valueType="num">
                                      <p:cBhvr additive="base">
                                        <p:cTn id="73" dur="550" decel="100000" fill="hold"/>
                                        <p:tgtEl>
                                          <p:spTgt spid="21"/>
                                        </p:tgtEl>
                                        <p:attrNameLst>
                                          <p:attrName>ppt_y</p:attrName>
                                        </p:attrNameLst>
                                      </p:cBhvr>
                                      <p:tavLst>
                                        <p:tav tm="0">
                                          <p:val>
                                            <p:strVal val="#ppt_y+0.05"/>
                                          </p:val>
                                        </p:tav>
                                        <p:tav tm="100000">
                                          <p:val>
                                            <p:strVal val="#ppt_y"/>
                                          </p:val>
                                        </p:tav>
                                      </p:tavLst>
                                    </p:anim>
                                    <p:animEffect transition="in" filter="fade">
                                      <p:cBhvr>
                                        <p:cTn id="74" dur="5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6" grpId="0" animBg="1"/>
      <p:bldP spid="4" grpId="0" animBg="1"/>
      <p:bldP spid="5" grpId="0" animBg="1"/>
      <p:bldP spid="9" grpId="0" animBg="1"/>
      <p:bldP spid="7" grpId="0" animBg="1"/>
      <p:bldP spid="8" grpId="0" animBg="1"/>
      <p:bldP spid="12" grpId="0" animBg="1"/>
      <p:bldP spid="10" grpId="0" animBg="1"/>
      <p:bldP spid="11" grpId="0" animBg="1"/>
      <p:bldP spid="15" grpId="0" animBg="1"/>
      <p:bldP spid="13" grpId="0" animBg="1"/>
      <p:bldP spid="14" grpId="0" animBg="1"/>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t"/>
          <a:lstStyle/>
          <a:p>
            <a:pPr algn="l" indent="0" marL="0">
              <a:buNone/>
            </a:pPr>
            <a:r>
              <a:rPr lang="en-US" sz="2600" b="1" dirty="0">
                <a:solidFill>
                  <a:schemeClr val="accent1"/>
                </a:solidFill>
              </a:rPr>
              <a:t>Приложение 1. Ответы на частые вопросы</a:t>
            </a:r>
            <a:endParaRPr lang="en-US" sz="2600" dirty="0"/>
          </a:p>
        </p:txBody>
      </p:sp>
      <p:sp>
        <p:nvSpPr>
          <p:cNvPr id="3" name="Text 0"/>
          <p:cNvSpPr/>
          <p:nvPr>
            <p:ph idx="101" type="body" hasCustomPrompt="1"/>
          </p:nvPr>
        </p:nvSpPr>
        <p:spPr>
          <a:xfrm>
            <a:off x="548640" y="1024128"/>
            <a:ext cx="11064240" cy="411480"/>
          </a:xfrm>
          <a:prstGeom prst="rect">
            <a:avLst/>
          </a:prstGeom>
          <a:noFill/>
          <a:ln/>
        </p:spPr>
        <p:txBody>
          <a:bodyPr wrap="square" lIns="0" tIns="0" rIns="0" bIns="0" rtlCol="0" anchor="t"/>
          <a:lstStyle/>
          <a:p>
            <a:pPr indent="0" marL="0">
              <a:buNone/>
            </a:pPr>
            <a:r>
              <a:rPr lang="en-US" sz="1500" dirty="0">
                <a:solidFill>
                  <a:schemeClr val="accent5"/>
                </a:solidFill>
              </a:rPr>
              <a:t>Показывайте, только если вопрос прозвучал</a:t>
            </a:r>
            <a:endParaRPr lang="en-US" sz="1500" dirty="0"/>
          </a:p>
        </p:txBody>
      </p:sp>
      <p:sp>
        <p:nvSpPr>
          <p:cNvPr id="4" name="Карточка">
            <a:hlinkClick action="ppaction://hlinksldjump" r:id="rId9"/>
          </p:cNvPr>
          <p:cNvSpPr/>
          <p:nvPr/>
        </p:nvSpPr>
        <p:spPr>
          <a:xfrm>
            <a:off x="548640" y="1691640"/>
            <a:ext cx="5440680" cy="1298448"/>
          </a:xfrm>
          <a:prstGeom prst="roundRect">
            <a:avLst>
              <a:gd name="adj" fmla="val 8451"/>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txBody>
          <a:bodyPr/>
          <a:p/>
        </p:txBody>
      </p:sp>
      <p:pic>
        <p:nvPicPr>
          <p:cNvPr id="5" name="Значок question" descr="img/ic_question_rose.png">
            <a:hlinkClick action="ppaction://hlinksldjump" r:id="rId9"/>
          </p:cNvPr>
          <p:cNvPicPr>
            <a:picLocks noChangeAspect="1"/>
          </p:cNvPicPr>
          <p:nvPr/>
        </p:nvPicPr>
        <p:blipFill>
          <a:blip r:embed="rId1"/>
          <a:stretch>
            <a:fillRect/>
          </a:stretch>
        </p:blipFill>
        <p:spPr>
          <a:xfrm>
            <a:off x="777240" y="1920240"/>
            <a:ext cx="384048" cy="384048"/>
          </a:xfrm>
          <a:prstGeom prst="rect">
            <a:avLst/>
          </a:prstGeom>
        </p:spPr>
      </p:pic>
      <p:sp>
        <p:nvSpPr>
          <p:cNvPr id="6" name="Text 3">
            <a:hlinkClick action="ppaction://hlinksldjump" r:id="rId9"/>
          </p:cNvPr>
          <p:cNvSpPr txBox="1"/>
          <p:nvPr/>
        </p:nvSpPr>
        <p:spPr>
          <a:xfrm>
            <a:off x="1325880" y="1892808"/>
            <a:ext cx="4480560" cy="411480"/>
          </a:xfrm>
          <a:prstGeom prst="rect">
            <a:avLst/>
          </a:prstGeom>
          <a:noFill/>
          <a:ln/>
        </p:spPr>
        <p:txBody>
          <a:bodyPr wrap="square" lIns="0" tIns="0" rIns="0" bIns="0" rtlCol="0" anchor="t"/>
          <a:lstStyle/>
          <a:p>
            <a:pPr algn="l" indent="0" marL="0">
              <a:buNone/>
            </a:pPr>
            <a:r>
              <a:rPr lang="en-US" sz="1400" b="1" dirty="0">
                <a:solidFill>
                  <a:schemeClr val="accent1"/>
                </a:solidFill>
                <a:latin typeface="Cambria" pitchFamily="34" charset="0"/>
                <a:ea typeface="Cambria" pitchFamily="34" charset="-122"/>
                <a:cs typeface="Cambria" pitchFamily="34" charset="-120"/>
              </a:rPr>
              <a:t>У нас уже есть система планирования?</a:t>
            </a:r>
            <a:endParaRPr lang="en-US" sz="1400" dirty="0"/>
          </a:p>
        </p:txBody>
      </p:sp>
      <p:sp>
        <p:nvSpPr>
          <p:cNvPr id="7" name="Text 4">
            <a:hlinkClick action="ppaction://hlinksldjump" r:id="rId9"/>
          </p:cNvPr>
          <p:cNvSpPr txBox="1"/>
          <p:nvPr/>
        </p:nvSpPr>
        <p:spPr>
          <a:xfrm>
            <a:off x="1325880" y="2313432"/>
            <a:ext cx="4480560" cy="640080"/>
          </a:xfrm>
          <a:prstGeom prst="rect">
            <a:avLst/>
          </a:prstGeom>
          <a:noFill/>
          <a:ln/>
        </p:spPr>
        <p:txBody>
          <a:bodyPr wrap="square" lIns="0" tIns="0" rIns="0" bIns="0" rtlCol="0" anchor="t"/>
          <a:lstStyle/>
          <a:p>
            <a:pPr algn="l" indent="0" marL="0">
              <a:buNone/>
            </a:pPr>
            <a:r>
              <a:rPr lang="en-US" sz="1200" dirty="0">
                <a:solidFill>
                  <a:schemeClr val="tx1"/>
                </a:solidFill>
              </a:rPr>
              <a:t>Пилот работает в действующих системах и отчетах. Проверяем процесс, программы не меняем</a:t>
            </a:r>
            <a:endParaRPr lang="en-US" sz="1200" dirty="0"/>
          </a:p>
        </p:txBody>
      </p:sp>
      <p:sp>
        <p:nvSpPr>
          <p:cNvPr id="8" name="Карточка">
            <a:hlinkClick action="ppaction://hlinksldjump" r:id="rId10"/>
          </p:cNvPr>
          <p:cNvSpPr/>
          <p:nvPr/>
        </p:nvSpPr>
        <p:spPr>
          <a:xfrm>
            <a:off x="6172200" y="1691640"/>
            <a:ext cx="5440680" cy="1298448"/>
          </a:xfrm>
          <a:prstGeom prst="roundRect">
            <a:avLst>
              <a:gd name="adj" fmla="val 8451"/>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txBody>
          <a:bodyPr/>
          <a:p/>
        </p:txBody>
      </p:sp>
      <p:pic>
        <p:nvPicPr>
          <p:cNvPr id="9" name="Значок question" descr="img/ic_question_rose.png">
            <a:hlinkClick action="ppaction://hlinksldjump" r:id="rId10"/>
          </p:cNvPr>
          <p:cNvPicPr>
            <a:picLocks noChangeAspect="1"/>
          </p:cNvPicPr>
          <p:nvPr/>
        </p:nvPicPr>
        <p:blipFill>
          <a:blip r:embed="rId2"/>
          <a:stretch>
            <a:fillRect/>
          </a:stretch>
        </p:blipFill>
        <p:spPr>
          <a:xfrm>
            <a:off x="6400800" y="1920240"/>
            <a:ext cx="384048" cy="384048"/>
          </a:xfrm>
          <a:prstGeom prst="rect">
            <a:avLst/>
          </a:prstGeom>
        </p:spPr>
      </p:pic>
      <p:sp>
        <p:nvSpPr>
          <p:cNvPr id="10" name="Text 6">
            <a:hlinkClick action="ppaction://hlinksldjump" r:id="rId10"/>
          </p:cNvPr>
          <p:cNvSpPr txBox="1"/>
          <p:nvPr/>
        </p:nvSpPr>
        <p:spPr>
          <a:xfrm>
            <a:off x="6949440" y="1892808"/>
            <a:ext cx="4480560" cy="411480"/>
          </a:xfrm>
          <a:prstGeom prst="rect">
            <a:avLst/>
          </a:prstGeom>
          <a:noFill/>
          <a:ln/>
        </p:spPr>
        <p:txBody>
          <a:bodyPr wrap="square" lIns="0" tIns="0" rIns="0" bIns="0" rtlCol="0" anchor="t"/>
          <a:lstStyle/>
          <a:p>
            <a:pPr algn="l" indent="0" marL="0">
              <a:buNone/>
            </a:pPr>
            <a:r>
              <a:rPr lang="en-US" sz="1400" b="1" dirty="0">
                <a:solidFill>
                  <a:schemeClr val="accent1"/>
                </a:solidFill>
                <a:latin typeface="Cambria" pitchFamily="34" charset="0"/>
                <a:ea typeface="Cambria" pitchFamily="34" charset="-122"/>
                <a:cs typeface="Cambria" pitchFamily="34" charset="-120"/>
              </a:rPr>
              <a:t>Прогноз продаж все равно неточный?</a:t>
            </a:r>
            <a:endParaRPr lang="en-US" sz="1400" dirty="0"/>
          </a:p>
        </p:txBody>
      </p:sp>
      <p:sp>
        <p:nvSpPr>
          <p:cNvPr id="11" name="Text 7">
            <a:hlinkClick action="ppaction://hlinksldjump" r:id="rId10"/>
          </p:cNvPr>
          <p:cNvSpPr txBox="1"/>
          <p:nvPr/>
        </p:nvSpPr>
        <p:spPr>
          <a:xfrm>
            <a:off x="6949440" y="2313432"/>
            <a:ext cx="4480560" cy="640080"/>
          </a:xfrm>
          <a:prstGeom prst="rect">
            <a:avLst/>
          </a:prstGeom>
          <a:noFill/>
          <a:ln/>
        </p:spPr>
        <p:txBody>
          <a:bodyPr wrap="square" lIns="0" tIns="0" rIns="0" bIns="0" rtlCol="0" anchor="t"/>
          <a:lstStyle/>
          <a:p>
            <a:pPr algn="l" indent="0" marL="0">
              <a:buNone/>
            </a:pPr>
            <a:r>
              <a:rPr lang="en-US" sz="1200" dirty="0">
                <a:solidFill>
                  <a:schemeClr val="tx1"/>
                </a:solidFill>
              </a:rPr>
              <a:t>Ставка не на точность прогноза, а на частоту сверки. Расчет в приложении 3</a:t>
            </a:r>
            <a:endParaRPr lang="en-US" sz="1200" dirty="0"/>
          </a:p>
        </p:txBody>
      </p:sp>
      <p:sp>
        <p:nvSpPr>
          <p:cNvPr id="12" name="Карточка">
            <a:hlinkClick action="ppaction://hlinksldjump" r:id="rId11"/>
          </p:cNvPr>
          <p:cNvSpPr/>
          <p:nvPr/>
        </p:nvSpPr>
        <p:spPr>
          <a:xfrm>
            <a:off x="548640" y="3154680"/>
            <a:ext cx="5440680" cy="1298448"/>
          </a:xfrm>
          <a:prstGeom prst="roundRect">
            <a:avLst>
              <a:gd name="adj" fmla="val 8451"/>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txBody>
          <a:bodyPr/>
          <a:p/>
        </p:txBody>
      </p:sp>
      <p:pic>
        <p:nvPicPr>
          <p:cNvPr id="13" name="Значок question" descr="img/ic_question_rose.png">
            <a:hlinkClick action="ppaction://hlinksldjump" r:id="rId11"/>
          </p:cNvPr>
          <p:cNvPicPr>
            <a:picLocks noChangeAspect="1"/>
          </p:cNvPicPr>
          <p:nvPr/>
        </p:nvPicPr>
        <p:blipFill>
          <a:blip r:embed="rId3"/>
          <a:stretch>
            <a:fillRect/>
          </a:stretch>
        </p:blipFill>
        <p:spPr>
          <a:xfrm>
            <a:off x="777240" y="3383280"/>
            <a:ext cx="384048" cy="384048"/>
          </a:xfrm>
          <a:prstGeom prst="rect">
            <a:avLst/>
          </a:prstGeom>
        </p:spPr>
      </p:pic>
      <p:sp>
        <p:nvSpPr>
          <p:cNvPr id="14" name="Text 9">
            <a:hlinkClick action="ppaction://hlinksldjump" r:id="rId11"/>
          </p:cNvPr>
          <p:cNvSpPr txBox="1"/>
          <p:nvPr/>
        </p:nvSpPr>
        <p:spPr>
          <a:xfrm>
            <a:off x="1325880" y="3355848"/>
            <a:ext cx="4480560" cy="411480"/>
          </a:xfrm>
          <a:prstGeom prst="rect">
            <a:avLst/>
          </a:prstGeom>
          <a:noFill/>
          <a:ln/>
        </p:spPr>
        <p:txBody>
          <a:bodyPr wrap="square" lIns="0" tIns="0" rIns="0" bIns="0" rtlCol="0" anchor="t"/>
          <a:lstStyle/>
          <a:p>
            <a:pPr algn="l" indent="0" marL="0">
              <a:buNone/>
            </a:pPr>
            <a:r>
              <a:rPr lang="en-US" sz="1400" b="1" dirty="0">
                <a:solidFill>
                  <a:schemeClr val="accent1"/>
                </a:solidFill>
                <a:latin typeface="Cambria" pitchFamily="34" charset="0"/>
                <a:ea typeface="Cambria" pitchFamily="34" charset="-122"/>
                <a:cs typeface="Cambria" pitchFamily="34" charset="-120"/>
              </a:rPr>
              <a:t>Где взять время на встречи?</a:t>
            </a:r>
            <a:endParaRPr lang="en-US" sz="1400" dirty="0"/>
          </a:p>
        </p:txBody>
      </p:sp>
      <p:sp>
        <p:nvSpPr>
          <p:cNvPr id="15" name="Text 10">
            <a:hlinkClick action="ppaction://hlinksldjump" r:id="rId11"/>
          </p:cNvPr>
          <p:cNvSpPr txBox="1"/>
          <p:nvPr/>
        </p:nvSpPr>
        <p:spPr>
          <a:xfrm>
            <a:off x="1325880" y="3776472"/>
            <a:ext cx="4480560" cy="640080"/>
          </a:xfrm>
          <a:prstGeom prst="rect">
            <a:avLst/>
          </a:prstGeom>
          <a:noFill/>
          <a:ln/>
        </p:spPr>
        <p:txBody>
          <a:bodyPr wrap="square" lIns="0" tIns="0" rIns="0" bIns="0" rtlCol="0" anchor="t"/>
          <a:lstStyle/>
          <a:p>
            <a:pPr algn="l" indent="0" marL="0">
              <a:buNone/>
            </a:pPr>
            <a:r>
              <a:rPr lang="en-US" sz="1200" dirty="0">
                <a:solidFill>
                  <a:schemeClr val="tx1"/>
                </a:solidFill>
              </a:rPr>
              <a:t>Час в неделю. В рабочее время, если руководство его даст, или после работы</a:t>
            </a:r>
            <a:endParaRPr lang="en-US" sz="1200" dirty="0"/>
          </a:p>
        </p:txBody>
      </p:sp>
      <p:sp>
        <p:nvSpPr>
          <p:cNvPr id="16" name="Карточка">
            <a:hlinkClick action="ppaction://hlinksldjump" r:id="rId12"/>
          </p:cNvPr>
          <p:cNvSpPr/>
          <p:nvPr/>
        </p:nvSpPr>
        <p:spPr>
          <a:xfrm>
            <a:off x="6172200" y="3154680"/>
            <a:ext cx="5440680" cy="1298448"/>
          </a:xfrm>
          <a:prstGeom prst="roundRect">
            <a:avLst>
              <a:gd name="adj" fmla="val 8451"/>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txBody>
          <a:bodyPr/>
          <a:p/>
        </p:txBody>
      </p:sp>
      <p:pic>
        <p:nvPicPr>
          <p:cNvPr id="17" name="Значок question" descr="img/ic_question_rose.png">
            <a:hlinkClick action="ppaction://hlinksldjump" r:id="rId12"/>
          </p:cNvPr>
          <p:cNvPicPr>
            <a:picLocks noChangeAspect="1"/>
          </p:cNvPicPr>
          <p:nvPr/>
        </p:nvPicPr>
        <p:blipFill>
          <a:blip r:embed="rId4"/>
          <a:stretch>
            <a:fillRect/>
          </a:stretch>
        </p:blipFill>
        <p:spPr>
          <a:xfrm>
            <a:off x="6400800" y="3383280"/>
            <a:ext cx="384048" cy="384048"/>
          </a:xfrm>
          <a:prstGeom prst="rect">
            <a:avLst/>
          </a:prstGeom>
        </p:spPr>
      </p:pic>
      <p:sp>
        <p:nvSpPr>
          <p:cNvPr id="18" name="Text 12">
            <a:hlinkClick action="ppaction://hlinksldjump" r:id="rId12"/>
          </p:cNvPr>
          <p:cNvSpPr txBox="1"/>
          <p:nvPr/>
        </p:nvSpPr>
        <p:spPr>
          <a:xfrm>
            <a:off x="6949440" y="3355848"/>
            <a:ext cx="4480560" cy="411480"/>
          </a:xfrm>
          <a:prstGeom prst="rect">
            <a:avLst/>
          </a:prstGeom>
          <a:noFill/>
          <a:ln/>
        </p:spPr>
        <p:txBody>
          <a:bodyPr wrap="square" lIns="0" tIns="0" rIns="0" bIns="0" rtlCol="0" anchor="t"/>
          <a:lstStyle/>
          <a:p>
            <a:pPr algn="l" indent="0" marL="0">
              <a:buNone/>
            </a:pPr>
            <a:r>
              <a:rPr lang="en-US" sz="1400" b="1" dirty="0">
                <a:solidFill>
                  <a:schemeClr val="accent1"/>
                </a:solidFill>
                <a:latin typeface="Cambria" pitchFamily="34" charset="0"/>
                <a:ea typeface="Cambria" pitchFamily="34" charset="-122"/>
                <a:cs typeface="Cambria" pitchFamily="34" charset="-120"/>
              </a:rPr>
              <a:t>Почему проект ведут закупки?</a:t>
            </a:r>
            <a:endParaRPr lang="en-US" sz="1400" dirty="0"/>
          </a:p>
        </p:txBody>
      </p:sp>
      <p:sp>
        <p:nvSpPr>
          <p:cNvPr id="19" name="Text 13">
            <a:hlinkClick action="ppaction://hlinksldjump" r:id="rId12"/>
          </p:cNvPr>
          <p:cNvSpPr txBox="1"/>
          <p:nvPr/>
        </p:nvSpPr>
        <p:spPr>
          <a:xfrm>
            <a:off x="6949440" y="3776472"/>
            <a:ext cx="4480560" cy="640080"/>
          </a:xfrm>
          <a:prstGeom prst="rect">
            <a:avLst/>
          </a:prstGeom>
          <a:noFill/>
          <a:ln/>
        </p:spPr>
        <p:txBody>
          <a:bodyPr wrap="square" lIns="0" tIns="0" rIns="0" bIns="0" rtlCol="0" anchor="t"/>
          <a:lstStyle/>
          <a:p>
            <a:pPr algn="l" indent="0" marL="0">
              <a:buNone/>
            </a:pPr>
            <a:r>
              <a:rPr lang="en-US" sz="1200" dirty="0">
                <a:solidFill>
                  <a:schemeClr val="tx1"/>
                </a:solidFill>
              </a:rPr>
              <a:t>Закупки стоят в конце цепочки и первыми видят цену опоздания. Решения остаются за функциями</a:t>
            </a:r>
            <a:endParaRPr lang="en-US" sz="1200" dirty="0"/>
          </a:p>
        </p:txBody>
      </p:sp>
      <p:sp>
        <p:nvSpPr>
          <p:cNvPr id="20" name="Карточка">
            <a:hlinkClick action="ppaction://hlinksldjump" r:id="rId13"/>
          </p:cNvPr>
          <p:cNvSpPr/>
          <p:nvPr/>
        </p:nvSpPr>
        <p:spPr>
          <a:xfrm>
            <a:off x="548640" y="4617720"/>
            <a:ext cx="5440680" cy="1298448"/>
          </a:xfrm>
          <a:prstGeom prst="roundRect">
            <a:avLst>
              <a:gd name="adj" fmla="val 8451"/>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txBody>
          <a:bodyPr/>
          <a:p/>
        </p:txBody>
      </p:sp>
      <p:pic>
        <p:nvPicPr>
          <p:cNvPr id="21" name="Значок question" descr="img/ic_question_rose.png">
            <a:hlinkClick action="ppaction://hlinksldjump" r:id="rId13"/>
          </p:cNvPr>
          <p:cNvPicPr>
            <a:picLocks noChangeAspect="1"/>
          </p:cNvPicPr>
          <p:nvPr/>
        </p:nvPicPr>
        <p:blipFill>
          <a:blip r:embed="rId5"/>
          <a:stretch>
            <a:fillRect/>
          </a:stretch>
        </p:blipFill>
        <p:spPr>
          <a:xfrm>
            <a:off x="777240" y="4846320"/>
            <a:ext cx="384048" cy="384048"/>
          </a:xfrm>
          <a:prstGeom prst="rect">
            <a:avLst/>
          </a:prstGeom>
        </p:spPr>
      </p:pic>
      <p:sp>
        <p:nvSpPr>
          <p:cNvPr id="22" name="Text 15">
            <a:hlinkClick action="ppaction://hlinksldjump" r:id="rId13"/>
          </p:cNvPr>
          <p:cNvSpPr txBox="1"/>
          <p:nvPr/>
        </p:nvSpPr>
        <p:spPr>
          <a:xfrm>
            <a:off x="1325880" y="4818888"/>
            <a:ext cx="4480560" cy="411480"/>
          </a:xfrm>
          <a:prstGeom prst="rect">
            <a:avLst/>
          </a:prstGeom>
          <a:noFill/>
          <a:ln/>
        </p:spPr>
        <p:txBody>
          <a:bodyPr wrap="square" lIns="0" tIns="0" rIns="0" bIns="0" rtlCol="0" anchor="t"/>
          <a:lstStyle/>
          <a:p>
            <a:pPr algn="l" indent="0" marL="0">
              <a:buNone/>
            </a:pPr>
            <a:r>
              <a:rPr lang="en-US" sz="1400" b="1" dirty="0">
                <a:solidFill>
                  <a:schemeClr val="accent1"/>
                </a:solidFill>
                <a:latin typeface="Cambria" pitchFamily="34" charset="0"/>
                <a:ea typeface="Cambria" pitchFamily="34" charset="-122"/>
                <a:cs typeface="Cambria" pitchFamily="34" charset="-120"/>
              </a:rPr>
              <a:t>Что, если пилот не даст эффекта?</a:t>
            </a:r>
            <a:endParaRPr lang="en-US" sz="1400" dirty="0"/>
          </a:p>
        </p:txBody>
      </p:sp>
      <p:sp>
        <p:nvSpPr>
          <p:cNvPr id="23" name="Text 16">
            <a:hlinkClick action="ppaction://hlinksldjump" r:id="rId13"/>
          </p:cNvPr>
          <p:cNvSpPr txBox="1"/>
          <p:nvPr/>
        </p:nvSpPr>
        <p:spPr>
          <a:xfrm>
            <a:off x="1325880" y="5239512"/>
            <a:ext cx="4480560" cy="640080"/>
          </a:xfrm>
          <a:prstGeom prst="rect">
            <a:avLst/>
          </a:prstGeom>
          <a:noFill/>
          <a:ln/>
        </p:spPr>
        <p:txBody>
          <a:bodyPr wrap="square" lIns="0" tIns="0" rIns="0" bIns="0" rtlCol="0" anchor="t"/>
          <a:lstStyle/>
          <a:p>
            <a:pPr algn="l" indent="0" marL="0">
              <a:buNone/>
            </a:pPr>
            <a:r>
              <a:rPr lang="en-US" sz="1200" dirty="0">
                <a:solidFill>
                  <a:schemeClr val="tx1"/>
                </a:solidFill>
              </a:rPr>
              <a:t>Останавливаемся. Потеря ограничена тремя часами и одним циклом</a:t>
            </a:r>
            <a:endParaRPr lang="en-US" sz="1200" dirty="0"/>
          </a:p>
        </p:txBody>
      </p:sp>
      <p:sp>
        <p:nvSpPr>
          <p:cNvPr id="24" name="Карточка">
            <a:hlinkClick action="ppaction://hlinksldjump" r:id="rId11"/>
          </p:cNvPr>
          <p:cNvSpPr/>
          <p:nvPr/>
        </p:nvSpPr>
        <p:spPr>
          <a:xfrm>
            <a:off x="6172200" y="4617720"/>
            <a:ext cx="5440680" cy="1298448"/>
          </a:xfrm>
          <a:prstGeom prst="roundRect">
            <a:avLst>
              <a:gd name="adj" fmla="val 8451"/>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txBody>
          <a:bodyPr/>
          <a:p/>
        </p:txBody>
      </p:sp>
      <p:pic>
        <p:nvPicPr>
          <p:cNvPr id="25" name="Значок question" descr="img/ic_question_rose.png">
            <a:hlinkClick action="ppaction://hlinksldjump" r:id="rId11"/>
          </p:cNvPr>
          <p:cNvPicPr>
            <a:picLocks noChangeAspect="1"/>
          </p:cNvPicPr>
          <p:nvPr/>
        </p:nvPicPr>
        <p:blipFill>
          <a:blip r:embed="rId6"/>
          <a:stretch>
            <a:fillRect/>
          </a:stretch>
        </p:blipFill>
        <p:spPr>
          <a:xfrm>
            <a:off x="6400800" y="4846320"/>
            <a:ext cx="384048" cy="384048"/>
          </a:xfrm>
          <a:prstGeom prst="rect">
            <a:avLst/>
          </a:prstGeom>
        </p:spPr>
      </p:pic>
      <p:sp>
        <p:nvSpPr>
          <p:cNvPr id="26" name="Text 18">
            <a:hlinkClick action="ppaction://hlinksldjump" r:id="rId11"/>
          </p:cNvPr>
          <p:cNvSpPr txBox="1"/>
          <p:nvPr/>
        </p:nvSpPr>
        <p:spPr>
          <a:xfrm>
            <a:off x="6949440" y="4818888"/>
            <a:ext cx="4480560" cy="411480"/>
          </a:xfrm>
          <a:prstGeom prst="rect">
            <a:avLst/>
          </a:prstGeom>
          <a:noFill/>
          <a:ln/>
        </p:spPr>
        <p:txBody>
          <a:bodyPr wrap="square" lIns="0" tIns="0" rIns="0" bIns="0" rtlCol="0" anchor="t"/>
          <a:lstStyle/>
          <a:p>
            <a:pPr algn="l" indent="0" marL="0">
              <a:buNone/>
            </a:pPr>
            <a:r>
              <a:rPr lang="en-US" sz="1400" b="1" dirty="0">
                <a:solidFill>
                  <a:schemeClr val="accent1"/>
                </a:solidFill>
                <a:latin typeface="Cambria" pitchFamily="34" charset="0"/>
                <a:ea typeface="Cambria" pitchFamily="34" charset="-122"/>
                <a:cs typeface="Cambria" pitchFamily="34" charset="-120"/>
              </a:rPr>
              <a:t>Нужны ли деньги или люди?</a:t>
            </a:r>
            <a:endParaRPr lang="en-US" sz="1400" dirty="0"/>
          </a:p>
        </p:txBody>
      </p:sp>
      <p:sp>
        <p:nvSpPr>
          <p:cNvPr id="27" name="Text 19">
            <a:hlinkClick action="ppaction://hlinksldjump" r:id="rId11"/>
          </p:cNvPr>
          <p:cNvSpPr txBox="1"/>
          <p:nvPr/>
        </p:nvSpPr>
        <p:spPr>
          <a:xfrm>
            <a:off x="6949440" y="5239512"/>
            <a:ext cx="4480560" cy="640080"/>
          </a:xfrm>
          <a:prstGeom prst="rect">
            <a:avLst/>
          </a:prstGeom>
          <a:noFill/>
          <a:ln/>
        </p:spPr>
        <p:txBody>
          <a:bodyPr wrap="square" lIns="0" tIns="0" rIns="0" bIns="0" rtlCol="0" anchor="t"/>
          <a:lstStyle/>
          <a:p>
            <a:pPr algn="l" indent="0" marL="0">
              <a:buNone/>
            </a:pPr>
            <a:r>
              <a:rPr lang="en-US" sz="1200" dirty="0">
                <a:solidFill>
                  <a:schemeClr val="tx1"/>
                </a:solidFill>
              </a:rPr>
              <a:t>Бюджет, система и новый отдел не нужны. Нужны три часа участников и выгрузки данных</a:t>
            </a:r>
            <a:endParaRPr lang="en-US" sz="1200" dirty="0"/>
          </a:p>
        </p:txBody>
      </p:sp>
      <p:sp>
        <p:nvSpPr>
          <p:cNvPr id="28"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r>
              <a:rPr b="0" lang="en-US"/>
              <a:t>18</a:t>
            </a:r>
            <a:endParaRPr lang="en-US"/>
          </a:p>
        </p:txBody>
      </p:sp>
      <p:sp>
        <p:nvSpPr>
          <p:cNvPr id="29" name="Навигация Суть">
            <a:hlinkClick action="ppaction://hlinksldjump" r:id="rId9"/>
          </p:cNvPr>
          <p:cNvSpPr/>
          <p:nvPr/>
        </p:nvSpPr>
        <p:spPr>
          <a:xfrm>
            <a:off x="6898233" y="6428232"/>
            <a:ext cx="39502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Суть</a:t>
            </a:r>
          </a:p>
        </p:txBody>
      </p:sp>
      <p:sp>
        <p:nvSpPr>
          <p:cNvPr id="30" name="Навигация Финансы">
            <a:hlinkClick action="ppaction://hlinksldjump" r:id="rId14"/>
          </p:cNvPr>
          <p:cNvSpPr/>
          <p:nvPr/>
        </p:nvSpPr>
        <p:spPr>
          <a:xfrm>
            <a:off x="7348118"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Финансы</a:t>
            </a:r>
          </a:p>
        </p:txBody>
      </p:sp>
      <p:sp>
        <p:nvSpPr>
          <p:cNvPr id="31" name="Навигация Порядок работы">
            <a:hlinkClick action="ppaction://hlinksldjump" r:id="rId15"/>
          </p:cNvPr>
          <p:cNvSpPr/>
          <p:nvPr/>
        </p:nvSpPr>
        <p:spPr>
          <a:xfrm>
            <a:off x="7984540" y="6428232"/>
            <a:ext cx="1016812"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Порядок работы</a:t>
            </a:r>
          </a:p>
        </p:txBody>
      </p:sp>
      <p:sp>
        <p:nvSpPr>
          <p:cNvPr id="32" name="Навигация Пилот">
            <a:hlinkClick action="ppaction://hlinksldjump" r:id="rId13"/>
          </p:cNvPr>
          <p:cNvSpPr/>
          <p:nvPr/>
        </p:nvSpPr>
        <p:spPr>
          <a:xfrm>
            <a:off x="9056217" y="6428232"/>
            <a:ext cx="45720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Пилот</a:t>
            </a:r>
          </a:p>
        </p:txBody>
      </p:sp>
      <p:sp>
        <p:nvSpPr>
          <p:cNvPr id="33" name="Навигация Решение">
            <a:hlinkClick action="ppaction://hlinksldjump" r:id="rId16"/>
          </p:cNvPr>
          <p:cNvSpPr/>
          <p:nvPr/>
        </p:nvSpPr>
        <p:spPr>
          <a:xfrm>
            <a:off x="9568281"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Решение</a:t>
            </a:r>
          </a:p>
        </p:txBody>
      </p:sp>
      <p:sp>
        <p:nvSpPr>
          <p:cNvPr id="34" name="Навигация Приложения">
            <a:hlinkClick action="ppaction://hlinksldjump" r:id="rId17"/>
          </p:cNvPr>
          <p:cNvSpPr/>
          <p:nvPr/>
        </p:nvSpPr>
        <p:spPr>
          <a:xfrm>
            <a:off x="10204704" y="6428232"/>
            <a:ext cx="768096" cy="219456"/>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1" i="0">
                <a:solidFill>
                  <a:srgbClr val="FFFFFF"/>
                </a:solidFill>
                <a:latin typeface="Calibri"/>
              </a:rPr>
              <a:t>Приложения</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99" fill="hold">
                      <p:stCondLst>
                        <p:cond delay="indefinite"/>
                        <p:cond evt="onBegin" delay="0">
                          <p:tn val="2"/>
                        </p:cond>
                      </p:stCondLst>
                      <p:childTnLst>
                        <p:par>
                          <p:cTn id="100" fill="hold">
                            <p:stCondLst>
                              <p:cond delay="0"/>
                            </p:stCondLst>
                            <p:childTnLst>
                              <p:par>
                                <p:cTn id="3" presetID="42" presetClass="entr" presetSubtype="0" fill="hold" grpId="0" nodeType="withEffect">
                                  <p:stCondLst>
                                    <p:cond delay="250"/>
                                  </p:stCondLst>
                                  <p:childTnLst>
                                    <p:set>
                                      <p:cBhvr>
                                        <p:cTn id="4" dur="1" fill="hold">
                                          <p:stCondLst>
                                            <p:cond delay="0"/>
                                          </p:stCondLst>
                                        </p:cTn>
                                        <p:tgtEl>
                                          <p:spTgt spid="4"/>
                                        </p:tgtEl>
                                        <p:attrNameLst>
                                          <p:attrName>style.visibility</p:attrName>
                                        </p:attrNameLst>
                                      </p:cBhvr>
                                      <p:to>
                                        <p:strVal val="visible"/>
                                      </p:to>
                                    </p:set>
                                    <p:anim calcmode="lin" valueType="num">
                                      <p:cBhvr additive="base">
                                        <p:cTn id="5" dur="550" decel="100000" fill="hold"/>
                                        <p:tgtEl>
                                          <p:spTgt spid="4"/>
                                        </p:tgtEl>
                                        <p:attrNameLst>
                                          <p:attrName>ppt_y</p:attrName>
                                        </p:attrNameLst>
                                      </p:cBhvr>
                                      <p:tavLst>
                                        <p:tav tm="0">
                                          <p:val>
                                            <p:strVal val="#ppt_y+0.05"/>
                                          </p:val>
                                        </p:tav>
                                        <p:tav tm="100000">
                                          <p:val>
                                            <p:strVal val="#ppt_y"/>
                                          </p:val>
                                        </p:tav>
                                      </p:tavLst>
                                    </p:anim>
                                    <p:animEffect transition="in" filter="fade">
                                      <p:cBhvr>
                                        <p:cTn id="6" dur="550"/>
                                        <p:tgtEl>
                                          <p:spTgt spid="4"/>
                                        </p:tgtEl>
                                      </p:cBhvr>
                                    </p:animEffect>
                                  </p:childTnLst>
                                </p:cTn>
                              </p:par>
                              <p:par>
                                <p:cTn id="7" presetID="42" presetClass="entr" presetSubtype="0" fill="hold" grpId="0" nodeType="withEffect">
                                  <p:stCondLst>
                                    <p:cond delay="250"/>
                                  </p:stCondLst>
                                  <p:childTnLst>
                                    <p:set>
                                      <p:cBhvr>
                                        <p:cTn id="8" dur="1" fill="hold">
                                          <p:stCondLst>
                                            <p:cond delay="0"/>
                                          </p:stCondLst>
                                        </p:cTn>
                                        <p:tgtEl>
                                          <p:spTgt spid="5"/>
                                        </p:tgtEl>
                                        <p:attrNameLst>
                                          <p:attrName>style.visibility</p:attrName>
                                        </p:attrNameLst>
                                      </p:cBhvr>
                                      <p:to>
                                        <p:strVal val="visible"/>
                                      </p:to>
                                    </p:set>
                                    <p:anim calcmode="lin" valueType="num">
                                      <p:cBhvr additive="base">
                                        <p:cTn id="9" dur="550" decel="100000" fill="hold"/>
                                        <p:tgtEl>
                                          <p:spTgt spid="5"/>
                                        </p:tgtEl>
                                        <p:attrNameLst>
                                          <p:attrName>ppt_y</p:attrName>
                                        </p:attrNameLst>
                                      </p:cBhvr>
                                      <p:tavLst>
                                        <p:tav tm="0">
                                          <p:val>
                                            <p:strVal val="#ppt_y+0.05"/>
                                          </p:val>
                                        </p:tav>
                                        <p:tav tm="100000">
                                          <p:val>
                                            <p:strVal val="#ppt_y"/>
                                          </p:val>
                                        </p:tav>
                                      </p:tavLst>
                                    </p:anim>
                                    <p:animEffect transition="in" filter="fade">
                                      <p:cBhvr>
                                        <p:cTn id="10" dur="550"/>
                                        <p:tgtEl>
                                          <p:spTgt spid="5"/>
                                        </p:tgtEl>
                                      </p:cBhvr>
                                    </p:animEffect>
                                  </p:childTnLst>
                                </p:cTn>
                              </p:par>
                              <p:par>
                                <p:cTn id="11" presetID="42" presetClass="entr" presetSubtype="0" fill="hold" grpId="0" nodeType="withEffect">
                                  <p:stCondLst>
                                    <p:cond delay="25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50" decel="100000" fill="hold"/>
                                        <p:tgtEl>
                                          <p:spTgt spid="6"/>
                                        </p:tgtEl>
                                        <p:attrNameLst>
                                          <p:attrName>ppt_y</p:attrName>
                                        </p:attrNameLst>
                                      </p:cBhvr>
                                      <p:tavLst>
                                        <p:tav tm="0">
                                          <p:val>
                                            <p:strVal val="#ppt_y+0.05"/>
                                          </p:val>
                                        </p:tav>
                                        <p:tav tm="100000">
                                          <p:val>
                                            <p:strVal val="#ppt_y"/>
                                          </p:val>
                                        </p:tav>
                                      </p:tavLst>
                                    </p:anim>
                                    <p:animEffect transition="in" filter="fade">
                                      <p:cBhvr>
                                        <p:cTn id="14" dur="550"/>
                                        <p:tgtEl>
                                          <p:spTgt spid="6"/>
                                        </p:tgtEl>
                                      </p:cBhvr>
                                    </p:animEffect>
                                  </p:childTnLst>
                                </p:cTn>
                              </p:par>
                              <p:par>
                                <p:cTn id="15" presetID="42" presetClass="entr" presetSubtype="0" fill="hold" grpId="0" nodeType="withEffect">
                                  <p:stCondLst>
                                    <p:cond delay="25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50" decel="100000" fill="hold"/>
                                        <p:tgtEl>
                                          <p:spTgt spid="7"/>
                                        </p:tgtEl>
                                        <p:attrNameLst>
                                          <p:attrName>ppt_y</p:attrName>
                                        </p:attrNameLst>
                                      </p:cBhvr>
                                      <p:tavLst>
                                        <p:tav tm="0">
                                          <p:val>
                                            <p:strVal val="#ppt_y+0.05"/>
                                          </p:val>
                                        </p:tav>
                                        <p:tav tm="100000">
                                          <p:val>
                                            <p:strVal val="#ppt_y"/>
                                          </p:val>
                                        </p:tav>
                                      </p:tavLst>
                                    </p:anim>
                                    <p:animEffect transition="in" filter="fade">
                                      <p:cBhvr>
                                        <p:cTn id="18" dur="550"/>
                                        <p:tgtEl>
                                          <p:spTgt spid="7"/>
                                        </p:tgtEl>
                                      </p:cBhvr>
                                    </p:animEffect>
                                  </p:childTnLst>
                                </p:cTn>
                              </p:par>
                              <p:par>
                                <p:cTn id="19" presetID="42" presetClass="entr" presetSubtype="0" fill="hold" grpId="0" nodeType="withEffect">
                                  <p:stCondLst>
                                    <p:cond delay="41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50" decel="100000" fill="hold"/>
                                        <p:tgtEl>
                                          <p:spTgt spid="8"/>
                                        </p:tgtEl>
                                        <p:attrNameLst>
                                          <p:attrName>ppt_y</p:attrName>
                                        </p:attrNameLst>
                                      </p:cBhvr>
                                      <p:tavLst>
                                        <p:tav tm="0">
                                          <p:val>
                                            <p:strVal val="#ppt_y+0.05"/>
                                          </p:val>
                                        </p:tav>
                                        <p:tav tm="100000">
                                          <p:val>
                                            <p:strVal val="#ppt_y"/>
                                          </p:val>
                                        </p:tav>
                                      </p:tavLst>
                                    </p:anim>
                                    <p:animEffect transition="in" filter="fade">
                                      <p:cBhvr>
                                        <p:cTn id="22" dur="550"/>
                                        <p:tgtEl>
                                          <p:spTgt spid="8"/>
                                        </p:tgtEl>
                                      </p:cBhvr>
                                    </p:animEffect>
                                  </p:childTnLst>
                                </p:cTn>
                              </p:par>
                              <p:par>
                                <p:cTn id="23" presetID="42" presetClass="entr" presetSubtype="0" fill="hold" grpId="0" nodeType="withEffect">
                                  <p:stCondLst>
                                    <p:cond delay="41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50" decel="100000" fill="hold"/>
                                        <p:tgtEl>
                                          <p:spTgt spid="9"/>
                                        </p:tgtEl>
                                        <p:attrNameLst>
                                          <p:attrName>ppt_y</p:attrName>
                                        </p:attrNameLst>
                                      </p:cBhvr>
                                      <p:tavLst>
                                        <p:tav tm="0">
                                          <p:val>
                                            <p:strVal val="#ppt_y+0.05"/>
                                          </p:val>
                                        </p:tav>
                                        <p:tav tm="100000">
                                          <p:val>
                                            <p:strVal val="#ppt_y"/>
                                          </p:val>
                                        </p:tav>
                                      </p:tavLst>
                                    </p:anim>
                                    <p:animEffect transition="in" filter="fade">
                                      <p:cBhvr>
                                        <p:cTn id="26" dur="550"/>
                                        <p:tgtEl>
                                          <p:spTgt spid="9"/>
                                        </p:tgtEl>
                                      </p:cBhvr>
                                    </p:animEffect>
                                  </p:childTnLst>
                                </p:cTn>
                              </p:par>
                              <p:par>
                                <p:cTn id="27" presetID="42" presetClass="entr" presetSubtype="0" fill="hold" grpId="0" nodeType="withEffect">
                                  <p:stCondLst>
                                    <p:cond delay="41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50" decel="100000" fill="hold"/>
                                        <p:tgtEl>
                                          <p:spTgt spid="10"/>
                                        </p:tgtEl>
                                        <p:attrNameLst>
                                          <p:attrName>ppt_y</p:attrName>
                                        </p:attrNameLst>
                                      </p:cBhvr>
                                      <p:tavLst>
                                        <p:tav tm="0">
                                          <p:val>
                                            <p:strVal val="#ppt_y+0.05"/>
                                          </p:val>
                                        </p:tav>
                                        <p:tav tm="100000">
                                          <p:val>
                                            <p:strVal val="#ppt_y"/>
                                          </p:val>
                                        </p:tav>
                                      </p:tavLst>
                                    </p:anim>
                                    <p:animEffect transition="in" filter="fade">
                                      <p:cBhvr>
                                        <p:cTn id="30" dur="550"/>
                                        <p:tgtEl>
                                          <p:spTgt spid="10"/>
                                        </p:tgtEl>
                                      </p:cBhvr>
                                    </p:animEffect>
                                  </p:childTnLst>
                                </p:cTn>
                              </p:par>
                              <p:par>
                                <p:cTn id="31" presetID="42" presetClass="entr" presetSubtype="0" fill="hold" grpId="0" nodeType="withEffect">
                                  <p:stCondLst>
                                    <p:cond delay="41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50" decel="100000" fill="hold"/>
                                        <p:tgtEl>
                                          <p:spTgt spid="11"/>
                                        </p:tgtEl>
                                        <p:attrNameLst>
                                          <p:attrName>ppt_y</p:attrName>
                                        </p:attrNameLst>
                                      </p:cBhvr>
                                      <p:tavLst>
                                        <p:tav tm="0">
                                          <p:val>
                                            <p:strVal val="#ppt_y+0.05"/>
                                          </p:val>
                                        </p:tav>
                                        <p:tav tm="100000">
                                          <p:val>
                                            <p:strVal val="#ppt_y"/>
                                          </p:val>
                                        </p:tav>
                                      </p:tavLst>
                                    </p:anim>
                                    <p:animEffect transition="in" filter="fade">
                                      <p:cBhvr>
                                        <p:cTn id="34" dur="550"/>
                                        <p:tgtEl>
                                          <p:spTgt spid="11"/>
                                        </p:tgtEl>
                                      </p:cBhvr>
                                    </p:animEffect>
                                  </p:childTnLst>
                                </p:cTn>
                              </p:par>
                              <p:par>
                                <p:cTn id="35" presetID="42" presetClass="entr" presetSubtype="0" fill="hold" grpId="0" nodeType="withEffect">
                                  <p:stCondLst>
                                    <p:cond delay="57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50" decel="100000" fill="hold"/>
                                        <p:tgtEl>
                                          <p:spTgt spid="12"/>
                                        </p:tgtEl>
                                        <p:attrNameLst>
                                          <p:attrName>ppt_y</p:attrName>
                                        </p:attrNameLst>
                                      </p:cBhvr>
                                      <p:tavLst>
                                        <p:tav tm="0">
                                          <p:val>
                                            <p:strVal val="#ppt_y+0.05"/>
                                          </p:val>
                                        </p:tav>
                                        <p:tav tm="100000">
                                          <p:val>
                                            <p:strVal val="#ppt_y"/>
                                          </p:val>
                                        </p:tav>
                                      </p:tavLst>
                                    </p:anim>
                                    <p:animEffect transition="in" filter="fade">
                                      <p:cBhvr>
                                        <p:cTn id="38" dur="550"/>
                                        <p:tgtEl>
                                          <p:spTgt spid="12"/>
                                        </p:tgtEl>
                                      </p:cBhvr>
                                    </p:animEffect>
                                  </p:childTnLst>
                                </p:cTn>
                              </p:par>
                              <p:par>
                                <p:cTn id="39" presetID="42" presetClass="entr" presetSubtype="0" fill="hold" grpId="0" nodeType="withEffect">
                                  <p:stCondLst>
                                    <p:cond delay="57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50" decel="100000" fill="hold"/>
                                        <p:tgtEl>
                                          <p:spTgt spid="13"/>
                                        </p:tgtEl>
                                        <p:attrNameLst>
                                          <p:attrName>ppt_y</p:attrName>
                                        </p:attrNameLst>
                                      </p:cBhvr>
                                      <p:tavLst>
                                        <p:tav tm="0">
                                          <p:val>
                                            <p:strVal val="#ppt_y+0.05"/>
                                          </p:val>
                                        </p:tav>
                                        <p:tav tm="100000">
                                          <p:val>
                                            <p:strVal val="#ppt_y"/>
                                          </p:val>
                                        </p:tav>
                                      </p:tavLst>
                                    </p:anim>
                                    <p:animEffect transition="in" filter="fade">
                                      <p:cBhvr>
                                        <p:cTn id="42" dur="550"/>
                                        <p:tgtEl>
                                          <p:spTgt spid="13"/>
                                        </p:tgtEl>
                                      </p:cBhvr>
                                    </p:animEffect>
                                  </p:childTnLst>
                                </p:cTn>
                              </p:par>
                              <p:par>
                                <p:cTn id="43" presetID="42" presetClass="entr" presetSubtype="0" fill="hold" grpId="0" nodeType="withEffect">
                                  <p:stCondLst>
                                    <p:cond delay="57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50" decel="100000" fill="hold"/>
                                        <p:tgtEl>
                                          <p:spTgt spid="14"/>
                                        </p:tgtEl>
                                        <p:attrNameLst>
                                          <p:attrName>ppt_y</p:attrName>
                                        </p:attrNameLst>
                                      </p:cBhvr>
                                      <p:tavLst>
                                        <p:tav tm="0">
                                          <p:val>
                                            <p:strVal val="#ppt_y+0.05"/>
                                          </p:val>
                                        </p:tav>
                                        <p:tav tm="100000">
                                          <p:val>
                                            <p:strVal val="#ppt_y"/>
                                          </p:val>
                                        </p:tav>
                                      </p:tavLst>
                                    </p:anim>
                                    <p:animEffect transition="in" filter="fade">
                                      <p:cBhvr>
                                        <p:cTn id="46" dur="550"/>
                                        <p:tgtEl>
                                          <p:spTgt spid="14"/>
                                        </p:tgtEl>
                                      </p:cBhvr>
                                    </p:animEffect>
                                  </p:childTnLst>
                                </p:cTn>
                              </p:par>
                              <p:par>
                                <p:cTn id="47" presetID="42" presetClass="entr" presetSubtype="0" fill="hold" grpId="0" nodeType="withEffect">
                                  <p:stCondLst>
                                    <p:cond delay="57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50" decel="100000" fill="hold"/>
                                        <p:tgtEl>
                                          <p:spTgt spid="15"/>
                                        </p:tgtEl>
                                        <p:attrNameLst>
                                          <p:attrName>ppt_y</p:attrName>
                                        </p:attrNameLst>
                                      </p:cBhvr>
                                      <p:tavLst>
                                        <p:tav tm="0">
                                          <p:val>
                                            <p:strVal val="#ppt_y+0.05"/>
                                          </p:val>
                                        </p:tav>
                                        <p:tav tm="100000">
                                          <p:val>
                                            <p:strVal val="#ppt_y"/>
                                          </p:val>
                                        </p:tav>
                                      </p:tavLst>
                                    </p:anim>
                                    <p:animEffect transition="in" filter="fade">
                                      <p:cBhvr>
                                        <p:cTn id="50" dur="550"/>
                                        <p:tgtEl>
                                          <p:spTgt spid="15"/>
                                        </p:tgtEl>
                                      </p:cBhvr>
                                    </p:animEffect>
                                  </p:childTnLst>
                                </p:cTn>
                              </p:par>
                              <p:par>
                                <p:cTn id="51" presetID="42" presetClass="entr" presetSubtype="0" fill="hold" grpId="0" nodeType="withEffect">
                                  <p:stCondLst>
                                    <p:cond delay="73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50" decel="100000" fill="hold"/>
                                        <p:tgtEl>
                                          <p:spTgt spid="16"/>
                                        </p:tgtEl>
                                        <p:attrNameLst>
                                          <p:attrName>ppt_y</p:attrName>
                                        </p:attrNameLst>
                                      </p:cBhvr>
                                      <p:tavLst>
                                        <p:tav tm="0">
                                          <p:val>
                                            <p:strVal val="#ppt_y+0.05"/>
                                          </p:val>
                                        </p:tav>
                                        <p:tav tm="100000">
                                          <p:val>
                                            <p:strVal val="#ppt_y"/>
                                          </p:val>
                                        </p:tav>
                                      </p:tavLst>
                                    </p:anim>
                                    <p:animEffect transition="in" filter="fade">
                                      <p:cBhvr>
                                        <p:cTn id="54" dur="550"/>
                                        <p:tgtEl>
                                          <p:spTgt spid="16"/>
                                        </p:tgtEl>
                                      </p:cBhvr>
                                    </p:animEffect>
                                  </p:childTnLst>
                                </p:cTn>
                              </p:par>
                              <p:par>
                                <p:cTn id="55" presetID="42" presetClass="entr" presetSubtype="0" fill="hold" grpId="0" nodeType="withEffect">
                                  <p:stCondLst>
                                    <p:cond delay="73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50" decel="100000" fill="hold"/>
                                        <p:tgtEl>
                                          <p:spTgt spid="17"/>
                                        </p:tgtEl>
                                        <p:attrNameLst>
                                          <p:attrName>ppt_y</p:attrName>
                                        </p:attrNameLst>
                                      </p:cBhvr>
                                      <p:tavLst>
                                        <p:tav tm="0">
                                          <p:val>
                                            <p:strVal val="#ppt_y+0.05"/>
                                          </p:val>
                                        </p:tav>
                                        <p:tav tm="100000">
                                          <p:val>
                                            <p:strVal val="#ppt_y"/>
                                          </p:val>
                                        </p:tav>
                                      </p:tavLst>
                                    </p:anim>
                                    <p:animEffect transition="in" filter="fade">
                                      <p:cBhvr>
                                        <p:cTn id="58" dur="550"/>
                                        <p:tgtEl>
                                          <p:spTgt spid="17"/>
                                        </p:tgtEl>
                                      </p:cBhvr>
                                    </p:animEffect>
                                  </p:childTnLst>
                                </p:cTn>
                              </p:par>
                              <p:par>
                                <p:cTn id="59" presetID="42" presetClass="entr" presetSubtype="0" fill="hold" grpId="0" nodeType="withEffect">
                                  <p:stCondLst>
                                    <p:cond delay="73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50" decel="100000" fill="hold"/>
                                        <p:tgtEl>
                                          <p:spTgt spid="18"/>
                                        </p:tgtEl>
                                        <p:attrNameLst>
                                          <p:attrName>ppt_y</p:attrName>
                                        </p:attrNameLst>
                                      </p:cBhvr>
                                      <p:tavLst>
                                        <p:tav tm="0">
                                          <p:val>
                                            <p:strVal val="#ppt_y+0.05"/>
                                          </p:val>
                                        </p:tav>
                                        <p:tav tm="100000">
                                          <p:val>
                                            <p:strVal val="#ppt_y"/>
                                          </p:val>
                                        </p:tav>
                                      </p:tavLst>
                                    </p:anim>
                                    <p:animEffect transition="in" filter="fade">
                                      <p:cBhvr>
                                        <p:cTn id="62" dur="550"/>
                                        <p:tgtEl>
                                          <p:spTgt spid="18"/>
                                        </p:tgtEl>
                                      </p:cBhvr>
                                    </p:animEffect>
                                  </p:childTnLst>
                                </p:cTn>
                              </p:par>
                              <p:par>
                                <p:cTn id="63" presetID="42" presetClass="entr" presetSubtype="0" fill="hold" grpId="0" nodeType="withEffect">
                                  <p:stCondLst>
                                    <p:cond delay="730"/>
                                  </p:stCondLst>
                                  <p:childTnLst>
                                    <p:set>
                                      <p:cBhvr>
                                        <p:cTn id="64" dur="1" fill="hold">
                                          <p:stCondLst>
                                            <p:cond delay="0"/>
                                          </p:stCondLst>
                                        </p:cTn>
                                        <p:tgtEl>
                                          <p:spTgt spid="19"/>
                                        </p:tgtEl>
                                        <p:attrNameLst>
                                          <p:attrName>style.visibility</p:attrName>
                                        </p:attrNameLst>
                                      </p:cBhvr>
                                      <p:to>
                                        <p:strVal val="visible"/>
                                      </p:to>
                                    </p:set>
                                    <p:anim calcmode="lin" valueType="num">
                                      <p:cBhvr additive="base">
                                        <p:cTn id="65" dur="550" decel="100000" fill="hold"/>
                                        <p:tgtEl>
                                          <p:spTgt spid="19"/>
                                        </p:tgtEl>
                                        <p:attrNameLst>
                                          <p:attrName>ppt_y</p:attrName>
                                        </p:attrNameLst>
                                      </p:cBhvr>
                                      <p:tavLst>
                                        <p:tav tm="0">
                                          <p:val>
                                            <p:strVal val="#ppt_y+0.05"/>
                                          </p:val>
                                        </p:tav>
                                        <p:tav tm="100000">
                                          <p:val>
                                            <p:strVal val="#ppt_y"/>
                                          </p:val>
                                        </p:tav>
                                      </p:tavLst>
                                    </p:anim>
                                    <p:animEffect transition="in" filter="fade">
                                      <p:cBhvr>
                                        <p:cTn id="66" dur="550"/>
                                        <p:tgtEl>
                                          <p:spTgt spid="19"/>
                                        </p:tgtEl>
                                      </p:cBhvr>
                                    </p:animEffect>
                                  </p:childTnLst>
                                </p:cTn>
                              </p:par>
                              <p:par>
                                <p:cTn id="67" presetID="42" presetClass="entr" presetSubtype="0" fill="hold" grpId="0" nodeType="withEffect">
                                  <p:stCondLst>
                                    <p:cond delay="890"/>
                                  </p:stCondLst>
                                  <p:childTnLst>
                                    <p:set>
                                      <p:cBhvr>
                                        <p:cTn id="68" dur="1" fill="hold">
                                          <p:stCondLst>
                                            <p:cond delay="0"/>
                                          </p:stCondLst>
                                        </p:cTn>
                                        <p:tgtEl>
                                          <p:spTgt spid="20"/>
                                        </p:tgtEl>
                                        <p:attrNameLst>
                                          <p:attrName>style.visibility</p:attrName>
                                        </p:attrNameLst>
                                      </p:cBhvr>
                                      <p:to>
                                        <p:strVal val="visible"/>
                                      </p:to>
                                    </p:set>
                                    <p:anim calcmode="lin" valueType="num">
                                      <p:cBhvr additive="base">
                                        <p:cTn id="69" dur="550" decel="100000" fill="hold"/>
                                        <p:tgtEl>
                                          <p:spTgt spid="20"/>
                                        </p:tgtEl>
                                        <p:attrNameLst>
                                          <p:attrName>ppt_y</p:attrName>
                                        </p:attrNameLst>
                                      </p:cBhvr>
                                      <p:tavLst>
                                        <p:tav tm="0">
                                          <p:val>
                                            <p:strVal val="#ppt_y+0.05"/>
                                          </p:val>
                                        </p:tav>
                                        <p:tav tm="100000">
                                          <p:val>
                                            <p:strVal val="#ppt_y"/>
                                          </p:val>
                                        </p:tav>
                                      </p:tavLst>
                                    </p:anim>
                                    <p:animEffect transition="in" filter="fade">
                                      <p:cBhvr>
                                        <p:cTn id="70" dur="550"/>
                                        <p:tgtEl>
                                          <p:spTgt spid="20"/>
                                        </p:tgtEl>
                                      </p:cBhvr>
                                    </p:animEffect>
                                  </p:childTnLst>
                                </p:cTn>
                              </p:par>
                              <p:par>
                                <p:cTn id="71" presetID="42" presetClass="entr" presetSubtype="0" fill="hold" grpId="0" nodeType="withEffect">
                                  <p:stCondLst>
                                    <p:cond delay="890"/>
                                  </p:stCondLst>
                                  <p:childTnLst>
                                    <p:set>
                                      <p:cBhvr>
                                        <p:cTn id="72" dur="1" fill="hold">
                                          <p:stCondLst>
                                            <p:cond delay="0"/>
                                          </p:stCondLst>
                                        </p:cTn>
                                        <p:tgtEl>
                                          <p:spTgt spid="21"/>
                                        </p:tgtEl>
                                        <p:attrNameLst>
                                          <p:attrName>style.visibility</p:attrName>
                                        </p:attrNameLst>
                                      </p:cBhvr>
                                      <p:to>
                                        <p:strVal val="visible"/>
                                      </p:to>
                                    </p:set>
                                    <p:anim calcmode="lin" valueType="num">
                                      <p:cBhvr additive="base">
                                        <p:cTn id="73" dur="550" decel="100000" fill="hold"/>
                                        <p:tgtEl>
                                          <p:spTgt spid="21"/>
                                        </p:tgtEl>
                                        <p:attrNameLst>
                                          <p:attrName>ppt_y</p:attrName>
                                        </p:attrNameLst>
                                      </p:cBhvr>
                                      <p:tavLst>
                                        <p:tav tm="0">
                                          <p:val>
                                            <p:strVal val="#ppt_y+0.05"/>
                                          </p:val>
                                        </p:tav>
                                        <p:tav tm="100000">
                                          <p:val>
                                            <p:strVal val="#ppt_y"/>
                                          </p:val>
                                        </p:tav>
                                      </p:tavLst>
                                    </p:anim>
                                    <p:animEffect transition="in" filter="fade">
                                      <p:cBhvr>
                                        <p:cTn id="74" dur="550"/>
                                        <p:tgtEl>
                                          <p:spTgt spid="21"/>
                                        </p:tgtEl>
                                      </p:cBhvr>
                                    </p:animEffect>
                                  </p:childTnLst>
                                </p:cTn>
                              </p:par>
                              <p:par>
                                <p:cTn id="75" presetID="42" presetClass="entr" presetSubtype="0" fill="hold" grpId="0" nodeType="withEffect">
                                  <p:stCondLst>
                                    <p:cond delay="890"/>
                                  </p:stCondLst>
                                  <p:childTnLst>
                                    <p:set>
                                      <p:cBhvr>
                                        <p:cTn id="76" dur="1" fill="hold">
                                          <p:stCondLst>
                                            <p:cond delay="0"/>
                                          </p:stCondLst>
                                        </p:cTn>
                                        <p:tgtEl>
                                          <p:spTgt spid="22"/>
                                        </p:tgtEl>
                                        <p:attrNameLst>
                                          <p:attrName>style.visibility</p:attrName>
                                        </p:attrNameLst>
                                      </p:cBhvr>
                                      <p:to>
                                        <p:strVal val="visible"/>
                                      </p:to>
                                    </p:set>
                                    <p:anim calcmode="lin" valueType="num">
                                      <p:cBhvr additive="base">
                                        <p:cTn id="77" dur="550" decel="100000" fill="hold"/>
                                        <p:tgtEl>
                                          <p:spTgt spid="22"/>
                                        </p:tgtEl>
                                        <p:attrNameLst>
                                          <p:attrName>ppt_y</p:attrName>
                                        </p:attrNameLst>
                                      </p:cBhvr>
                                      <p:tavLst>
                                        <p:tav tm="0">
                                          <p:val>
                                            <p:strVal val="#ppt_y+0.05"/>
                                          </p:val>
                                        </p:tav>
                                        <p:tav tm="100000">
                                          <p:val>
                                            <p:strVal val="#ppt_y"/>
                                          </p:val>
                                        </p:tav>
                                      </p:tavLst>
                                    </p:anim>
                                    <p:animEffect transition="in" filter="fade">
                                      <p:cBhvr>
                                        <p:cTn id="78" dur="550"/>
                                        <p:tgtEl>
                                          <p:spTgt spid="22"/>
                                        </p:tgtEl>
                                      </p:cBhvr>
                                    </p:animEffect>
                                  </p:childTnLst>
                                </p:cTn>
                              </p:par>
                              <p:par>
                                <p:cTn id="79" presetID="42" presetClass="entr" presetSubtype="0" fill="hold" grpId="0" nodeType="withEffect">
                                  <p:stCondLst>
                                    <p:cond delay="890"/>
                                  </p:stCondLst>
                                  <p:childTnLst>
                                    <p:set>
                                      <p:cBhvr>
                                        <p:cTn id="80" dur="1" fill="hold">
                                          <p:stCondLst>
                                            <p:cond delay="0"/>
                                          </p:stCondLst>
                                        </p:cTn>
                                        <p:tgtEl>
                                          <p:spTgt spid="23"/>
                                        </p:tgtEl>
                                        <p:attrNameLst>
                                          <p:attrName>style.visibility</p:attrName>
                                        </p:attrNameLst>
                                      </p:cBhvr>
                                      <p:to>
                                        <p:strVal val="visible"/>
                                      </p:to>
                                    </p:set>
                                    <p:anim calcmode="lin" valueType="num">
                                      <p:cBhvr additive="base">
                                        <p:cTn id="81" dur="550" decel="100000" fill="hold"/>
                                        <p:tgtEl>
                                          <p:spTgt spid="23"/>
                                        </p:tgtEl>
                                        <p:attrNameLst>
                                          <p:attrName>ppt_y</p:attrName>
                                        </p:attrNameLst>
                                      </p:cBhvr>
                                      <p:tavLst>
                                        <p:tav tm="0">
                                          <p:val>
                                            <p:strVal val="#ppt_y+0.05"/>
                                          </p:val>
                                        </p:tav>
                                        <p:tav tm="100000">
                                          <p:val>
                                            <p:strVal val="#ppt_y"/>
                                          </p:val>
                                        </p:tav>
                                      </p:tavLst>
                                    </p:anim>
                                    <p:animEffect transition="in" filter="fade">
                                      <p:cBhvr>
                                        <p:cTn id="82" dur="550"/>
                                        <p:tgtEl>
                                          <p:spTgt spid="23"/>
                                        </p:tgtEl>
                                      </p:cBhvr>
                                    </p:animEffect>
                                  </p:childTnLst>
                                </p:cTn>
                              </p:par>
                              <p:par>
                                <p:cTn id="83" presetID="42" presetClass="entr" presetSubtype="0" fill="hold" grpId="0" nodeType="withEffect">
                                  <p:stCondLst>
                                    <p:cond delay="1050"/>
                                  </p:stCondLst>
                                  <p:childTnLst>
                                    <p:set>
                                      <p:cBhvr>
                                        <p:cTn id="84" dur="1" fill="hold">
                                          <p:stCondLst>
                                            <p:cond delay="0"/>
                                          </p:stCondLst>
                                        </p:cTn>
                                        <p:tgtEl>
                                          <p:spTgt spid="24"/>
                                        </p:tgtEl>
                                        <p:attrNameLst>
                                          <p:attrName>style.visibility</p:attrName>
                                        </p:attrNameLst>
                                      </p:cBhvr>
                                      <p:to>
                                        <p:strVal val="visible"/>
                                      </p:to>
                                    </p:set>
                                    <p:anim calcmode="lin" valueType="num">
                                      <p:cBhvr additive="base">
                                        <p:cTn id="85" dur="550" decel="100000" fill="hold"/>
                                        <p:tgtEl>
                                          <p:spTgt spid="24"/>
                                        </p:tgtEl>
                                        <p:attrNameLst>
                                          <p:attrName>ppt_y</p:attrName>
                                        </p:attrNameLst>
                                      </p:cBhvr>
                                      <p:tavLst>
                                        <p:tav tm="0">
                                          <p:val>
                                            <p:strVal val="#ppt_y+0.05"/>
                                          </p:val>
                                        </p:tav>
                                        <p:tav tm="100000">
                                          <p:val>
                                            <p:strVal val="#ppt_y"/>
                                          </p:val>
                                        </p:tav>
                                      </p:tavLst>
                                    </p:anim>
                                    <p:animEffect transition="in" filter="fade">
                                      <p:cBhvr>
                                        <p:cTn id="86" dur="550"/>
                                        <p:tgtEl>
                                          <p:spTgt spid="24"/>
                                        </p:tgtEl>
                                      </p:cBhvr>
                                    </p:animEffect>
                                  </p:childTnLst>
                                </p:cTn>
                              </p:par>
                              <p:par>
                                <p:cTn id="87" presetID="42" presetClass="entr" presetSubtype="0" fill="hold" grpId="0" nodeType="withEffect">
                                  <p:stCondLst>
                                    <p:cond delay="1050"/>
                                  </p:stCondLst>
                                  <p:childTnLst>
                                    <p:set>
                                      <p:cBhvr>
                                        <p:cTn id="88" dur="1" fill="hold">
                                          <p:stCondLst>
                                            <p:cond delay="0"/>
                                          </p:stCondLst>
                                        </p:cTn>
                                        <p:tgtEl>
                                          <p:spTgt spid="25"/>
                                        </p:tgtEl>
                                        <p:attrNameLst>
                                          <p:attrName>style.visibility</p:attrName>
                                        </p:attrNameLst>
                                      </p:cBhvr>
                                      <p:to>
                                        <p:strVal val="visible"/>
                                      </p:to>
                                    </p:set>
                                    <p:anim calcmode="lin" valueType="num">
                                      <p:cBhvr additive="base">
                                        <p:cTn id="89" dur="550" decel="100000" fill="hold"/>
                                        <p:tgtEl>
                                          <p:spTgt spid="25"/>
                                        </p:tgtEl>
                                        <p:attrNameLst>
                                          <p:attrName>ppt_y</p:attrName>
                                        </p:attrNameLst>
                                      </p:cBhvr>
                                      <p:tavLst>
                                        <p:tav tm="0">
                                          <p:val>
                                            <p:strVal val="#ppt_y+0.05"/>
                                          </p:val>
                                        </p:tav>
                                        <p:tav tm="100000">
                                          <p:val>
                                            <p:strVal val="#ppt_y"/>
                                          </p:val>
                                        </p:tav>
                                      </p:tavLst>
                                    </p:anim>
                                    <p:animEffect transition="in" filter="fade">
                                      <p:cBhvr>
                                        <p:cTn id="90" dur="550"/>
                                        <p:tgtEl>
                                          <p:spTgt spid="25"/>
                                        </p:tgtEl>
                                      </p:cBhvr>
                                    </p:animEffect>
                                  </p:childTnLst>
                                </p:cTn>
                              </p:par>
                              <p:par>
                                <p:cTn id="91" presetID="42" presetClass="entr" presetSubtype="0" fill="hold" grpId="0" nodeType="withEffect">
                                  <p:stCondLst>
                                    <p:cond delay="1050"/>
                                  </p:stCondLst>
                                  <p:childTnLst>
                                    <p:set>
                                      <p:cBhvr>
                                        <p:cTn id="92" dur="1" fill="hold">
                                          <p:stCondLst>
                                            <p:cond delay="0"/>
                                          </p:stCondLst>
                                        </p:cTn>
                                        <p:tgtEl>
                                          <p:spTgt spid="26"/>
                                        </p:tgtEl>
                                        <p:attrNameLst>
                                          <p:attrName>style.visibility</p:attrName>
                                        </p:attrNameLst>
                                      </p:cBhvr>
                                      <p:to>
                                        <p:strVal val="visible"/>
                                      </p:to>
                                    </p:set>
                                    <p:anim calcmode="lin" valueType="num">
                                      <p:cBhvr additive="base">
                                        <p:cTn id="93" dur="550" decel="100000" fill="hold"/>
                                        <p:tgtEl>
                                          <p:spTgt spid="26"/>
                                        </p:tgtEl>
                                        <p:attrNameLst>
                                          <p:attrName>ppt_y</p:attrName>
                                        </p:attrNameLst>
                                      </p:cBhvr>
                                      <p:tavLst>
                                        <p:tav tm="0">
                                          <p:val>
                                            <p:strVal val="#ppt_y+0.05"/>
                                          </p:val>
                                        </p:tav>
                                        <p:tav tm="100000">
                                          <p:val>
                                            <p:strVal val="#ppt_y"/>
                                          </p:val>
                                        </p:tav>
                                      </p:tavLst>
                                    </p:anim>
                                    <p:animEffect transition="in" filter="fade">
                                      <p:cBhvr>
                                        <p:cTn id="94" dur="550"/>
                                        <p:tgtEl>
                                          <p:spTgt spid="26"/>
                                        </p:tgtEl>
                                      </p:cBhvr>
                                    </p:animEffect>
                                  </p:childTnLst>
                                </p:cTn>
                              </p:par>
                              <p:par>
                                <p:cTn id="95" presetID="42" presetClass="entr" presetSubtype="0" fill="hold" grpId="0" nodeType="withEffect">
                                  <p:stCondLst>
                                    <p:cond delay="1050"/>
                                  </p:stCondLst>
                                  <p:childTnLst>
                                    <p:set>
                                      <p:cBhvr>
                                        <p:cTn id="96" dur="1" fill="hold">
                                          <p:stCondLst>
                                            <p:cond delay="0"/>
                                          </p:stCondLst>
                                        </p:cTn>
                                        <p:tgtEl>
                                          <p:spTgt spid="27"/>
                                        </p:tgtEl>
                                        <p:attrNameLst>
                                          <p:attrName>style.visibility</p:attrName>
                                        </p:attrNameLst>
                                      </p:cBhvr>
                                      <p:to>
                                        <p:strVal val="visible"/>
                                      </p:to>
                                    </p:set>
                                    <p:anim calcmode="lin" valueType="num">
                                      <p:cBhvr additive="base">
                                        <p:cTn id="97" dur="550" decel="100000" fill="hold"/>
                                        <p:tgtEl>
                                          <p:spTgt spid="27"/>
                                        </p:tgtEl>
                                        <p:attrNameLst>
                                          <p:attrName>ppt_y</p:attrName>
                                        </p:attrNameLst>
                                      </p:cBhvr>
                                      <p:tavLst>
                                        <p:tav tm="0">
                                          <p:val>
                                            <p:strVal val="#ppt_y+0.05"/>
                                          </p:val>
                                        </p:tav>
                                        <p:tav tm="100000">
                                          <p:val>
                                            <p:strVal val="#ppt_y"/>
                                          </p:val>
                                        </p:tav>
                                      </p:tavLst>
                                    </p:anim>
                                    <p:animEffect transition="in" filter="fade">
                                      <p:cBhvr>
                                        <p:cTn id="98" dur="5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0" grpId="0" animBg="1"/>
      <p:bldP spid="11" grpId="0" animBg="1"/>
      <p:bldP spid="12" grpId="0" animBg="1"/>
      <p:bldP spid="14" grpId="0" animBg="1"/>
      <p:bldP spid="15" grpId="0" animBg="1"/>
      <p:bldP spid="16" grpId="0" animBg="1"/>
      <p:bldP spid="18" grpId="0" animBg="1"/>
      <p:bldP spid="19" grpId="0" animBg="1"/>
      <p:bldP spid="20" grpId="0" animBg="1"/>
      <p:bldP spid="22" grpId="0" animBg="1"/>
      <p:bldP spid="23" grpId="0" animBg="1"/>
      <p:bldP spid="24" grpId="0" animBg="1"/>
      <p:bldP spid="26" grpId="0" animBg="1"/>
      <p:bldP spid="2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t"/>
          <a:lstStyle/>
          <a:p>
            <a:pPr algn="l" indent="0" marL="0">
              <a:buNone/>
            </a:pPr>
            <a:r>
              <a:rPr lang="en-US" sz="2600" b="1" dirty="0">
                <a:solidFill>
                  <a:schemeClr val="accent1"/>
                </a:solidFill>
              </a:rPr>
              <a:t>Приложение 2. Колебание спроса растет по цепочке</a:t>
            </a:r>
            <a:endParaRPr lang="en-US" sz="2600" dirty="0"/>
          </a:p>
        </p:txBody>
      </p:sp>
      <p:sp>
        <p:nvSpPr>
          <p:cNvPr id="3" name="Text 0"/>
          <p:cNvSpPr/>
          <p:nvPr>
            <p:ph idx="101" type="body" hasCustomPrompt="1"/>
          </p:nvPr>
        </p:nvSpPr>
        <p:spPr>
          <a:xfrm>
            <a:off x="548640" y="1024128"/>
            <a:ext cx="11064240" cy="411480"/>
          </a:xfrm>
          <a:prstGeom prst="rect">
            <a:avLst/>
          </a:prstGeom>
          <a:noFill/>
          <a:ln/>
        </p:spPr>
        <p:txBody>
          <a:bodyPr wrap="square" lIns="0" tIns="0" rIns="0" bIns="0" rtlCol="0" anchor="t"/>
          <a:lstStyle/>
          <a:p>
            <a:pPr indent="0" marL="0">
              <a:buNone/>
            </a:pPr>
            <a:r>
              <a:rPr lang="en-US" sz="1500" dirty="0">
                <a:solidFill>
                  <a:schemeClr val="accent5"/>
                </a:solidFill>
              </a:rPr>
              <a:t>Чем дальше от клиента, тем выше волна. Внутри компании сильнее всего она бьет по закупкам</a:t>
            </a:r>
            <a:endParaRPr lang="en-US" sz="1500" dirty="0"/>
          </a:p>
        </p:txBody>
      </p:sp>
      <p:sp>
        <p:nvSpPr>
          <p:cNvPr id="4" name="Карточка"/>
          <p:cNvSpPr/>
          <p:nvPr/>
        </p:nvSpPr>
        <p:spPr>
          <a:xfrm>
            <a:off x="548640" y="1691640"/>
            <a:ext cx="11064240" cy="3749040"/>
          </a:xfrm>
          <a:prstGeom prst="roundRect">
            <a:avLst>
              <a:gd name="adj" fmla="val 2927"/>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pic>
        <p:nvPicPr>
          <p:cNvPr id="5" name="Волны колебания спроса" descr="img/waves.png">    </p:cNvPr>
          <p:cNvPicPr>
            <a:picLocks noChangeAspect="1"/>
          </p:cNvPicPr>
          <p:nvPr/>
        </p:nvPicPr>
        <p:blipFill>
          <a:blip r:embed="rId10"/>
          <a:stretch>
            <a:fillRect/>
          </a:stretch>
        </p:blipFill>
        <p:spPr>
          <a:xfrm>
            <a:off x="731520" y="1783080"/>
            <a:ext cx="10698480" cy="2496312"/>
          </a:xfrm>
          <a:prstGeom prst="rect">
            <a:avLst/>
          </a:prstGeom>
        </p:spPr>
      </p:pic>
      <p:sp>
        <p:nvSpPr>
          <p:cNvPr id="6" name="Text 3"/>
          <p:cNvSpPr txBox="1"/>
          <p:nvPr/>
        </p:nvSpPr>
        <p:spPr>
          <a:xfrm>
            <a:off x="731520" y="4370832"/>
            <a:ext cx="2139696" cy="365760"/>
          </a:xfrm>
          <a:prstGeom prst="rect">
            <a:avLst/>
          </a:prstGeom>
          <a:noFill/>
          <a:ln/>
        </p:spPr>
        <p:txBody>
          <a:bodyPr wrap="square" lIns="0" tIns="0" rIns="0" bIns="0" rtlCol="0" anchor="t"/>
          <a:lstStyle/>
          <a:p>
            <a:pPr algn="ctr" indent="0" marL="0">
              <a:buNone/>
            </a:pPr>
            <a:r>
              <a:rPr lang="en-US" sz="1500" b="1" dirty="0">
                <a:solidFill>
                  <a:schemeClr val="accent1"/>
                </a:solidFill>
                <a:latin typeface="Cambria" pitchFamily="34" charset="0"/>
                <a:ea typeface="Cambria" pitchFamily="34" charset="-122"/>
                <a:cs typeface="Cambria" pitchFamily="34" charset="-120"/>
              </a:rPr>
              <a:t>Клиент</a:t>
            </a:r>
            <a:endParaRPr lang="en-US" sz="1500" dirty="0"/>
          </a:p>
        </p:txBody>
      </p:sp>
      <p:sp>
        <p:nvSpPr>
          <p:cNvPr id="7" name="Text 4"/>
          <p:cNvSpPr txBox="1"/>
          <p:nvPr/>
        </p:nvSpPr>
        <p:spPr>
          <a:xfrm>
            <a:off x="731520" y="4736592"/>
            <a:ext cx="2139696" cy="365760"/>
          </a:xfrm>
          <a:prstGeom prst="rect">
            <a:avLst/>
          </a:prstGeom>
          <a:noFill/>
          <a:ln/>
        </p:spPr>
        <p:txBody>
          <a:bodyPr wrap="square" lIns="0" tIns="0" rIns="0" bIns="0" rtlCol="0" anchor="t"/>
          <a:lstStyle/>
          <a:p>
            <a:pPr algn="ctr" indent="0" marL="0">
              <a:buNone/>
            </a:pPr>
            <a:r>
              <a:rPr lang="en-US" sz="2000" b="1" dirty="0">
                <a:solidFill>
                  <a:schemeClr val="tx1"/>
                </a:solidFill>
                <a:latin typeface="Cambria" pitchFamily="34" charset="0"/>
                <a:ea typeface="Cambria" pitchFamily="34" charset="-122"/>
                <a:cs typeface="Cambria" pitchFamily="34" charset="-120"/>
              </a:rPr>
              <a:t>± 5%</a:t>
            </a:r>
            <a:endParaRPr lang="en-US" sz="2000" dirty="0"/>
          </a:p>
        </p:txBody>
      </p:sp>
      <p:sp>
        <p:nvSpPr>
          <p:cNvPr id="8" name="Text 5"/>
          <p:cNvSpPr txBox="1"/>
          <p:nvPr/>
        </p:nvSpPr>
        <p:spPr>
          <a:xfrm>
            <a:off x="2871216" y="4370832"/>
            <a:ext cx="2139696" cy="365760"/>
          </a:xfrm>
          <a:prstGeom prst="rect">
            <a:avLst/>
          </a:prstGeom>
          <a:noFill/>
          <a:ln/>
        </p:spPr>
        <p:txBody>
          <a:bodyPr wrap="square" lIns="0" tIns="0" rIns="0" bIns="0" rtlCol="0" anchor="t"/>
          <a:lstStyle/>
          <a:p>
            <a:pPr algn="ctr" indent="0" marL="0">
              <a:buNone/>
            </a:pPr>
            <a:r>
              <a:rPr lang="en-US" sz="1500" b="1" dirty="0">
                <a:solidFill>
                  <a:schemeClr val="accent1"/>
                </a:solidFill>
                <a:latin typeface="Cambria" pitchFamily="34" charset="0"/>
                <a:ea typeface="Cambria" pitchFamily="34" charset="-122"/>
                <a:cs typeface="Cambria" pitchFamily="34" charset="-120"/>
              </a:rPr>
              <a:t>Продажи</a:t>
            </a:r>
            <a:endParaRPr lang="en-US" sz="1500" dirty="0"/>
          </a:p>
        </p:txBody>
      </p:sp>
      <p:sp>
        <p:nvSpPr>
          <p:cNvPr id="9" name="Text 6"/>
          <p:cNvSpPr txBox="1"/>
          <p:nvPr/>
        </p:nvSpPr>
        <p:spPr>
          <a:xfrm>
            <a:off x="2871216" y="4736592"/>
            <a:ext cx="2139696" cy="365760"/>
          </a:xfrm>
          <a:prstGeom prst="rect">
            <a:avLst/>
          </a:prstGeom>
          <a:noFill/>
          <a:ln/>
        </p:spPr>
        <p:txBody>
          <a:bodyPr wrap="square" lIns="0" tIns="0" rIns="0" bIns="0" rtlCol="0" anchor="t"/>
          <a:lstStyle/>
          <a:p>
            <a:pPr algn="ctr" indent="0" marL="0">
              <a:buNone/>
            </a:pPr>
            <a:r>
              <a:rPr lang="en-US" sz="2000" b="1" dirty="0">
                <a:solidFill>
                  <a:schemeClr val="tx1"/>
                </a:solidFill>
                <a:latin typeface="Cambria" pitchFamily="34" charset="0"/>
                <a:ea typeface="Cambria" pitchFamily="34" charset="-122"/>
                <a:cs typeface="Cambria" pitchFamily="34" charset="-120"/>
              </a:rPr>
              <a:t>± 10%</a:t>
            </a:r>
            <a:endParaRPr lang="en-US" sz="2000" dirty="0"/>
          </a:p>
        </p:txBody>
      </p:sp>
      <p:sp>
        <p:nvSpPr>
          <p:cNvPr id="10" name="Text 7"/>
          <p:cNvSpPr txBox="1"/>
          <p:nvPr/>
        </p:nvSpPr>
        <p:spPr>
          <a:xfrm>
            <a:off x="5010912" y="4370832"/>
            <a:ext cx="2139696" cy="365760"/>
          </a:xfrm>
          <a:prstGeom prst="rect">
            <a:avLst/>
          </a:prstGeom>
          <a:noFill/>
          <a:ln/>
        </p:spPr>
        <p:txBody>
          <a:bodyPr wrap="square" lIns="0" tIns="0" rIns="0" bIns="0" rtlCol="0" anchor="t"/>
          <a:lstStyle/>
          <a:p>
            <a:pPr algn="ctr" indent="0" marL="0">
              <a:buNone/>
            </a:pPr>
            <a:r>
              <a:rPr lang="en-US" sz="1500" b="1" dirty="0">
                <a:solidFill>
                  <a:schemeClr val="accent1"/>
                </a:solidFill>
                <a:latin typeface="Cambria" pitchFamily="34" charset="0"/>
                <a:ea typeface="Cambria" pitchFamily="34" charset="-122"/>
                <a:cs typeface="Cambria" pitchFamily="34" charset="-120"/>
              </a:rPr>
              <a:t>Производство</a:t>
            </a:r>
            <a:endParaRPr lang="en-US" sz="1500" dirty="0"/>
          </a:p>
        </p:txBody>
      </p:sp>
      <p:sp>
        <p:nvSpPr>
          <p:cNvPr id="11" name="Text 8"/>
          <p:cNvSpPr txBox="1"/>
          <p:nvPr/>
        </p:nvSpPr>
        <p:spPr>
          <a:xfrm>
            <a:off x="5010912" y="4736592"/>
            <a:ext cx="2139696" cy="365760"/>
          </a:xfrm>
          <a:prstGeom prst="rect">
            <a:avLst/>
          </a:prstGeom>
          <a:noFill/>
          <a:ln/>
        </p:spPr>
        <p:txBody>
          <a:bodyPr wrap="square" lIns="0" tIns="0" rIns="0" bIns="0" rtlCol="0" anchor="t"/>
          <a:lstStyle/>
          <a:p>
            <a:pPr algn="ctr" indent="0" marL="0">
              <a:buNone/>
            </a:pPr>
            <a:r>
              <a:rPr lang="en-US" sz="2000" b="1" dirty="0">
                <a:solidFill>
                  <a:schemeClr val="tx1"/>
                </a:solidFill>
                <a:latin typeface="Cambria" pitchFamily="34" charset="0"/>
                <a:ea typeface="Cambria" pitchFamily="34" charset="-122"/>
                <a:cs typeface="Cambria" pitchFamily="34" charset="-120"/>
              </a:rPr>
              <a:t>± 20%</a:t>
            </a:r>
            <a:endParaRPr lang="en-US" sz="2000" dirty="0"/>
          </a:p>
        </p:txBody>
      </p:sp>
      <p:sp>
        <p:nvSpPr>
          <p:cNvPr id="12" name="Text 9"/>
          <p:cNvSpPr txBox="1"/>
          <p:nvPr/>
        </p:nvSpPr>
        <p:spPr>
          <a:xfrm>
            <a:off x="7150608" y="4370832"/>
            <a:ext cx="2139696" cy="365760"/>
          </a:xfrm>
          <a:prstGeom prst="rect">
            <a:avLst/>
          </a:prstGeom>
          <a:noFill/>
          <a:ln/>
        </p:spPr>
        <p:txBody>
          <a:bodyPr wrap="square" lIns="0" tIns="0" rIns="0" bIns="0" rtlCol="0" anchor="t"/>
          <a:lstStyle/>
          <a:p>
            <a:pPr algn="ctr" indent="0" marL="0">
              <a:buNone/>
            </a:pPr>
            <a:r>
              <a:rPr lang="en-US" sz="1500" b="1" dirty="0">
                <a:solidFill>
                  <a:schemeClr val="accent2"/>
                </a:solidFill>
                <a:latin typeface="Cambria" pitchFamily="34" charset="0"/>
                <a:ea typeface="Cambria" pitchFamily="34" charset="-122"/>
                <a:cs typeface="Cambria" pitchFamily="34" charset="-120"/>
              </a:rPr>
              <a:t>Закупки</a:t>
            </a:r>
            <a:endParaRPr lang="en-US" sz="1500" dirty="0"/>
          </a:p>
        </p:txBody>
      </p:sp>
      <p:sp>
        <p:nvSpPr>
          <p:cNvPr id="13" name="Text 10"/>
          <p:cNvSpPr txBox="1"/>
          <p:nvPr/>
        </p:nvSpPr>
        <p:spPr>
          <a:xfrm>
            <a:off x="7150608" y="4736592"/>
            <a:ext cx="2139696" cy="365760"/>
          </a:xfrm>
          <a:prstGeom prst="rect">
            <a:avLst/>
          </a:prstGeom>
          <a:noFill/>
          <a:ln/>
        </p:spPr>
        <p:txBody>
          <a:bodyPr wrap="square" lIns="0" tIns="0" rIns="0" bIns="0" rtlCol="0" anchor="t"/>
          <a:lstStyle/>
          <a:p>
            <a:pPr algn="ctr" indent="0" marL="0">
              <a:buNone/>
            </a:pPr>
            <a:r>
              <a:rPr lang="en-US" sz="2000" b="1" dirty="0">
                <a:solidFill>
                  <a:schemeClr val="accent2"/>
                </a:solidFill>
                <a:latin typeface="Cambria" pitchFamily="34" charset="0"/>
                <a:ea typeface="Cambria" pitchFamily="34" charset="-122"/>
                <a:cs typeface="Cambria" pitchFamily="34" charset="-120"/>
              </a:rPr>
              <a:t>± 35%</a:t>
            </a:r>
            <a:endParaRPr lang="en-US" sz="2000" dirty="0"/>
          </a:p>
        </p:txBody>
      </p:sp>
      <p:sp>
        <p:nvSpPr>
          <p:cNvPr id="14" name="Text 11"/>
          <p:cNvSpPr txBox="1"/>
          <p:nvPr/>
        </p:nvSpPr>
        <p:spPr>
          <a:xfrm>
            <a:off x="9290304" y="4370832"/>
            <a:ext cx="2139696" cy="365760"/>
          </a:xfrm>
          <a:prstGeom prst="rect">
            <a:avLst/>
          </a:prstGeom>
          <a:noFill/>
          <a:ln/>
        </p:spPr>
        <p:txBody>
          <a:bodyPr wrap="square" lIns="0" tIns="0" rIns="0" bIns="0" rtlCol="0" anchor="t"/>
          <a:lstStyle/>
          <a:p>
            <a:pPr algn="ctr" indent="0" marL="0">
              <a:buNone/>
            </a:pPr>
            <a:r>
              <a:rPr lang="en-US" sz="1500" b="1" dirty="0">
                <a:solidFill>
                  <a:schemeClr val="accent1"/>
                </a:solidFill>
                <a:latin typeface="Cambria" pitchFamily="34" charset="0"/>
                <a:ea typeface="Cambria" pitchFamily="34" charset="-122"/>
                <a:cs typeface="Cambria" pitchFamily="34" charset="-120"/>
              </a:rPr>
              <a:t>Поставщик</a:t>
            </a:r>
            <a:endParaRPr lang="en-US" sz="1500" dirty="0"/>
          </a:p>
        </p:txBody>
      </p:sp>
      <p:sp>
        <p:nvSpPr>
          <p:cNvPr id="15" name="Text 12"/>
          <p:cNvSpPr txBox="1"/>
          <p:nvPr/>
        </p:nvSpPr>
        <p:spPr>
          <a:xfrm>
            <a:off x="9290304" y="4736592"/>
            <a:ext cx="2139696" cy="365760"/>
          </a:xfrm>
          <a:prstGeom prst="rect">
            <a:avLst/>
          </a:prstGeom>
          <a:noFill/>
          <a:ln/>
        </p:spPr>
        <p:txBody>
          <a:bodyPr wrap="square" lIns="0" tIns="0" rIns="0" bIns="0" rtlCol="0" anchor="t"/>
          <a:lstStyle/>
          <a:p>
            <a:pPr algn="ctr" indent="0" marL="0">
              <a:buNone/>
            </a:pPr>
            <a:r>
              <a:rPr lang="en-US" sz="2000" b="1" dirty="0">
                <a:solidFill>
                  <a:schemeClr val="tx1"/>
                </a:solidFill>
                <a:latin typeface="Cambria" pitchFamily="34" charset="0"/>
                <a:ea typeface="Cambria" pitchFamily="34" charset="-122"/>
                <a:cs typeface="Cambria" pitchFamily="34" charset="-120"/>
              </a:rPr>
              <a:t>± 50%</a:t>
            </a:r>
            <a:endParaRPr lang="en-US" sz="2000" dirty="0"/>
          </a:p>
        </p:txBody>
      </p:sp>
      <p:sp>
        <p:nvSpPr>
          <p:cNvPr id="16" name="Карточка"/>
          <p:cNvSpPr/>
          <p:nvPr/>
        </p:nvSpPr>
        <p:spPr>
          <a:xfrm>
            <a:off x="548640" y="5715000"/>
            <a:ext cx="7680960" cy="548640"/>
          </a:xfrm>
          <a:prstGeom prst="roundRect">
            <a:avLst>
              <a:gd name="adj" fmla="val 20000"/>
            </a:avLst>
          </a:prstGeom>
          <a:solidFill>
            <a:schemeClr val="accent6"/>
          </a:solidFill>
          <a:ln w="6350">
            <a:solidFill>
              <a:schemeClr val="accent6"/>
            </a:solidFill>
            <a:prstDash val="solid"/>
          </a:ln>
        </p:spPr>
      </p:sp>
      <p:sp>
        <p:nvSpPr>
          <p:cNvPr id="17" name="Text 14"/>
          <p:cNvSpPr txBox="1"/>
          <p:nvPr/>
        </p:nvSpPr>
        <p:spPr>
          <a:xfrm>
            <a:off x="777240" y="5715000"/>
            <a:ext cx="7315200" cy="548640"/>
          </a:xfrm>
          <a:prstGeom prst="rect">
            <a:avLst/>
          </a:prstGeom>
          <a:noFill/>
          <a:ln/>
        </p:spPr>
        <p:txBody>
          <a:bodyPr wrap="square" lIns="0" tIns="0" rIns="0" bIns="0" rtlCol="0" anchor="ctr"/>
          <a:lstStyle/>
          <a:p>
            <a:pPr algn="l" indent="0" marL="0">
              <a:buNone/>
            </a:pPr>
            <a:r>
              <a:rPr lang="en-US" sz="1300" b="1" dirty="0">
                <a:solidFill>
                  <a:schemeClr val="accent1"/>
                </a:solidFill>
              </a:rPr>
              <a:t>Лекарство известно. Один план спроса для всех звеньев и короткий цикл пересмотра</a:t>
            </a:r>
            <a:endParaRPr lang="en-US" sz="1300" dirty="0"/>
          </a:p>
        </p:txBody>
      </p:sp>
      <p:sp>
        <p:nvSpPr>
          <p:cNvPr id="18" name="Text 15"/>
          <p:cNvSpPr txBox="1"/>
          <p:nvPr/>
        </p:nvSpPr>
        <p:spPr>
          <a:xfrm>
            <a:off x="8412480" y="5715000"/>
            <a:ext cx="3200400" cy="548640"/>
          </a:xfrm>
          <a:prstGeom prst="rect">
            <a:avLst/>
          </a:prstGeom>
          <a:noFill/>
          <a:ln/>
        </p:spPr>
        <p:txBody>
          <a:bodyPr wrap="square" lIns="0" tIns="0" rIns="0" bIns="0" rtlCol="0" anchor="ctr"/>
          <a:lstStyle/>
          <a:p>
            <a:pPr algn="l" indent="0" marL="0">
              <a:buNone/>
            </a:pPr>
            <a:r>
              <a:rPr lang="en-US" sz="900" i="1" dirty="0">
                <a:solidFill>
                  <a:schemeClr val="accent5"/>
                </a:solidFill>
              </a:rPr>
              <a:t>Эффект хлыста (bullwhip effect). Джей Форрестер, 1961; Ли, Падманабхан, Ванг, 1997. Размах колебаний модельный</a:t>
            </a:r>
            <a:endParaRPr lang="en-US" sz="9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r>
              <a:rPr b="0" lang="en-US"/>
              <a:t>19</a:t>
            </a:r>
            <a:endParaRPr lang="en-US"/>
          </a:p>
        </p:txBody>
      </p:sp>
      <p:sp>
        <p:nvSpPr>
          <p:cNvPr id="26" name="Навигация Суть">
            <a:hlinkClick action="ppaction://hlinksldjump" r:id="rId4"/>
          </p:cNvPr>
          <p:cNvSpPr/>
          <p:nvPr/>
        </p:nvSpPr>
        <p:spPr>
          <a:xfrm>
            <a:off x="6898233" y="6428232"/>
            <a:ext cx="39502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Суть</a:t>
            </a:r>
          </a:p>
        </p:txBody>
      </p:sp>
      <p:sp>
        <p:nvSpPr>
          <p:cNvPr id="27" name="Навигация Финансы">
            <a:hlinkClick action="ppaction://hlinksldjump" r:id="rId5"/>
          </p:cNvPr>
          <p:cNvSpPr/>
          <p:nvPr/>
        </p:nvSpPr>
        <p:spPr>
          <a:xfrm>
            <a:off x="7348118"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Финансы</a:t>
            </a:r>
          </a:p>
        </p:txBody>
      </p:sp>
      <p:sp>
        <p:nvSpPr>
          <p:cNvPr id="28" name="Навигация Порядок работы">
            <a:hlinkClick action="ppaction://hlinksldjump" r:id="rId6"/>
          </p:cNvPr>
          <p:cNvSpPr/>
          <p:nvPr/>
        </p:nvSpPr>
        <p:spPr>
          <a:xfrm>
            <a:off x="7984540" y="6428232"/>
            <a:ext cx="1016812"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Порядок работы</a:t>
            </a:r>
          </a:p>
        </p:txBody>
      </p:sp>
      <p:sp>
        <p:nvSpPr>
          <p:cNvPr id="29" name="Навигация Пилот">
            <a:hlinkClick action="ppaction://hlinksldjump" r:id="rId7"/>
          </p:cNvPr>
          <p:cNvSpPr/>
          <p:nvPr/>
        </p:nvSpPr>
        <p:spPr>
          <a:xfrm>
            <a:off x="9056217" y="6428232"/>
            <a:ext cx="45720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Пилот</a:t>
            </a:r>
          </a:p>
        </p:txBody>
      </p:sp>
      <p:sp>
        <p:nvSpPr>
          <p:cNvPr id="30" name="Навигация Решение">
            <a:hlinkClick action="ppaction://hlinksldjump" r:id="rId8"/>
          </p:cNvPr>
          <p:cNvSpPr/>
          <p:nvPr/>
        </p:nvSpPr>
        <p:spPr>
          <a:xfrm>
            <a:off x="9568281"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Решение</a:t>
            </a:r>
          </a:p>
        </p:txBody>
      </p:sp>
      <p:sp>
        <p:nvSpPr>
          <p:cNvPr id="31" name="Навигация Приложения">
            <a:hlinkClick action="ppaction://hlinksldjump" r:id="rId9"/>
          </p:cNvPr>
          <p:cNvSpPr/>
          <p:nvPr/>
        </p:nvSpPr>
        <p:spPr>
          <a:xfrm>
            <a:off x="10204704" y="6428232"/>
            <a:ext cx="768096" cy="219456"/>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1" i="0">
                <a:solidFill>
                  <a:srgbClr val="FFFFFF"/>
                </a:solidFill>
                <a:latin typeface="Calibri"/>
              </a:rPr>
              <a:t>Приложения</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63" fill="hold">
                      <p:stCondLst>
                        <p:cond delay="indefinite"/>
                        <p:cond evt="onBegin" delay="0">
                          <p:tn val="2"/>
                        </p:cond>
                      </p:stCondLst>
                      <p:childTnLst>
                        <p:par>
                          <p:cTn id="64" fill="hold">
                            <p:stCondLst>
                              <p:cond delay="0"/>
                            </p:stCondLst>
                            <p:childTnLst>
                              <p:par>
                                <p:cTn id="3" presetID="42" presetClass="entr" presetSubtype="0" fill="hold" grpId="0" nodeType="withEffect">
                                  <p:stCondLst>
                                    <p:cond delay="250"/>
                                  </p:stCondLst>
                                  <p:childTnLst>
                                    <p:set>
                                      <p:cBhvr>
                                        <p:cTn id="4" dur="1" fill="hold">
                                          <p:stCondLst>
                                            <p:cond delay="0"/>
                                          </p:stCondLst>
                                        </p:cTn>
                                        <p:tgtEl>
                                          <p:spTgt spid="4"/>
                                        </p:tgtEl>
                                        <p:attrNameLst>
                                          <p:attrName>style.visibility</p:attrName>
                                        </p:attrNameLst>
                                      </p:cBhvr>
                                      <p:to>
                                        <p:strVal val="visible"/>
                                      </p:to>
                                    </p:set>
                                    <p:anim calcmode="lin" valueType="num">
                                      <p:cBhvr additive="base">
                                        <p:cTn id="5" dur="550" decel="100000" fill="hold"/>
                                        <p:tgtEl>
                                          <p:spTgt spid="4"/>
                                        </p:tgtEl>
                                        <p:attrNameLst>
                                          <p:attrName>ppt_y</p:attrName>
                                        </p:attrNameLst>
                                      </p:cBhvr>
                                      <p:tavLst>
                                        <p:tav tm="0">
                                          <p:val>
                                            <p:strVal val="#ppt_y+0.05"/>
                                          </p:val>
                                        </p:tav>
                                        <p:tav tm="100000">
                                          <p:val>
                                            <p:strVal val="#ppt_y"/>
                                          </p:val>
                                        </p:tav>
                                      </p:tavLst>
                                    </p:anim>
                                    <p:animEffect transition="in" filter="fade">
                                      <p:cBhvr>
                                        <p:cTn id="6" dur="550"/>
                                        <p:tgtEl>
                                          <p:spTgt spid="4"/>
                                        </p:tgtEl>
                                      </p:cBhvr>
                                    </p:animEffect>
                                  </p:childTnLst>
                                </p:cTn>
                              </p:par>
                              <p:par>
                                <p:cTn id="7" presetID="42" presetClass="entr" presetSubtype="0" fill="hold" grpId="0" nodeType="withEffect">
                                  <p:stCondLst>
                                    <p:cond delay="250"/>
                                  </p:stCondLst>
                                  <p:childTnLst>
                                    <p:set>
                                      <p:cBhvr>
                                        <p:cTn id="8" dur="1" fill="hold">
                                          <p:stCondLst>
                                            <p:cond delay="0"/>
                                          </p:stCondLst>
                                        </p:cTn>
                                        <p:tgtEl>
                                          <p:spTgt spid="5"/>
                                        </p:tgtEl>
                                        <p:attrNameLst>
                                          <p:attrName>style.visibility</p:attrName>
                                        </p:attrNameLst>
                                      </p:cBhvr>
                                      <p:to>
                                        <p:strVal val="visible"/>
                                      </p:to>
                                    </p:set>
                                    <p:anim calcmode="lin" valueType="num">
                                      <p:cBhvr additive="base">
                                        <p:cTn id="9" dur="550" decel="100000" fill="hold"/>
                                        <p:tgtEl>
                                          <p:spTgt spid="5"/>
                                        </p:tgtEl>
                                        <p:attrNameLst>
                                          <p:attrName>ppt_y</p:attrName>
                                        </p:attrNameLst>
                                      </p:cBhvr>
                                      <p:tavLst>
                                        <p:tav tm="0">
                                          <p:val>
                                            <p:strVal val="#ppt_y+0.05"/>
                                          </p:val>
                                        </p:tav>
                                        <p:tav tm="100000">
                                          <p:val>
                                            <p:strVal val="#ppt_y"/>
                                          </p:val>
                                        </p:tav>
                                      </p:tavLst>
                                    </p:anim>
                                    <p:animEffect transition="in" filter="fade">
                                      <p:cBhvr>
                                        <p:cTn id="10" dur="550"/>
                                        <p:tgtEl>
                                          <p:spTgt spid="5"/>
                                        </p:tgtEl>
                                      </p:cBhvr>
                                    </p:animEffect>
                                  </p:childTnLst>
                                </p:cTn>
                              </p:par>
                              <p:par>
                                <p:cTn id="11" presetID="42" presetClass="entr" presetSubtype="0" fill="hold" grpId="0" nodeType="withEffect">
                                  <p:stCondLst>
                                    <p:cond delay="25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50" decel="100000" fill="hold"/>
                                        <p:tgtEl>
                                          <p:spTgt spid="6"/>
                                        </p:tgtEl>
                                        <p:attrNameLst>
                                          <p:attrName>ppt_y</p:attrName>
                                        </p:attrNameLst>
                                      </p:cBhvr>
                                      <p:tavLst>
                                        <p:tav tm="0">
                                          <p:val>
                                            <p:strVal val="#ppt_y+0.05"/>
                                          </p:val>
                                        </p:tav>
                                        <p:tav tm="100000">
                                          <p:val>
                                            <p:strVal val="#ppt_y"/>
                                          </p:val>
                                        </p:tav>
                                      </p:tavLst>
                                    </p:anim>
                                    <p:animEffect transition="in" filter="fade">
                                      <p:cBhvr>
                                        <p:cTn id="14" dur="550"/>
                                        <p:tgtEl>
                                          <p:spTgt spid="6"/>
                                        </p:tgtEl>
                                      </p:cBhvr>
                                    </p:animEffect>
                                  </p:childTnLst>
                                </p:cTn>
                              </p:par>
                              <p:par>
                                <p:cTn id="15" presetID="42" presetClass="entr" presetSubtype="0" fill="hold" grpId="0" nodeType="withEffect">
                                  <p:stCondLst>
                                    <p:cond delay="25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50" decel="100000" fill="hold"/>
                                        <p:tgtEl>
                                          <p:spTgt spid="7"/>
                                        </p:tgtEl>
                                        <p:attrNameLst>
                                          <p:attrName>ppt_y</p:attrName>
                                        </p:attrNameLst>
                                      </p:cBhvr>
                                      <p:tavLst>
                                        <p:tav tm="0">
                                          <p:val>
                                            <p:strVal val="#ppt_y+0.05"/>
                                          </p:val>
                                        </p:tav>
                                        <p:tav tm="100000">
                                          <p:val>
                                            <p:strVal val="#ppt_y"/>
                                          </p:val>
                                        </p:tav>
                                      </p:tavLst>
                                    </p:anim>
                                    <p:animEffect transition="in" filter="fade">
                                      <p:cBhvr>
                                        <p:cTn id="18" dur="550"/>
                                        <p:tgtEl>
                                          <p:spTgt spid="7"/>
                                        </p:tgtEl>
                                      </p:cBhvr>
                                    </p:animEffect>
                                  </p:childTnLst>
                                </p:cTn>
                              </p:par>
                              <p:par>
                                <p:cTn id="19" presetID="42" presetClass="entr" presetSubtype="0" fill="hold" grpId="0" nodeType="withEffect">
                                  <p:stCondLst>
                                    <p:cond delay="25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50" decel="100000" fill="hold"/>
                                        <p:tgtEl>
                                          <p:spTgt spid="8"/>
                                        </p:tgtEl>
                                        <p:attrNameLst>
                                          <p:attrName>ppt_y</p:attrName>
                                        </p:attrNameLst>
                                      </p:cBhvr>
                                      <p:tavLst>
                                        <p:tav tm="0">
                                          <p:val>
                                            <p:strVal val="#ppt_y+0.05"/>
                                          </p:val>
                                        </p:tav>
                                        <p:tav tm="100000">
                                          <p:val>
                                            <p:strVal val="#ppt_y"/>
                                          </p:val>
                                        </p:tav>
                                      </p:tavLst>
                                    </p:anim>
                                    <p:animEffect transition="in" filter="fade">
                                      <p:cBhvr>
                                        <p:cTn id="22" dur="550"/>
                                        <p:tgtEl>
                                          <p:spTgt spid="8"/>
                                        </p:tgtEl>
                                      </p:cBhvr>
                                    </p:animEffect>
                                  </p:childTnLst>
                                </p:cTn>
                              </p:par>
                              <p:par>
                                <p:cTn id="23" presetID="42" presetClass="entr" presetSubtype="0" fill="hold" grpId="0"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50" decel="100000" fill="hold"/>
                                        <p:tgtEl>
                                          <p:spTgt spid="9"/>
                                        </p:tgtEl>
                                        <p:attrNameLst>
                                          <p:attrName>ppt_y</p:attrName>
                                        </p:attrNameLst>
                                      </p:cBhvr>
                                      <p:tavLst>
                                        <p:tav tm="0">
                                          <p:val>
                                            <p:strVal val="#ppt_y+0.05"/>
                                          </p:val>
                                        </p:tav>
                                        <p:tav tm="100000">
                                          <p:val>
                                            <p:strVal val="#ppt_y"/>
                                          </p:val>
                                        </p:tav>
                                      </p:tavLst>
                                    </p:anim>
                                    <p:animEffect transition="in" filter="fade">
                                      <p:cBhvr>
                                        <p:cTn id="26" dur="550"/>
                                        <p:tgtEl>
                                          <p:spTgt spid="9"/>
                                        </p:tgtEl>
                                      </p:cBhvr>
                                    </p:animEffect>
                                  </p:childTnLst>
                                </p:cTn>
                              </p:par>
                              <p:par>
                                <p:cTn id="27" presetID="42" presetClass="entr" presetSubtype="0" fill="hold" grpId="0" nodeType="withEffect">
                                  <p:stCondLst>
                                    <p:cond delay="25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50" decel="100000" fill="hold"/>
                                        <p:tgtEl>
                                          <p:spTgt spid="10"/>
                                        </p:tgtEl>
                                        <p:attrNameLst>
                                          <p:attrName>ppt_y</p:attrName>
                                        </p:attrNameLst>
                                      </p:cBhvr>
                                      <p:tavLst>
                                        <p:tav tm="0">
                                          <p:val>
                                            <p:strVal val="#ppt_y+0.05"/>
                                          </p:val>
                                        </p:tav>
                                        <p:tav tm="100000">
                                          <p:val>
                                            <p:strVal val="#ppt_y"/>
                                          </p:val>
                                        </p:tav>
                                      </p:tavLst>
                                    </p:anim>
                                    <p:animEffect transition="in" filter="fade">
                                      <p:cBhvr>
                                        <p:cTn id="30" dur="550"/>
                                        <p:tgtEl>
                                          <p:spTgt spid="10"/>
                                        </p:tgtEl>
                                      </p:cBhvr>
                                    </p:animEffect>
                                  </p:childTnLst>
                                </p:cTn>
                              </p:par>
                              <p:par>
                                <p:cTn id="31" presetID="42" presetClass="entr" presetSubtype="0" fill="hold" grpId="0" nodeType="withEffect">
                                  <p:stCondLst>
                                    <p:cond delay="25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50" decel="100000" fill="hold"/>
                                        <p:tgtEl>
                                          <p:spTgt spid="11"/>
                                        </p:tgtEl>
                                        <p:attrNameLst>
                                          <p:attrName>ppt_y</p:attrName>
                                        </p:attrNameLst>
                                      </p:cBhvr>
                                      <p:tavLst>
                                        <p:tav tm="0">
                                          <p:val>
                                            <p:strVal val="#ppt_y+0.05"/>
                                          </p:val>
                                        </p:tav>
                                        <p:tav tm="100000">
                                          <p:val>
                                            <p:strVal val="#ppt_y"/>
                                          </p:val>
                                        </p:tav>
                                      </p:tavLst>
                                    </p:anim>
                                    <p:animEffect transition="in" filter="fade">
                                      <p:cBhvr>
                                        <p:cTn id="34" dur="550"/>
                                        <p:tgtEl>
                                          <p:spTgt spid="11"/>
                                        </p:tgtEl>
                                      </p:cBhvr>
                                    </p:animEffect>
                                  </p:childTnLst>
                                </p:cTn>
                              </p:par>
                              <p:par>
                                <p:cTn id="35" presetID="42" presetClass="entr" presetSubtype="0" fill="hold" grpId="0" nodeType="withEffect">
                                  <p:stCondLst>
                                    <p:cond delay="25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50" decel="100000" fill="hold"/>
                                        <p:tgtEl>
                                          <p:spTgt spid="12"/>
                                        </p:tgtEl>
                                        <p:attrNameLst>
                                          <p:attrName>ppt_y</p:attrName>
                                        </p:attrNameLst>
                                      </p:cBhvr>
                                      <p:tavLst>
                                        <p:tav tm="0">
                                          <p:val>
                                            <p:strVal val="#ppt_y+0.05"/>
                                          </p:val>
                                        </p:tav>
                                        <p:tav tm="100000">
                                          <p:val>
                                            <p:strVal val="#ppt_y"/>
                                          </p:val>
                                        </p:tav>
                                      </p:tavLst>
                                    </p:anim>
                                    <p:animEffect transition="in" filter="fade">
                                      <p:cBhvr>
                                        <p:cTn id="38" dur="550"/>
                                        <p:tgtEl>
                                          <p:spTgt spid="12"/>
                                        </p:tgtEl>
                                      </p:cBhvr>
                                    </p:animEffect>
                                  </p:childTnLst>
                                </p:cTn>
                              </p:par>
                              <p:par>
                                <p:cTn id="39" presetID="42" presetClass="entr" presetSubtype="0" fill="hold" grpId="0" nodeType="withEffect">
                                  <p:stCondLst>
                                    <p:cond delay="25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50" decel="100000" fill="hold"/>
                                        <p:tgtEl>
                                          <p:spTgt spid="13"/>
                                        </p:tgtEl>
                                        <p:attrNameLst>
                                          <p:attrName>ppt_y</p:attrName>
                                        </p:attrNameLst>
                                      </p:cBhvr>
                                      <p:tavLst>
                                        <p:tav tm="0">
                                          <p:val>
                                            <p:strVal val="#ppt_y+0.05"/>
                                          </p:val>
                                        </p:tav>
                                        <p:tav tm="100000">
                                          <p:val>
                                            <p:strVal val="#ppt_y"/>
                                          </p:val>
                                        </p:tav>
                                      </p:tavLst>
                                    </p:anim>
                                    <p:animEffect transition="in" filter="fade">
                                      <p:cBhvr>
                                        <p:cTn id="42" dur="550"/>
                                        <p:tgtEl>
                                          <p:spTgt spid="13"/>
                                        </p:tgtEl>
                                      </p:cBhvr>
                                    </p:animEffect>
                                  </p:childTnLst>
                                </p:cTn>
                              </p:par>
                              <p:par>
                                <p:cTn id="43" presetID="42" presetClass="entr" presetSubtype="0" fill="hold" grpId="0" nodeType="withEffect">
                                  <p:stCondLst>
                                    <p:cond delay="25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50" decel="100000" fill="hold"/>
                                        <p:tgtEl>
                                          <p:spTgt spid="14"/>
                                        </p:tgtEl>
                                        <p:attrNameLst>
                                          <p:attrName>ppt_y</p:attrName>
                                        </p:attrNameLst>
                                      </p:cBhvr>
                                      <p:tavLst>
                                        <p:tav tm="0">
                                          <p:val>
                                            <p:strVal val="#ppt_y+0.05"/>
                                          </p:val>
                                        </p:tav>
                                        <p:tav tm="100000">
                                          <p:val>
                                            <p:strVal val="#ppt_y"/>
                                          </p:val>
                                        </p:tav>
                                      </p:tavLst>
                                    </p:anim>
                                    <p:animEffect transition="in" filter="fade">
                                      <p:cBhvr>
                                        <p:cTn id="46" dur="550"/>
                                        <p:tgtEl>
                                          <p:spTgt spid="14"/>
                                        </p:tgtEl>
                                      </p:cBhvr>
                                    </p:animEffect>
                                  </p:childTnLst>
                                </p:cTn>
                              </p:par>
                              <p:par>
                                <p:cTn id="47" presetID="42" presetClass="entr" presetSubtype="0" fill="hold" grpId="0" nodeType="withEffect">
                                  <p:stCondLst>
                                    <p:cond delay="25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50" decel="100000" fill="hold"/>
                                        <p:tgtEl>
                                          <p:spTgt spid="15"/>
                                        </p:tgtEl>
                                        <p:attrNameLst>
                                          <p:attrName>ppt_y</p:attrName>
                                        </p:attrNameLst>
                                      </p:cBhvr>
                                      <p:tavLst>
                                        <p:tav tm="0">
                                          <p:val>
                                            <p:strVal val="#ppt_y+0.05"/>
                                          </p:val>
                                        </p:tav>
                                        <p:tav tm="100000">
                                          <p:val>
                                            <p:strVal val="#ppt_y"/>
                                          </p:val>
                                        </p:tav>
                                      </p:tavLst>
                                    </p:anim>
                                    <p:animEffect transition="in" filter="fade">
                                      <p:cBhvr>
                                        <p:cTn id="50" dur="550"/>
                                        <p:tgtEl>
                                          <p:spTgt spid="15"/>
                                        </p:tgtEl>
                                      </p:cBhvr>
                                    </p:animEffect>
                                  </p:childTnLst>
                                </p:cTn>
                              </p:par>
                              <p:par>
                                <p:cTn id="51" presetID="42" presetClass="entr" presetSubtype="0" fill="hold" grpId="0" nodeType="withEffect">
                                  <p:stCondLst>
                                    <p:cond delay="41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50" decel="100000" fill="hold"/>
                                        <p:tgtEl>
                                          <p:spTgt spid="16"/>
                                        </p:tgtEl>
                                        <p:attrNameLst>
                                          <p:attrName>ppt_y</p:attrName>
                                        </p:attrNameLst>
                                      </p:cBhvr>
                                      <p:tavLst>
                                        <p:tav tm="0">
                                          <p:val>
                                            <p:strVal val="#ppt_y+0.05"/>
                                          </p:val>
                                        </p:tav>
                                        <p:tav tm="100000">
                                          <p:val>
                                            <p:strVal val="#ppt_y"/>
                                          </p:val>
                                        </p:tav>
                                      </p:tavLst>
                                    </p:anim>
                                    <p:animEffect transition="in" filter="fade">
                                      <p:cBhvr>
                                        <p:cTn id="54" dur="550"/>
                                        <p:tgtEl>
                                          <p:spTgt spid="16"/>
                                        </p:tgtEl>
                                      </p:cBhvr>
                                    </p:animEffect>
                                  </p:childTnLst>
                                </p:cTn>
                              </p:par>
                              <p:par>
                                <p:cTn id="55" presetID="42" presetClass="entr" presetSubtype="0" fill="hold" grpId="0" nodeType="withEffect">
                                  <p:stCondLst>
                                    <p:cond delay="41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50" decel="100000" fill="hold"/>
                                        <p:tgtEl>
                                          <p:spTgt spid="17"/>
                                        </p:tgtEl>
                                        <p:attrNameLst>
                                          <p:attrName>ppt_y</p:attrName>
                                        </p:attrNameLst>
                                      </p:cBhvr>
                                      <p:tavLst>
                                        <p:tav tm="0">
                                          <p:val>
                                            <p:strVal val="#ppt_y+0.05"/>
                                          </p:val>
                                        </p:tav>
                                        <p:tav tm="100000">
                                          <p:val>
                                            <p:strVal val="#ppt_y"/>
                                          </p:val>
                                        </p:tav>
                                      </p:tavLst>
                                    </p:anim>
                                    <p:animEffect transition="in" filter="fade">
                                      <p:cBhvr>
                                        <p:cTn id="58" dur="550"/>
                                        <p:tgtEl>
                                          <p:spTgt spid="17"/>
                                        </p:tgtEl>
                                      </p:cBhvr>
                                    </p:animEffect>
                                  </p:childTnLst>
                                </p:cTn>
                              </p:par>
                              <p:par>
                                <p:cTn id="59" presetID="42" presetClass="entr" presetSubtype="0" fill="hold" grpId="0" nodeType="withEffect">
                                  <p:stCondLst>
                                    <p:cond delay="57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50" decel="100000" fill="hold"/>
                                        <p:tgtEl>
                                          <p:spTgt spid="18"/>
                                        </p:tgtEl>
                                        <p:attrNameLst>
                                          <p:attrName>ppt_y</p:attrName>
                                        </p:attrNameLst>
                                      </p:cBhvr>
                                      <p:tavLst>
                                        <p:tav tm="0">
                                          <p:val>
                                            <p:strVal val="#ppt_y+0.05"/>
                                          </p:val>
                                        </p:tav>
                                        <p:tav tm="100000">
                                          <p:val>
                                            <p:strVal val="#ppt_y"/>
                                          </p:val>
                                        </p:tav>
                                      </p:tavLst>
                                    </p:anim>
                                    <p:animEffect transition="in" filter="fade">
                                      <p:cBhvr>
                                        <p:cTn id="62" dur="5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t"/>
          <a:lstStyle/>
          <a:p>
            <a:pPr algn="l" indent="0" marL="0">
              <a:buNone/>
            </a:pPr>
            <a:r>
              <a:rPr lang="en-US" sz="2600" b="1" dirty="0">
                <a:solidFill>
                  <a:schemeClr val="accent1"/>
                </a:solidFill>
              </a:rPr>
              <a:t>Приложение 3. Частая сверка вместо точного прогноза</a:t>
            </a:r>
            <a:endParaRPr lang="en-US" sz="2600" dirty="0"/>
          </a:p>
        </p:txBody>
      </p:sp>
      <p:sp>
        <p:nvSpPr>
          <p:cNvPr id="3" name="Text 0"/>
          <p:cNvSpPr/>
          <p:nvPr>
            <p:ph idx="101" type="body" hasCustomPrompt="1"/>
          </p:nvPr>
        </p:nvSpPr>
        <p:spPr>
          <a:xfrm>
            <a:off x="548640" y="1024128"/>
            <a:ext cx="11064240" cy="411480"/>
          </a:xfrm>
          <a:prstGeom prst="rect">
            <a:avLst/>
          </a:prstGeom>
          <a:noFill/>
          <a:ln/>
        </p:spPr>
        <p:txBody>
          <a:bodyPr wrap="square" lIns="0" tIns="0" rIns="0" bIns="0" rtlCol="0" anchor="t"/>
          <a:lstStyle/>
          <a:p>
            <a:pPr indent="0" marL="0">
              <a:buNone/>
            </a:pPr>
            <a:r>
              <a:rPr lang="en-US" sz="1500" dirty="0">
                <a:solidFill>
                  <a:schemeClr val="accent5"/>
                </a:solidFill>
              </a:rPr>
              <a:t>Цель не точный прогноз, а короткий цикл. Если спрос уходит в одну сторону, недельная сверка снимает расхождение сразу</a:t>
            </a:r>
            <a:endParaRPr lang="en-US" sz="1500" dirty="0"/>
          </a:p>
        </p:txBody>
      </p:sp>
      <p:sp>
        <p:nvSpPr>
          <p:cNvPr id="4" name="Карточка"/>
          <p:cNvSpPr/>
          <p:nvPr/>
        </p:nvSpPr>
        <p:spPr>
          <a:xfrm>
            <a:off x="548640" y="1691640"/>
            <a:ext cx="7498080" cy="4480560"/>
          </a:xfrm>
          <a:prstGeom prst="roundRect">
            <a:avLst>
              <a:gd name="adj" fmla="val 2449"/>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graphicFrame>
        <p:nvGraphicFramePr>
          <p:cNvPr id="5" name="Расхождение плана и факта" descr=""/>
          <p:cNvGraphicFramePr/>
          <p:nvPr/>
        </p:nvGraphicFramePr>
        <p:xfrm>
          <a:off x="731520" y="1828800"/>
          <a:ext cx="7132320" cy="4206240"/>
        </p:xfrm>
        <a:graphic xmlns:a="http://schemas.openxmlformats.org/drawingml/2006/main">
          <a:graphicData uri="http://schemas.openxmlformats.org/drawingml/2006/chart">
            <c:chart xmlns:c="http://schemas.openxmlformats.org/drawingml/2006/chart" r:id="rId1"/>
          </a:graphicData>
        </a:graphic>
      </p:graphicFrame>
      <p:sp>
        <p:nvSpPr>
          <p:cNvPr id="6" name="Карточка"/>
          <p:cNvSpPr/>
          <p:nvPr/>
        </p:nvSpPr>
        <p:spPr>
          <a:xfrm>
            <a:off x="8321040" y="1691640"/>
            <a:ext cx="3291840" cy="2057400"/>
          </a:xfrm>
          <a:prstGeom prst="roundRect">
            <a:avLst>
              <a:gd name="adj" fmla="val 5333"/>
            </a:avLst>
          </a:prstGeom>
          <a:solidFill>
            <a:schemeClr val="bg1"/>
          </a:solidFill>
          <a:ln w="6350">
            <a:solidFill>
              <a:schemeClr val="bg1"/>
            </a:solidFill>
            <a:prstDash val="solid"/>
          </a:ln>
          <a:effectLst>
            <a:outerShdw sx="100000" sy="100000" kx="0" ky="0" algn="bl" rotWithShape="0" blurRad="101600" dist="25400" dir="5400000">
              <a:srgbClr val="3D434A">
                <a:alpha val="10000"/>
              </a:srgbClr>
            </a:outerShdw>
          </a:effectLst>
        </p:spPr>
      </p:sp>
      <p:sp>
        <p:nvSpPr>
          <p:cNvPr id="7" name="Text 4"/>
          <p:cNvSpPr txBox="1"/>
          <p:nvPr/>
        </p:nvSpPr>
        <p:spPr>
          <a:xfrm>
            <a:off x="8595360" y="1920240"/>
            <a:ext cx="2743200" cy="914400"/>
          </a:xfrm>
          <a:prstGeom prst="rect">
            <a:avLst/>
          </a:prstGeom>
          <a:noFill/>
          <a:ln/>
        </p:spPr>
        <p:txBody>
          <a:bodyPr wrap="square" lIns="0" tIns="0" rIns="0" bIns="0" rtlCol="0" anchor="t"/>
          <a:lstStyle/>
          <a:p>
            <a:pPr algn="l" indent="0" marL="0">
              <a:buNone/>
            </a:pPr>
            <a:r>
              <a:rPr lang="en-US" sz="1500" b="1" dirty="0">
                <a:solidFill>
                  <a:schemeClr val="accent1"/>
                </a:solidFill>
                <a:latin typeface="Cambria" pitchFamily="34" charset="0"/>
                <a:ea typeface="Cambria" pitchFamily="34" charset="-122"/>
                <a:cs typeface="Cambria" pitchFamily="34" charset="-120"/>
              </a:rPr>
              <a:t>Риск можно посчитать. Неопределенность нельзя</a:t>
            </a:r>
            <a:endParaRPr lang="en-US" sz="1500" dirty="0"/>
          </a:p>
        </p:txBody>
      </p:sp>
      <p:sp>
        <p:nvSpPr>
          <p:cNvPr id="8" name="Text 5"/>
          <p:cNvSpPr txBox="1"/>
          <p:nvPr/>
        </p:nvSpPr>
        <p:spPr>
          <a:xfrm>
            <a:off x="8595360" y="2926080"/>
            <a:ext cx="2743200" cy="640080"/>
          </a:xfrm>
          <a:prstGeom prst="rect">
            <a:avLst/>
          </a:prstGeom>
          <a:noFill/>
          <a:ln/>
        </p:spPr>
        <p:txBody>
          <a:bodyPr wrap="square" lIns="0" tIns="0" rIns="0" bIns="0" rtlCol="0" anchor="t"/>
          <a:lstStyle/>
          <a:p>
            <a:pPr algn="l" indent="0" marL="0">
              <a:buNone/>
            </a:pPr>
            <a:r>
              <a:rPr lang="en-US" sz="1050" i="1" dirty="0">
                <a:solidFill>
                  <a:schemeClr val="accent5"/>
                </a:solidFill>
              </a:rPr>
              <a:t>Фрэнк Найт, «Риск, неопределенность и прибыль», 1921</a:t>
            </a:r>
            <a:endParaRPr lang="en-US" sz="1050" dirty="0"/>
          </a:p>
        </p:txBody>
      </p:sp>
      <p:sp>
        <p:nvSpPr>
          <p:cNvPr id="9" name="Карточка"/>
          <p:cNvSpPr/>
          <p:nvPr/>
        </p:nvSpPr>
        <p:spPr>
          <a:xfrm>
            <a:off x="8321040" y="3931920"/>
            <a:ext cx="3291840" cy="2240280"/>
          </a:xfrm>
          <a:prstGeom prst="roundRect">
            <a:avLst>
              <a:gd name="adj" fmla="val 4898"/>
            </a:avLst>
          </a:prstGeom>
          <a:solidFill>
            <a:schemeClr val="accent1"/>
          </a:solidFill>
          <a:ln w="6350">
            <a:solidFill>
              <a:schemeClr val="accent1"/>
            </a:solidFill>
            <a:prstDash val="solid"/>
          </a:ln>
          <a:effectLst>
            <a:outerShdw sx="100000" sy="100000" kx="0" ky="0" algn="bl" rotWithShape="0" blurRad="101600" dist="25400" dir="5400000">
              <a:srgbClr val="3D434A">
                <a:alpha val="10000"/>
              </a:srgbClr>
            </a:outerShdw>
          </a:effectLst>
        </p:spPr>
      </p:sp>
      <p:sp>
        <p:nvSpPr>
          <p:cNvPr id="10" name="Text 7"/>
          <p:cNvSpPr txBox="1"/>
          <p:nvPr/>
        </p:nvSpPr>
        <p:spPr>
          <a:xfrm>
            <a:off x="8595360" y="4160520"/>
            <a:ext cx="2743200" cy="1371600"/>
          </a:xfrm>
          <a:prstGeom prst="rect">
            <a:avLst/>
          </a:prstGeom>
          <a:noFill/>
          <a:ln/>
        </p:spPr>
        <p:txBody>
          <a:bodyPr wrap="square" lIns="0" tIns="0" rIns="0" bIns="0" rtlCol="0" anchor="t"/>
          <a:lstStyle/>
          <a:p>
            <a:pPr algn="l" indent="0" marL="0">
              <a:buNone/>
            </a:pPr>
            <a:r>
              <a:rPr lang="en-US" sz="1400" b="1" dirty="0">
                <a:solidFill>
                  <a:schemeClr val="bg1"/>
                </a:solidFill>
                <a:latin typeface="Cambria" pitchFamily="34" charset="0"/>
                <a:ea typeface="Cambria" pitchFamily="34" charset="-122"/>
                <a:cs typeface="Cambria" pitchFamily="34" charset="-120"/>
              </a:rPr>
              <a:t>В неопределенности выигрывает не тот, у кого точнее прогноз, а тот, кто быстрее пересобирает план</a:t>
            </a:r>
            <a:endParaRPr lang="en-US" sz="1400" dirty="0"/>
          </a:p>
        </p:txBody>
      </p:sp>
      <p:sp>
        <p:nvSpPr>
          <p:cNvPr id="11" name="Плашка"/>
          <p:cNvSpPr/>
          <p:nvPr/>
        </p:nvSpPr>
        <p:spPr>
          <a:xfrm>
            <a:off x="8595360" y="5669280"/>
            <a:ext cx="1828800" cy="310896"/>
          </a:xfrm>
          <a:prstGeom prst="roundRect">
            <a:avLst>
              <a:gd name="adj" fmla="val 50000"/>
            </a:avLst>
          </a:prstGeom>
          <a:solidFill>
            <a:schemeClr val="accent4"/>
          </a:solidFill>
          <a:ln w="6350">
            <a:solidFill>
              <a:schemeClr val="accent4"/>
            </a:solidFill>
            <a:prstDash val="solid"/>
          </a:ln>
        </p:spPr>
        <p:txBody>
          <a:bodyPr/>
          <a:p/>
        </p:txBody>
      </p:sp>
      <p:sp>
        <p:nvSpPr>
          <p:cNvPr id="12" name="Text 9"/>
          <p:cNvSpPr txBox="1"/>
          <p:nvPr/>
        </p:nvSpPr>
        <p:spPr>
          <a:xfrm>
            <a:off x="8595360" y="5669280"/>
            <a:ext cx="1828800" cy="310896"/>
          </a:xfrm>
          <a:prstGeom prst="rect">
            <a:avLst/>
          </a:prstGeom>
          <a:noFill/>
          <a:ln/>
        </p:spPr>
        <p:txBody>
          <a:bodyPr wrap="square" lIns="0" tIns="0" rIns="0" bIns="0" rtlCol="0" anchor="ctr"/>
          <a:lstStyle/>
          <a:p>
            <a:pPr algn="ctr" indent="0" marL="0">
              <a:buNone/>
            </a:pPr>
            <a:r>
              <a:rPr lang="en-US" sz="1100" b="1" dirty="0">
                <a:solidFill>
                  <a:schemeClr val="accent1"/>
                </a:solidFill>
              </a:rPr>
              <a:t>Модельный пример</a:t>
            </a:r>
            <a:endParaRPr lang="en-US" sz="11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r>
              <a:rPr b="0" lang="en-US"/>
              <a:t>20</a:t>
            </a:r>
            <a:endParaRPr lang="en-US"/>
          </a:p>
        </p:txBody>
      </p:sp>
      <p:sp>
        <p:nvSpPr>
          <p:cNvPr id="26" name="Навигация Суть">
            <a:hlinkClick action="ppaction://hlinksldjump" r:id="rId4"/>
          </p:cNvPr>
          <p:cNvSpPr/>
          <p:nvPr/>
        </p:nvSpPr>
        <p:spPr>
          <a:xfrm>
            <a:off x="6898233" y="6428232"/>
            <a:ext cx="39502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Суть</a:t>
            </a:r>
          </a:p>
        </p:txBody>
      </p:sp>
      <p:sp>
        <p:nvSpPr>
          <p:cNvPr id="27" name="Навигация Финансы">
            <a:hlinkClick action="ppaction://hlinksldjump" r:id="rId5"/>
          </p:cNvPr>
          <p:cNvSpPr/>
          <p:nvPr/>
        </p:nvSpPr>
        <p:spPr>
          <a:xfrm>
            <a:off x="7348118"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Финансы</a:t>
            </a:r>
          </a:p>
        </p:txBody>
      </p:sp>
      <p:sp>
        <p:nvSpPr>
          <p:cNvPr id="28" name="Навигация Порядок работы">
            <a:hlinkClick action="ppaction://hlinksldjump" r:id="rId6"/>
          </p:cNvPr>
          <p:cNvSpPr/>
          <p:nvPr/>
        </p:nvSpPr>
        <p:spPr>
          <a:xfrm>
            <a:off x="7984540" y="6428232"/>
            <a:ext cx="1016812"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Порядок работы</a:t>
            </a:r>
          </a:p>
        </p:txBody>
      </p:sp>
      <p:sp>
        <p:nvSpPr>
          <p:cNvPr id="29" name="Навигация Пилот">
            <a:hlinkClick action="ppaction://hlinksldjump" r:id="rId7"/>
          </p:cNvPr>
          <p:cNvSpPr/>
          <p:nvPr/>
        </p:nvSpPr>
        <p:spPr>
          <a:xfrm>
            <a:off x="9056217" y="6428232"/>
            <a:ext cx="45720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Пилот</a:t>
            </a:r>
          </a:p>
        </p:txBody>
      </p:sp>
      <p:sp>
        <p:nvSpPr>
          <p:cNvPr id="30" name="Навигация Решение">
            <a:hlinkClick action="ppaction://hlinksldjump" r:id="rId8"/>
          </p:cNvPr>
          <p:cNvSpPr/>
          <p:nvPr/>
        </p:nvSpPr>
        <p:spPr>
          <a:xfrm>
            <a:off x="9568281"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Решение</a:t>
            </a:r>
          </a:p>
        </p:txBody>
      </p:sp>
      <p:sp>
        <p:nvSpPr>
          <p:cNvPr id="31" name="Навигация Приложения">
            <a:hlinkClick action="ppaction://hlinksldjump" r:id="rId9"/>
          </p:cNvPr>
          <p:cNvSpPr/>
          <p:nvPr/>
        </p:nvSpPr>
        <p:spPr>
          <a:xfrm>
            <a:off x="10204704" y="6428232"/>
            <a:ext cx="768096" cy="219456"/>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1" i="0">
                <a:solidFill>
                  <a:srgbClr val="FFFFFF"/>
                </a:solidFill>
                <a:latin typeface="Calibri"/>
              </a:rPr>
              <a:t>Приложения</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9" fill="hold">
                      <p:stCondLst>
                        <p:cond delay="indefinite"/>
                        <p:cond evt="onBegin" delay="0">
                          <p:tn val="2"/>
                        </p:cond>
                      </p:stCondLst>
                      <p:childTnLst>
                        <p:par>
                          <p:cTn id="40" fill="hold">
                            <p:stCondLst>
                              <p:cond delay="0"/>
                            </p:stCondLst>
                            <p:childTnLst>
                              <p:par>
                                <p:cTn id="3" presetID="42" presetClass="entr" presetSubtype="0" fill="hold" grpId="0" nodeType="withEffect">
                                  <p:stCondLst>
                                    <p:cond delay="250"/>
                                  </p:stCondLst>
                                  <p:childTnLst>
                                    <p:set>
                                      <p:cBhvr>
                                        <p:cTn id="4" dur="1" fill="hold">
                                          <p:stCondLst>
                                            <p:cond delay="0"/>
                                          </p:stCondLst>
                                        </p:cTn>
                                        <p:tgtEl>
                                          <p:spTgt spid="4"/>
                                        </p:tgtEl>
                                        <p:attrNameLst>
                                          <p:attrName>style.visibility</p:attrName>
                                        </p:attrNameLst>
                                      </p:cBhvr>
                                      <p:to>
                                        <p:strVal val="visible"/>
                                      </p:to>
                                    </p:set>
                                    <p:anim calcmode="lin" valueType="num">
                                      <p:cBhvr additive="base">
                                        <p:cTn id="5" dur="550" decel="100000" fill="hold"/>
                                        <p:tgtEl>
                                          <p:spTgt spid="4"/>
                                        </p:tgtEl>
                                        <p:attrNameLst>
                                          <p:attrName>ppt_y</p:attrName>
                                        </p:attrNameLst>
                                      </p:cBhvr>
                                      <p:tavLst>
                                        <p:tav tm="0">
                                          <p:val>
                                            <p:strVal val="#ppt_y+0.05"/>
                                          </p:val>
                                        </p:tav>
                                        <p:tav tm="100000">
                                          <p:val>
                                            <p:strVal val="#ppt_y"/>
                                          </p:val>
                                        </p:tav>
                                      </p:tavLst>
                                    </p:anim>
                                    <p:animEffect transition="in" filter="fade">
                                      <p:cBhvr>
                                        <p:cTn id="6" dur="550"/>
                                        <p:tgtEl>
                                          <p:spTgt spid="4"/>
                                        </p:tgtEl>
                                      </p:cBhvr>
                                    </p:animEffect>
                                  </p:childTnLst>
                                </p:cTn>
                              </p:par>
                              <p:par>
                                <p:cTn id="7" presetID="42" presetClass="entr" presetSubtype="0" fill="hold" grpId="0" nodeType="withEffect">
                                  <p:stCondLst>
                                    <p:cond delay="250"/>
                                  </p:stCondLst>
                                  <p:childTnLst>
                                    <p:set>
                                      <p:cBhvr>
                                        <p:cTn id="8" dur="1" fill="hold">
                                          <p:stCondLst>
                                            <p:cond delay="0"/>
                                          </p:stCondLst>
                                        </p:cTn>
                                        <p:tgtEl>
                                          <p:spTgt spid="5"/>
                                        </p:tgtEl>
                                        <p:attrNameLst>
                                          <p:attrName>style.visibility</p:attrName>
                                        </p:attrNameLst>
                                      </p:cBhvr>
                                      <p:to>
                                        <p:strVal val="visible"/>
                                      </p:to>
                                    </p:set>
                                    <p:anim calcmode="lin" valueType="num">
                                      <p:cBhvr additive="base">
                                        <p:cTn id="9" dur="550" decel="100000" fill="hold"/>
                                        <p:tgtEl>
                                          <p:spTgt spid="5"/>
                                        </p:tgtEl>
                                        <p:attrNameLst>
                                          <p:attrName>ppt_y</p:attrName>
                                        </p:attrNameLst>
                                      </p:cBhvr>
                                      <p:tavLst>
                                        <p:tav tm="0">
                                          <p:val>
                                            <p:strVal val="#ppt_y+0.05"/>
                                          </p:val>
                                        </p:tav>
                                        <p:tav tm="100000">
                                          <p:val>
                                            <p:strVal val="#ppt_y"/>
                                          </p:val>
                                        </p:tav>
                                      </p:tavLst>
                                    </p:anim>
                                    <p:animEffect transition="in" filter="fade">
                                      <p:cBhvr>
                                        <p:cTn id="10" dur="550"/>
                                        <p:tgtEl>
                                          <p:spTgt spid="5"/>
                                        </p:tgtEl>
                                      </p:cBhvr>
                                    </p:animEffect>
                                  </p:childTnLst>
                                </p:cTn>
                              </p:par>
                              <p:par>
                                <p:cTn id="11" presetID="42" presetClass="entr" presetSubtype="0" fill="hold" grpId="0" nodeType="withEffect">
                                  <p:stCondLst>
                                    <p:cond delay="41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50" decel="100000" fill="hold"/>
                                        <p:tgtEl>
                                          <p:spTgt spid="6"/>
                                        </p:tgtEl>
                                        <p:attrNameLst>
                                          <p:attrName>ppt_y</p:attrName>
                                        </p:attrNameLst>
                                      </p:cBhvr>
                                      <p:tavLst>
                                        <p:tav tm="0">
                                          <p:val>
                                            <p:strVal val="#ppt_y+0.05"/>
                                          </p:val>
                                        </p:tav>
                                        <p:tav tm="100000">
                                          <p:val>
                                            <p:strVal val="#ppt_y"/>
                                          </p:val>
                                        </p:tav>
                                      </p:tavLst>
                                    </p:anim>
                                    <p:animEffect transition="in" filter="fade">
                                      <p:cBhvr>
                                        <p:cTn id="14" dur="550"/>
                                        <p:tgtEl>
                                          <p:spTgt spid="6"/>
                                        </p:tgtEl>
                                      </p:cBhvr>
                                    </p:animEffect>
                                  </p:childTnLst>
                                </p:cTn>
                              </p:par>
                              <p:par>
                                <p:cTn id="15" presetID="42" presetClass="entr" presetSubtype="0" fill="hold" grpId="0" nodeType="withEffect">
                                  <p:stCondLst>
                                    <p:cond delay="41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50" decel="100000" fill="hold"/>
                                        <p:tgtEl>
                                          <p:spTgt spid="7"/>
                                        </p:tgtEl>
                                        <p:attrNameLst>
                                          <p:attrName>ppt_y</p:attrName>
                                        </p:attrNameLst>
                                      </p:cBhvr>
                                      <p:tavLst>
                                        <p:tav tm="0">
                                          <p:val>
                                            <p:strVal val="#ppt_y+0.05"/>
                                          </p:val>
                                        </p:tav>
                                        <p:tav tm="100000">
                                          <p:val>
                                            <p:strVal val="#ppt_y"/>
                                          </p:val>
                                        </p:tav>
                                      </p:tavLst>
                                    </p:anim>
                                    <p:animEffect transition="in" filter="fade">
                                      <p:cBhvr>
                                        <p:cTn id="18" dur="550"/>
                                        <p:tgtEl>
                                          <p:spTgt spid="7"/>
                                        </p:tgtEl>
                                      </p:cBhvr>
                                    </p:animEffect>
                                  </p:childTnLst>
                                </p:cTn>
                              </p:par>
                              <p:par>
                                <p:cTn id="19" presetID="42" presetClass="entr" presetSubtype="0" fill="hold" grpId="0" nodeType="withEffect">
                                  <p:stCondLst>
                                    <p:cond delay="41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50" decel="100000" fill="hold"/>
                                        <p:tgtEl>
                                          <p:spTgt spid="8"/>
                                        </p:tgtEl>
                                        <p:attrNameLst>
                                          <p:attrName>ppt_y</p:attrName>
                                        </p:attrNameLst>
                                      </p:cBhvr>
                                      <p:tavLst>
                                        <p:tav tm="0">
                                          <p:val>
                                            <p:strVal val="#ppt_y+0.05"/>
                                          </p:val>
                                        </p:tav>
                                        <p:tav tm="100000">
                                          <p:val>
                                            <p:strVal val="#ppt_y"/>
                                          </p:val>
                                        </p:tav>
                                      </p:tavLst>
                                    </p:anim>
                                    <p:animEffect transition="in" filter="fade">
                                      <p:cBhvr>
                                        <p:cTn id="22" dur="550"/>
                                        <p:tgtEl>
                                          <p:spTgt spid="8"/>
                                        </p:tgtEl>
                                      </p:cBhvr>
                                    </p:animEffect>
                                  </p:childTnLst>
                                </p:cTn>
                              </p:par>
                              <p:par>
                                <p:cTn id="23" presetID="42" presetClass="entr" presetSubtype="0" fill="hold" grpId="0" nodeType="withEffect">
                                  <p:stCondLst>
                                    <p:cond delay="57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50" decel="100000" fill="hold"/>
                                        <p:tgtEl>
                                          <p:spTgt spid="9"/>
                                        </p:tgtEl>
                                        <p:attrNameLst>
                                          <p:attrName>ppt_y</p:attrName>
                                        </p:attrNameLst>
                                      </p:cBhvr>
                                      <p:tavLst>
                                        <p:tav tm="0">
                                          <p:val>
                                            <p:strVal val="#ppt_y+0.05"/>
                                          </p:val>
                                        </p:tav>
                                        <p:tav tm="100000">
                                          <p:val>
                                            <p:strVal val="#ppt_y"/>
                                          </p:val>
                                        </p:tav>
                                      </p:tavLst>
                                    </p:anim>
                                    <p:animEffect transition="in" filter="fade">
                                      <p:cBhvr>
                                        <p:cTn id="26" dur="550"/>
                                        <p:tgtEl>
                                          <p:spTgt spid="9"/>
                                        </p:tgtEl>
                                      </p:cBhvr>
                                    </p:animEffect>
                                  </p:childTnLst>
                                </p:cTn>
                              </p:par>
                              <p:par>
                                <p:cTn id="27" presetID="42" presetClass="entr" presetSubtype="0" fill="hold" grpId="0" nodeType="withEffect">
                                  <p:stCondLst>
                                    <p:cond delay="57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50" decel="100000" fill="hold"/>
                                        <p:tgtEl>
                                          <p:spTgt spid="10"/>
                                        </p:tgtEl>
                                        <p:attrNameLst>
                                          <p:attrName>ppt_y</p:attrName>
                                        </p:attrNameLst>
                                      </p:cBhvr>
                                      <p:tavLst>
                                        <p:tav tm="0">
                                          <p:val>
                                            <p:strVal val="#ppt_y+0.05"/>
                                          </p:val>
                                        </p:tav>
                                        <p:tav tm="100000">
                                          <p:val>
                                            <p:strVal val="#ppt_y"/>
                                          </p:val>
                                        </p:tav>
                                      </p:tavLst>
                                    </p:anim>
                                    <p:animEffect transition="in" filter="fade">
                                      <p:cBhvr>
                                        <p:cTn id="30" dur="550"/>
                                        <p:tgtEl>
                                          <p:spTgt spid="10"/>
                                        </p:tgtEl>
                                      </p:cBhvr>
                                    </p:animEffect>
                                  </p:childTnLst>
                                </p:cTn>
                              </p:par>
                              <p:par>
                                <p:cTn id="31" presetID="42" presetClass="entr" presetSubtype="0" fill="hold" grpId="0" nodeType="withEffect">
                                  <p:stCondLst>
                                    <p:cond delay="57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50" decel="100000" fill="hold"/>
                                        <p:tgtEl>
                                          <p:spTgt spid="12"/>
                                        </p:tgtEl>
                                        <p:attrNameLst>
                                          <p:attrName>ppt_y</p:attrName>
                                        </p:attrNameLst>
                                      </p:cBhvr>
                                      <p:tavLst>
                                        <p:tav tm="0">
                                          <p:val>
                                            <p:strVal val="#ppt_y+0.05"/>
                                          </p:val>
                                        </p:tav>
                                        <p:tav tm="100000">
                                          <p:val>
                                            <p:strVal val="#ppt_y"/>
                                          </p:val>
                                        </p:tav>
                                      </p:tavLst>
                                    </p:anim>
                                    <p:animEffect transition="in" filter="fade">
                                      <p:cBhvr>
                                        <p:cTn id="34" dur="550"/>
                                        <p:tgtEl>
                                          <p:spTgt spid="12"/>
                                        </p:tgtEl>
                                      </p:cBhvr>
                                    </p:animEffect>
                                  </p:childTnLst>
                                </p:cTn>
                              </p:par>
                              <p:par>
                                <p:cTn id="35" presetID="42" presetClass="entr" presetSubtype="0" fill="hold" grpId="0" nodeType="withEffect">
                                  <p:stCondLst>
                                    <p:cond delay="73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50" decel="100000" fill="hold"/>
                                        <p:tgtEl>
                                          <p:spTgt spid="11"/>
                                        </p:tgtEl>
                                        <p:attrNameLst>
                                          <p:attrName>ppt_y</p:attrName>
                                        </p:attrNameLst>
                                      </p:cBhvr>
                                      <p:tavLst>
                                        <p:tav tm="0">
                                          <p:val>
                                            <p:strVal val="#ppt_y+0.05"/>
                                          </p:val>
                                        </p:tav>
                                        <p:tav tm="100000">
                                          <p:val>
                                            <p:strVal val="#ppt_y"/>
                                          </p:val>
                                        </p:tav>
                                      </p:tavLst>
                                    </p:anim>
                                    <p:animEffect transition="in" filter="fade">
                                      <p:cBhvr>
                                        <p:cTn id="38" dur="5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2"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t"/>
          <a:lstStyle/>
          <a:p>
            <a:pPr algn="l" indent="0" marL="0">
              <a:buNone/>
            </a:pPr>
            <a:r>
              <a:rPr lang="en-US" sz="2600" b="1" dirty="0">
                <a:solidFill>
                  <a:schemeClr val="accent1"/>
                </a:solidFill>
              </a:rPr>
              <a:t>Пять дней опоздания закрывают тремя способами</a:t>
            </a:r>
            <a:endParaRPr lang="en-US" sz="2600" dirty="0"/>
          </a:p>
        </p:txBody>
      </p:sp>
      <p:sp>
        <p:nvSpPr>
          <p:cNvPr id="3" name="Text 0"/>
          <p:cNvSpPr/>
          <p:nvPr>
            <p:ph idx="101" type="body" hasCustomPrompt="1"/>
          </p:nvPr>
        </p:nvSpPr>
        <p:spPr>
          <a:xfrm>
            <a:off x="548640" y="1024128"/>
            <a:ext cx="11064240" cy="411480"/>
          </a:xfrm>
          <a:prstGeom prst="rect">
            <a:avLst/>
          </a:prstGeom>
          <a:noFill/>
          <a:ln/>
        </p:spPr>
        <p:txBody>
          <a:bodyPr wrap="square" lIns="0" tIns="0" rIns="0" bIns="0" rtlCol="0" anchor="t"/>
          <a:lstStyle/>
          <a:p>
            <a:pPr indent="0" marL="0">
              <a:buNone/>
            </a:pPr>
            <a:r>
              <a:rPr lang="en-US" sz="1500" dirty="0">
                <a:solidFill>
                  <a:schemeClr val="accent5"/>
                </a:solidFill>
              </a:rPr>
              <a:t>Бесплатных среди них нет. Расход одного материала 180 млн ₽ в год</a:t>
            </a:r>
            <a:endParaRPr lang="en-US" sz="1500" dirty="0"/>
          </a:p>
        </p:txBody>
      </p:sp>
      <p:sp>
        <p:nvSpPr>
          <p:cNvPr id="101" name="Плашка модель"/>
          <p:cNvSpPr/>
          <p:nvPr/>
        </p:nvSpPr>
        <p:spPr>
          <a:xfrm>
            <a:off x="9509760" y="932688"/>
            <a:ext cx="2103120" cy="329184"/>
          </a:xfrm>
          <a:prstGeom prst="roundRect">
            <a:avLst>
              <a:gd name="adj" fmla="val 50000"/>
            </a:avLst>
          </a:prstGeom>
          <a:solidFill>
            <a:schemeClr val="accent4"/>
          </a:solidFill>
          <a:ln>
            <a:noFill/>
          </a:ln>
          <a:effectLst/>
        </p:spPr>
        <p:txBody>
          <a:bodyPr/>
          <a:lstStyle/>
          <a:p>
            <a:endParaRPr lang="ru-RU" dirty="0"/>
          </a:p>
        </p:txBody>
      </p:sp>
      <p:sp>
        <p:nvSpPr>
          <p:cNvPr id="102" name="Плашка модель текст"/>
          <p:cNvSpPr txBox="1"/>
          <p:nvPr/>
        </p:nvSpPr>
        <p:spPr>
          <a:xfrm>
            <a:off x="9509760" y="932688"/>
            <a:ext cx="2103120" cy="329184"/>
          </a:xfrm>
          <a:prstGeom prst="rect">
            <a:avLst/>
          </a:prstGeom>
          <a:noFill/>
          <a:ln/>
        </p:spPr>
        <p:txBody>
          <a:bodyPr wrap="square" lIns="0" tIns="0" rIns="0" bIns="0" rtlCol="0" anchor="ctr">
            <a:noAutofit/>
          </a:bodyPr>
          <a:lstStyle/>
          <a:p>
            <a:pPr algn="ctr" indent="0" marL="0">
              <a:buNone/>
            </a:pPr>
            <a:r>
              <a:rPr lang="ru-RU" sz="1100" b="1" dirty="0">
                <a:solidFill>
                  <a:schemeClr val="accent1"/>
                </a:solidFill>
              </a:rPr>
              <a:t>Модельный пример</a:t>
            </a:r>
          </a:p>
        </p:txBody>
      </p:sp>
      <p:pic>
        <p:nvPicPr>
          <p:cNvPr id="103" name="Цифровая лента сроков" descr="Анимация. Новость идет 10 дней, материалы 30 дней, опоздание 5 дней закрывают тремя способами"/>
          <p:cNvPicPr>
            <a:picLocks noChangeAspect="1"/>
          </p:cNvPicPr>
          <p:nvPr/>
        </p:nvPicPr>
        <p:blipFill>
          <a:blip r:embed="rId20"/>
          <a:stretch>
            <a:fillRect/>
          </a:stretch>
        </p:blipFill>
        <p:spPr>
          <a:xfrm>
            <a:off x="548640" y="1481328"/>
            <a:ext cx="11064240" cy="1936242"/>
          </a:xfrm>
          <a:prstGeom prst="roundRect">
            <a:avLst>
              <a:gd name="adj" fmla="val 6000"/>
            </a:avLst>
          </a:prstGeom>
        </p:spPr>
      </p:pic>
      <p:sp>
        <p:nvSpPr>
          <p:cNvPr id="104" name="Подпись Сегодня"/>
          <p:cNvSpPr txBox="1"/>
          <p:nvPr/>
        </p:nvSpPr>
        <p:spPr>
          <a:xfrm>
            <a:off x="1180882" y="2255825"/>
            <a:ext cx="1371600" cy="219456"/>
          </a:xfrm>
          <a:prstGeom prst="rect">
            <a:avLst/>
          </a:prstGeom>
          <a:noFill/>
          <a:ln/>
        </p:spPr>
        <p:txBody>
          <a:bodyPr wrap="square" lIns="0" tIns="0" rIns="0" bIns="0" rtlCol="0" anchor="t">
            <a:noAutofit/>
          </a:bodyPr>
          <a:lstStyle/>
          <a:p>
            <a:pPr algn="l" indent="0" marL="0">
              <a:buNone/>
            </a:pPr>
            <a:r>
              <a:rPr lang="ru-RU" sz="1000" b="1" spc="50" dirty="0">
                <a:solidFill>
                  <a:srgbClr val="FFFFFF"/>
                </a:solidFill>
              </a:rPr>
              <a:t>Сегодня</a:t>
            </a:r>
          </a:p>
        </p:txBody>
      </p:sp>
      <p:sp>
        <p:nvSpPr>
          <p:cNvPr id="105" name="Подпись задержка"/>
          <p:cNvSpPr txBox="1"/>
          <p:nvPr/>
        </p:nvSpPr>
        <p:spPr>
          <a:xfrm>
            <a:off x="1180882" y="1784386"/>
            <a:ext cx="2252363" cy="237744"/>
          </a:xfrm>
          <a:prstGeom prst="rect">
            <a:avLst/>
          </a:prstGeom>
          <a:noFill/>
          <a:ln/>
        </p:spPr>
        <p:txBody>
          <a:bodyPr wrap="square" lIns="0" tIns="0" rIns="0" bIns="0" rtlCol="0" anchor="b">
            <a:noAutofit/>
          </a:bodyPr>
          <a:lstStyle/>
          <a:p>
            <a:pPr algn="ctr" indent="0" marL="0">
              <a:buNone/>
            </a:pPr>
            <a:r>
              <a:rPr lang="ru-RU" sz="1000" b="1" spc="50" dirty="0">
                <a:solidFill>
                  <a:srgbClr val="DDE9E3"/>
                </a:solidFill>
              </a:rPr>
              <a:t>10 дней задержки информации</a:t>
            </a:r>
          </a:p>
        </p:txBody>
      </p:sp>
      <p:sp>
        <p:nvSpPr>
          <p:cNvPr id="106" name="Подпись в пути"/>
          <p:cNvSpPr txBox="1"/>
          <p:nvPr/>
        </p:nvSpPr>
        <p:spPr>
          <a:xfrm>
            <a:off x="3433245" y="1784386"/>
            <a:ext cx="5630908" cy="237744"/>
          </a:xfrm>
          <a:prstGeom prst="rect">
            <a:avLst/>
          </a:prstGeom>
          <a:noFill/>
          <a:ln/>
        </p:spPr>
        <p:txBody>
          <a:bodyPr wrap="square" lIns="0" tIns="0" rIns="0" bIns="0" rtlCol="0" anchor="b">
            <a:noAutofit/>
          </a:bodyPr>
          <a:lstStyle/>
          <a:p>
            <a:pPr algn="ctr" indent="0" marL="0">
              <a:buNone/>
            </a:pPr>
            <a:r>
              <a:rPr lang="ru-RU" sz="1000" b="1" spc="50" dirty="0">
                <a:solidFill>
                  <a:srgbClr val="DDE9E3"/>
                </a:solidFill>
              </a:rPr>
              <a:t>30 дней в пути</a:t>
            </a:r>
          </a:p>
        </p:txBody>
      </p:sp>
      <p:sp>
        <p:nvSpPr>
          <p:cNvPr id="107" name="Подпись дата выпуска"/>
          <p:cNvSpPr txBox="1"/>
          <p:nvPr/>
        </p:nvSpPr>
        <p:spPr>
          <a:xfrm>
            <a:off x="7326793" y="1591056"/>
            <a:ext cx="1645920" cy="237744"/>
          </a:xfrm>
          <a:prstGeom prst="rect">
            <a:avLst/>
          </a:prstGeom>
          <a:noFill/>
          <a:ln/>
        </p:spPr>
        <p:txBody>
          <a:bodyPr wrap="square" lIns="0" tIns="0" rIns="0" bIns="0" rtlCol="0" anchor="t">
            <a:noAutofit/>
          </a:bodyPr>
          <a:lstStyle/>
          <a:p>
            <a:pPr algn="r" indent="0" marL="0">
              <a:buNone/>
            </a:pPr>
            <a:r>
              <a:rPr lang="ru-RU" sz="1000" b="1" spc="50" dirty="0">
                <a:solidFill>
                  <a:srgbClr val="FFFFFF"/>
                </a:solidFill>
              </a:rPr>
              <a:t>Дата выпуска</a:t>
            </a:r>
          </a:p>
        </p:txBody>
      </p:sp>
      <p:sp>
        <p:nvSpPr>
          <p:cNvPr id="108" name="Подпись опоздание"/>
          <p:cNvSpPr txBox="1"/>
          <p:nvPr/>
        </p:nvSpPr>
        <p:spPr>
          <a:xfrm>
            <a:off x="9119017" y="1784386"/>
            <a:ext cx="1949142" cy="237744"/>
          </a:xfrm>
          <a:prstGeom prst="rect">
            <a:avLst/>
          </a:prstGeom>
          <a:noFill/>
          <a:ln/>
        </p:spPr>
        <p:txBody>
          <a:bodyPr wrap="square" lIns="0" tIns="0" rIns="0" bIns="0" rtlCol="0" anchor="b">
            <a:noAutofit/>
          </a:bodyPr>
          <a:lstStyle/>
          <a:p>
            <a:pPr algn="l" indent="0" marL="0">
              <a:buNone/>
            </a:pPr>
            <a:r>
              <a:rPr lang="ru-RU" sz="1000" b="1" spc="50" dirty="0">
                <a:solidFill>
                  <a:srgbClr val="EBB3C6"/>
                </a:solidFill>
              </a:rPr>
              <a:t>опоздание 5 дней</a:t>
            </a:r>
          </a:p>
        </p:txBody>
      </p:sp>
      <p:sp>
        <p:nvSpPr>
          <p:cNvPr id="109" name="Карточка Запас"/>
          <p:cNvSpPr/>
          <p:nvPr/>
        </p:nvSpPr>
        <p:spPr>
          <a:xfrm>
            <a:off x="548640" y="3611880"/>
            <a:ext cx="2594610" cy="2532888"/>
          </a:xfrm>
          <a:prstGeom prst="roundRect">
            <a:avLst>
              <a:gd name="adj" fmla="val 3077"/>
            </a:avLst>
          </a:prstGeom>
          <a:solidFill>
            <a:schemeClr val="bg1"/>
          </a:solidFill>
          <a:ln>
            <a:noFill/>
          </a:ln>
          <a:effectLst>
            <a:outerShdw blurRad="101600" dist="25400" dir="5400000" algn="bl" rotWithShape="0">
              <a:srgbClr val="3D434A">
                <a:alpha val="10000"/>
              </a:srgbClr>
            </a:outerShdw>
          </a:effectLst>
        </p:spPr>
        <p:txBody>
          <a:bodyPr/>
          <a:lstStyle/>
          <a:p>
            <a:endParaRPr lang="ru-RU" dirty="0"/>
          </a:p>
        </p:txBody>
      </p:sp>
      <p:pic>
        <p:nvPicPr>
          <p:cNvPr id="110" name="Значок Запас" descr="img/ic_boxes.png"/>
          <p:cNvPicPr>
            <a:picLocks noChangeAspect="1"/>
          </p:cNvPicPr>
          <p:nvPr/>
        </p:nvPicPr>
        <p:blipFill>
          <a:blip r:embed="rId21"/>
          <a:stretch>
            <a:fillRect/>
          </a:stretch>
        </p:blipFill>
        <p:spPr>
          <a:xfrm>
            <a:off x="777240" y="3840480"/>
            <a:ext cx="502920" cy="502920"/>
          </a:xfrm>
          <a:prstGeom prst="rect">
            <a:avLst/>
          </a:prstGeom>
        </p:spPr>
      </p:pic>
      <p:sp>
        <p:nvSpPr>
          <p:cNvPr id="111" name="Способ Запас"/>
          <p:cNvSpPr txBox="1"/>
          <p:nvPr/>
        </p:nvSpPr>
        <p:spPr>
          <a:xfrm>
            <a:off x="777240" y="4480560"/>
            <a:ext cx="2228850" cy="329184"/>
          </a:xfrm>
          <a:prstGeom prst="rect">
            <a:avLst/>
          </a:prstGeom>
          <a:noFill/>
          <a:ln/>
        </p:spPr>
        <p:txBody>
          <a:bodyPr wrap="square" lIns="0" tIns="0" rIns="0" bIns="0" rtlCol="0" anchor="t">
            <a:noAutofit/>
          </a:bodyPr>
          <a:lstStyle/>
          <a:p>
            <a:pPr algn="l" indent="0" marL="0">
              <a:buNone/>
            </a:pPr>
            <a:r>
              <a:rPr lang="ru-RU" sz="1600" b="1" dirty="0">
                <a:solidFill>
                  <a:schemeClr val="accent1"/>
                </a:solidFill>
                <a:latin typeface="Cambria"/>
                <a:cs typeface="Cambria"/>
              </a:rPr>
              <a:t>Запас</a:t>
            </a:r>
          </a:p>
        </p:txBody>
      </p:sp>
      <p:sp>
        <p:nvSpPr>
          <p:cNvPr id="112" name="Цена Запас"/>
          <p:cNvSpPr txBox="1"/>
          <p:nvPr/>
        </p:nvSpPr>
        <p:spPr>
          <a:xfrm>
            <a:off x="777240" y="4855464"/>
            <a:ext cx="2137410" cy="292608"/>
          </a:xfrm>
          <a:prstGeom prst="rect">
            <a:avLst/>
          </a:prstGeom>
          <a:noFill/>
          <a:ln/>
        </p:spPr>
        <p:txBody>
          <a:bodyPr wrap="square" lIns="0" tIns="0" rIns="0" bIns="0" rtlCol="0" anchor="t">
            <a:noAutofit/>
          </a:bodyPr>
          <a:lstStyle/>
          <a:p>
            <a:pPr algn="l" indent="0" marL="0">
              <a:buNone/>
            </a:pPr>
            <a:r>
              <a:rPr lang="ru-RU" sz="1400" b="1" dirty="0">
                <a:solidFill>
                  <a:schemeClr val="accent2"/>
                </a:solidFill>
                <a:latin typeface="Cambria"/>
                <a:cs typeface="Cambria"/>
              </a:rPr>
              <a:t>≈ 2,5 млн ₽ связано</a:t>
            </a:r>
          </a:p>
        </p:txBody>
      </p:sp>
      <p:sp>
        <p:nvSpPr>
          <p:cNvPr id="113" name="Пояснение Запас"/>
          <p:cNvSpPr txBox="1"/>
          <p:nvPr/>
        </p:nvSpPr>
        <p:spPr>
          <a:xfrm>
            <a:off x="777240" y="5221224"/>
            <a:ext cx="2137410" cy="822960"/>
          </a:xfrm>
          <a:prstGeom prst="rect">
            <a:avLst/>
          </a:prstGeom>
          <a:noFill/>
          <a:ln/>
        </p:spPr>
        <p:txBody>
          <a:bodyPr wrap="square" lIns="0" tIns="0" rIns="0" bIns="0" rtlCol="0" anchor="t">
            <a:noAutofit/>
          </a:bodyPr>
          <a:lstStyle/>
          <a:p>
            <a:pPr algn="l" indent="0" marL="0">
              <a:buNone/>
            </a:pPr>
            <a:r>
              <a:rPr lang="ru-RU" sz="1200" b="0" dirty="0">
                <a:solidFill>
                  <a:schemeClr val="tx1"/>
                </a:solidFill>
              </a:rPr>
              <a:t>Деньги выведены из оборота. Проценты съедают около 1,2 тыс. ₽ в день. Если спрос развернется, будет неликвид</a:t>
            </a:r>
          </a:p>
        </p:txBody>
      </p:sp>
      <p:sp>
        <p:nvSpPr>
          <p:cNvPr id="114" name="Карточка Срочная доставка"/>
          <p:cNvSpPr/>
          <p:nvPr/>
        </p:nvSpPr>
        <p:spPr>
          <a:xfrm>
            <a:off x="3371850" y="3611880"/>
            <a:ext cx="2594610" cy="2532888"/>
          </a:xfrm>
          <a:prstGeom prst="roundRect">
            <a:avLst>
              <a:gd name="adj" fmla="val 3077"/>
            </a:avLst>
          </a:prstGeom>
          <a:solidFill>
            <a:schemeClr val="bg1"/>
          </a:solidFill>
          <a:ln>
            <a:noFill/>
          </a:ln>
          <a:effectLst>
            <a:outerShdw blurRad="101600" dist="25400" dir="5400000" algn="bl" rotWithShape="0">
              <a:srgbClr val="3D434A">
                <a:alpha val="10000"/>
              </a:srgbClr>
            </a:outerShdw>
          </a:effectLst>
        </p:spPr>
        <p:txBody>
          <a:bodyPr/>
          <a:lstStyle/>
          <a:p>
            <a:endParaRPr lang="ru-RU" dirty="0"/>
          </a:p>
        </p:txBody>
      </p:sp>
      <p:pic>
        <p:nvPicPr>
          <p:cNvPr id="115" name="Значок Срочная доставка" descr="img/ic_truck.png"/>
          <p:cNvPicPr>
            <a:picLocks noChangeAspect="1"/>
          </p:cNvPicPr>
          <p:nvPr/>
        </p:nvPicPr>
        <p:blipFill>
          <a:blip r:embed="rId22"/>
          <a:stretch>
            <a:fillRect/>
          </a:stretch>
        </p:blipFill>
        <p:spPr>
          <a:xfrm>
            <a:off x="3600450" y="3840480"/>
            <a:ext cx="502920" cy="502920"/>
          </a:xfrm>
          <a:prstGeom prst="rect">
            <a:avLst/>
          </a:prstGeom>
        </p:spPr>
      </p:pic>
      <p:sp>
        <p:nvSpPr>
          <p:cNvPr id="116" name="Способ Срочная доставка"/>
          <p:cNvSpPr txBox="1"/>
          <p:nvPr/>
        </p:nvSpPr>
        <p:spPr>
          <a:xfrm>
            <a:off x="3600450" y="4480560"/>
            <a:ext cx="2228850" cy="329184"/>
          </a:xfrm>
          <a:prstGeom prst="rect">
            <a:avLst/>
          </a:prstGeom>
          <a:noFill/>
          <a:ln/>
        </p:spPr>
        <p:txBody>
          <a:bodyPr wrap="square" lIns="0" tIns="0" rIns="0" bIns="0" rtlCol="0" anchor="t">
            <a:noAutofit/>
          </a:bodyPr>
          <a:lstStyle/>
          <a:p>
            <a:pPr algn="l" indent="0" marL="0">
              <a:buNone/>
            </a:pPr>
            <a:r>
              <a:rPr lang="ru-RU" sz="1600" b="1" dirty="0">
                <a:solidFill>
                  <a:schemeClr val="accent1"/>
                </a:solidFill>
                <a:latin typeface="Cambria"/>
                <a:cs typeface="Cambria"/>
              </a:rPr>
              <a:t>Срочная доставка</a:t>
            </a:r>
          </a:p>
        </p:txBody>
      </p:sp>
      <p:sp>
        <p:nvSpPr>
          <p:cNvPr id="117" name="Цена Срочная доставка"/>
          <p:cNvSpPr txBox="1"/>
          <p:nvPr/>
        </p:nvSpPr>
        <p:spPr>
          <a:xfrm>
            <a:off x="3600450" y="4855464"/>
            <a:ext cx="2137410" cy="292608"/>
          </a:xfrm>
          <a:prstGeom prst="rect">
            <a:avLst/>
          </a:prstGeom>
          <a:noFill/>
          <a:ln/>
        </p:spPr>
        <p:txBody>
          <a:bodyPr wrap="square" lIns="0" tIns="0" rIns="0" bIns="0" rtlCol="0" anchor="t">
            <a:noAutofit/>
          </a:bodyPr>
          <a:lstStyle/>
          <a:p>
            <a:pPr algn="l" indent="0" marL="0">
              <a:buNone/>
            </a:pPr>
            <a:r>
              <a:rPr lang="ru-RU" sz="1400" b="1" dirty="0">
                <a:solidFill>
                  <a:schemeClr val="accent2"/>
                </a:solidFill>
                <a:latin typeface="Cambria"/>
                <a:cs typeface="Cambria"/>
              </a:rPr>
              <a:t>Доплата за скорость</a:t>
            </a:r>
          </a:p>
        </p:txBody>
      </p:sp>
      <p:sp>
        <p:nvSpPr>
          <p:cNvPr id="118" name="Пояснение Срочная доставка"/>
          <p:cNvSpPr txBox="1"/>
          <p:nvPr/>
        </p:nvSpPr>
        <p:spPr>
          <a:xfrm>
            <a:off x="3600450" y="5221224"/>
            <a:ext cx="2137410" cy="822960"/>
          </a:xfrm>
          <a:prstGeom prst="rect">
            <a:avLst/>
          </a:prstGeom>
          <a:noFill/>
          <a:ln/>
        </p:spPr>
        <p:txBody>
          <a:bodyPr wrap="square" lIns="0" tIns="0" rIns="0" bIns="0" rtlCol="0" anchor="t">
            <a:noAutofit/>
          </a:bodyPr>
          <a:lstStyle/>
          <a:p>
            <a:pPr algn="l" indent="0" marL="0">
              <a:buNone/>
            </a:pPr>
            <a:r>
              <a:rPr lang="ru-RU" sz="1200" b="0" dirty="0">
                <a:solidFill>
                  <a:schemeClr val="tx1"/>
                </a:solidFill>
              </a:rPr>
              <a:t>Считаем только доплату сверх обычной перевозки. Суммы возьмем из реальных случаев</a:t>
            </a:r>
          </a:p>
        </p:txBody>
      </p:sp>
      <p:sp>
        <p:nvSpPr>
          <p:cNvPr id="119" name="Карточка Простой"/>
          <p:cNvSpPr/>
          <p:nvPr/>
        </p:nvSpPr>
        <p:spPr>
          <a:xfrm>
            <a:off x="6195060" y="3611880"/>
            <a:ext cx="2594610" cy="2532888"/>
          </a:xfrm>
          <a:prstGeom prst="roundRect">
            <a:avLst>
              <a:gd name="adj" fmla="val 3077"/>
            </a:avLst>
          </a:prstGeom>
          <a:solidFill>
            <a:schemeClr val="bg1"/>
          </a:solidFill>
          <a:ln>
            <a:noFill/>
          </a:ln>
          <a:effectLst>
            <a:outerShdw blurRad="101600" dist="25400" dir="5400000" algn="bl" rotWithShape="0">
              <a:srgbClr val="3D434A">
                <a:alpha val="10000"/>
              </a:srgbClr>
            </a:outerShdw>
          </a:effectLst>
        </p:spPr>
        <p:txBody>
          <a:bodyPr/>
          <a:lstStyle/>
          <a:p>
            <a:endParaRPr lang="ru-RU" dirty="0"/>
          </a:p>
        </p:txBody>
      </p:sp>
      <p:pic>
        <p:nvPicPr>
          <p:cNvPr id="120" name="Значок Простой" descr="img/ic_clock.png"/>
          <p:cNvPicPr>
            <a:picLocks noChangeAspect="1"/>
          </p:cNvPicPr>
          <p:nvPr/>
        </p:nvPicPr>
        <p:blipFill>
          <a:blip r:embed="rId23"/>
          <a:stretch>
            <a:fillRect/>
          </a:stretch>
        </p:blipFill>
        <p:spPr>
          <a:xfrm>
            <a:off x="6423660" y="3840480"/>
            <a:ext cx="502920" cy="502920"/>
          </a:xfrm>
          <a:prstGeom prst="rect">
            <a:avLst/>
          </a:prstGeom>
        </p:spPr>
      </p:pic>
      <p:sp>
        <p:nvSpPr>
          <p:cNvPr id="121" name="Способ Простой"/>
          <p:cNvSpPr txBox="1"/>
          <p:nvPr/>
        </p:nvSpPr>
        <p:spPr>
          <a:xfrm>
            <a:off x="6423660" y="4480560"/>
            <a:ext cx="2228850" cy="329184"/>
          </a:xfrm>
          <a:prstGeom prst="rect">
            <a:avLst/>
          </a:prstGeom>
          <a:noFill/>
          <a:ln/>
        </p:spPr>
        <p:txBody>
          <a:bodyPr wrap="square" lIns="0" tIns="0" rIns="0" bIns="0" rtlCol="0" anchor="t">
            <a:noAutofit/>
          </a:bodyPr>
          <a:lstStyle/>
          <a:p>
            <a:pPr algn="l" indent="0" marL="0">
              <a:buNone/>
            </a:pPr>
            <a:r>
              <a:rPr lang="ru-RU" sz="1600" b="1" dirty="0">
                <a:solidFill>
                  <a:schemeClr val="accent1"/>
                </a:solidFill>
                <a:latin typeface="Cambria"/>
                <a:cs typeface="Cambria"/>
              </a:rPr>
              <a:t>Простой</a:t>
            </a:r>
          </a:p>
        </p:txBody>
      </p:sp>
      <p:sp>
        <p:nvSpPr>
          <p:cNvPr id="122" name="Цена Простой"/>
          <p:cNvSpPr txBox="1"/>
          <p:nvPr/>
        </p:nvSpPr>
        <p:spPr>
          <a:xfrm>
            <a:off x="6423660" y="4855464"/>
            <a:ext cx="2137410" cy="292608"/>
          </a:xfrm>
          <a:prstGeom prst="rect">
            <a:avLst/>
          </a:prstGeom>
          <a:noFill/>
          <a:ln/>
        </p:spPr>
        <p:txBody>
          <a:bodyPr wrap="square" lIns="0" tIns="0" rIns="0" bIns="0" rtlCol="0" anchor="t">
            <a:noAutofit/>
          </a:bodyPr>
          <a:lstStyle/>
          <a:p>
            <a:pPr algn="l" indent="0" marL="0">
              <a:buNone/>
            </a:pPr>
            <a:r>
              <a:rPr lang="ru-RU" sz="1400" b="1" dirty="0">
                <a:solidFill>
                  <a:schemeClr val="accent2"/>
                </a:solidFill>
                <a:latin typeface="Cambria"/>
                <a:cs typeface="Cambria"/>
              </a:rPr>
              <a:t>Линия стоит</a:t>
            </a:r>
          </a:p>
        </p:txBody>
      </p:sp>
      <p:sp>
        <p:nvSpPr>
          <p:cNvPr id="123" name="Пояснение Простой"/>
          <p:cNvSpPr txBox="1"/>
          <p:nvPr/>
        </p:nvSpPr>
        <p:spPr>
          <a:xfrm>
            <a:off x="6423660" y="5221224"/>
            <a:ext cx="2137410" cy="822960"/>
          </a:xfrm>
          <a:prstGeom prst="rect">
            <a:avLst/>
          </a:prstGeom>
          <a:noFill/>
          <a:ln/>
        </p:spPr>
        <p:txBody>
          <a:bodyPr wrap="square" lIns="0" tIns="0" rIns="0" bIns="0" rtlCol="0" anchor="t">
            <a:noAutofit/>
          </a:bodyPr>
          <a:lstStyle/>
          <a:p>
            <a:pPr algn="l" indent="0" marL="0">
              <a:buNone/>
            </a:pPr>
            <a:r>
              <a:rPr lang="ru-RU" sz="1200" b="0" dirty="0">
                <a:solidFill>
                  <a:schemeClr val="tx1"/>
                </a:solidFill>
              </a:rPr>
              <a:t>Считаем потерянную маржу и расходы, которых не избежать. Зарплату за простой все равно платят</a:t>
            </a:r>
          </a:p>
        </p:txBody>
      </p:sp>
      <p:sp>
        <p:nvSpPr>
          <p:cNvPr id="124" name="Карточка общий план"/>
          <p:cNvSpPr/>
          <p:nvPr/>
        </p:nvSpPr>
        <p:spPr>
          <a:xfrm>
            <a:off x="9018270" y="3611880"/>
            <a:ext cx="2594610" cy="2532888"/>
          </a:xfrm>
          <a:prstGeom prst="roundRect">
            <a:avLst>
              <a:gd name="adj" fmla="val 3077"/>
            </a:avLst>
          </a:prstGeom>
          <a:solidFill>
            <a:srgbClr val="005541"/>
          </a:solidFill>
          <a:ln>
            <a:noFill/>
          </a:ln>
          <a:effectLst>
            <a:outerShdw blurRad="101600" dist="25400" dir="5400000" algn="bl" rotWithShape="0">
              <a:srgbClr val="3D434A">
                <a:alpha val="10000"/>
              </a:srgbClr>
            </a:outerShdw>
          </a:effectLst>
        </p:spPr>
        <p:txBody>
          <a:bodyPr/>
          <a:lstStyle/>
          <a:p>
            <a:endParaRPr lang="ru-RU" dirty="0"/>
          </a:p>
        </p:txBody>
      </p:sp>
      <p:sp>
        <p:nvSpPr>
          <p:cNvPr id="125" name="Общий план метка"/>
          <p:cNvSpPr txBox="1"/>
          <p:nvPr/>
        </p:nvSpPr>
        <p:spPr>
          <a:xfrm>
            <a:off x="9246870" y="3886200"/>
            <a:ext cx="2137410" cy="219456"/>
          </a:xfrm>
          <a:prstGeom prst="rect">
            <a:avLst/>
          </a:prstGeom>
          <a:noFill/>
          <a:ln/>
        </p:spPr>
        <p:txBody>
          <a:bodyPr wrap="square" lIns="0" tIns="0" rIns="0" bIns="0" rtlCol="0" anchor="t">
            <a:noAutofit/>
          </a:bodyPr>
          <a:lstStyle/>
          <a:p>
            <a:pPr algn="l" indent="0" marL="0">
              <a:buNone/>
            </a:pPr>
            <a:r>
              <a:rPr lang="ru-RU" sz="900" b="1" spc="200" dirty="0">
                <a:solidFill>
                  <a:schemeClr val="accent2"/>
                </a:solidFill>
              </a:rPr>
              <a:t>ОБЩИЙ ПЛАН</a:t>
            </a:r>
          </a:p>
        </p:txBody>
      </p:sp>
      <p:sp>
        <p:nvSpPr>
          <p:cNvPr id="126" name="Общий план заголовок"/>
          <p:cNvSpPr txBox="1"/>
          <p:nvPr/>
        </p:nvSpPr>
        <p:spPr>
          <a:xfrm>
            <a:off x="9246870" y="4178808"/>
            <a:ext cx="2228850" cy="384048"/>
          </a:xfrm>
          <a:prstGeom prst="rect">
            <a:avLst/>
          </a:prstGeom>
          <a:noFill/>
          <a:ln/>
        </p:spPr>
        <p:txBody>
          <a:bodyPr wrap="square" lIns="0" tIns="0" rIns="0" bIns="0" rtlCol="0" anchor="t">
            <a:noAutofit/>
          </a:bodyPr>
          <a:lstStyle/>
          <a:p>
            <a:pPr algn="l" indent="0" marL="0">
              <a:buNone/>
            </a:pPr>
            <a:r>
              <a:rPr lang="ru-RU" sz="1800" b="1" dirty="0">
                <a:solidFill>
                  <a:srgbClr val="FFFFFF"/>
                </a:solidFill>
                <a:latin typeface="Cambria"/>
                <a:cs typeface="Cambria"/>
              </a:rPr>
              <a:t>Новость за 2 дня</a:t>
            </a:r>
          </a:p>
        </p:txBody>
      </p:sp>
      <p:sp>
        <p:nvSpPr>
          <p:cNvPr id="127" name="Общий план текст"/>
          <p:cNvSpPr txBox="1"/>
          <p:nvPr/>
        </p:nvSpPr>
        <p:spPr>
          <a:xfrm>
            <a:off x="9246870" y="4709160"/>
            <a:ext cx="2137410" cy="777240"/>
          </a:xfrm>
          <a:prstGeom prst="rect">
            <a:avLst/>
          </a:prstGeom>
          <a:noFill/>
          <a:ln/>
        </p:spPr>
        <p:txBody>
          <a:bodyPr wrap="square" lIns="0" tIns="0" rIns="0" bIns="0" rtlCol="0" anchor="t">
            <a:noAutofit/>
          </a:bodyPr>
          <a:lstStyle/>
          <a:p>
            <a:pPr algn="l" indent="0" marL="0">
              <a:buNone/>
            </a:pPr>
            <a:r>
              <a:rPr lang="ru-RU" sz="1200" b="0" dirty="0">
                <a:solidFill>
                  <a:srgbClr val="FFFFFF"/>
                </a:solidFill>
              </a:rPr>
              <a:t>Материалы придут за 3 дня до выпуска. Поставщик тот же, сроки те же</a:t>
            </a:r>
          </a:p>
        </p:txBody>
      </p:sp>
      <p:sp>
        <p:nvSpPr>
          <p:cNvPr id="128" name="Общий план итог"/>
          <p:cNvSpPr txBox="1"/>
          <p:nvPr/>
        </p:nvSpPr>
        <p:spPr>
          <a:xfrm>
            <a:off x="9246870" y="5550408"/>
            <a:ext cx="2137410" cy="411480"/>
          </a:xfrm>
          <a:prstGeom prst="rect">
            <a:avLst/>
          </a:prstGeom>
          <a:noFill/>
          <a:ln/>
        </p:spPr>
        <p:txBody>
          <a:bodyPr wrap="square" lIns="0" tIns="0" rIns="0" bIns="0" rtlCol="0" anchor="t">
            <a:noAutofit/>
          </a:bodyPr>
          <a:lstStyle/>
          <a:p>
            <a:pPr algn="l" indent="0" marL="0">
              <a:buNone/>
            </a:pPr>
            <a:r>
              <a:rPr lang="ru-RU" sz="1200" b="1" dirty="0">
                <a:solidFill>
                  <a:srgbClr val="DDE9E3"/>
                </a:solidFill>
              </a:rPr>
              <a:t>Ни запаса, ни доплат, ни простоев</a:t>
            </a:r>
          </a:p>
        </p:txBody>
      </p:sp>
      <p:sp>
        <p:nvSpPr>
          <p:cNvPr id="28"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r>
              <a:rPr b="0" lang="en-US"/>
              <a:t>5</a:t>
            </a:r>
            <a:endParaRPr lang="en-US"/>
          </a:p>
        </p:txBody>
      </p:sp>
      <p:sp>
        <p:nvSpPr>
          <p:cNvPr id="29" name="Навигация Суть">
            <a:hlinkClick action="ppaction://hlinksldjump" r:id="rId9"/>
          </p:cNvPr>
          <p:cNvSpPr/>
          <p:nvPr/>
        </p:nvSpPr>
        <p:spPr>
          <a:xfrm>
            <a:off x="6898233" y="6428232"/>
            <a:ext cx="395020" cy="219456"/>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1" i="0">
                <a:solidFill>
                  <a:srgbClr val="FFFFFF"/>
                </a:solidFill>
                <a:latin typeface="Calibri"/>
              </a:rPr>
              <a:t>Суть</a:t>
            </a:r>
          </a:p>
        </p:txBody>
      </p:sp>
      <p:sp>
        <p:nvSpPr>
          <p:cNvPr id="30" name="Навигация Финансы">
            <a:hlinkClick action="ppaction://hlinksldjump" r:id="rId7"/>
          </p:cNvPr>
          <p:cNvSpPr/>
          <p:nvPr/>
        </p:nvSpPr>
        <p:spPr>
          <a:xfrm>
            <a:off x="7348118"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Финансы</a:t>
            </a:r>
          </a:p>
        </p:txBody>
      </p:sp>
      <p:sp>
        <p:nvSpPr>
          <p:cNvPr id="31" name="Навигация Порядок работы">
            <a:hlinkClick action="ppaction://hlinksldjump" r:id="rId10"/>
          </p:cNvPr>
          <p:cNvSpPr/>
          <p:nvPr/>
        </p:nvSpPr>
        <p:spPr>
          <a:xfrm>
            <a:off x="7984540" y="6428232"/>
            <a:ext cx="1016812"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Порядок работы</a:t>
            </a:r>
          </a:p>
        </p:txBody>
      </p:sp>
      <p:sp>
        <p:nvSpPr>
          <p:cNvPr id="32" name="Навигация Пилот">
            <a:hlinkClick action="ppaction://hlinksldjump" r:id="rId11"/>
          </p:cNvPr>
          <p:cNvSpPr/>
          <p:nvPr/>
        </p:nvSpPr>
        <p:spPr>
          <a:xfrm>
            <a:off x="9056217" y="6428232"/>
            <a:ext cx="45720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Пилот</a:t>
            </a:r>
          </a:p>
        </p:txBody>
      </p:sp>
      <p:sp>
        <p:nvSpPr>
          <p:cNvPr id="33" name="Навигация Решение">
            <a:hlinkClick action="ppaction://hlinksldjump" r:id="rId12"/>
          </p:cNvPr>
          <p:cNvSpPr/>
          <p:nvPr/>
        </p:nvSpPr>
        <p:spPr>
          <a:xfrm>
            <a:off x="9568281"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Решение</a:t>
            </a:r>
          </a:p>
        </p:txBody>
      </p:sp>
      <p:sp>
        <p:nvSpPr>
          <p:cNvPr id="34" name="Навигация Приложения">
            <a:hlinkClick action="ppaction://hlinksldjump" r:id="rId13"/>
          </p:cNvPr>
          <p:cNvSpPr/>
          <p:nvPr/>
        </p:nvSpPr>
        <p:spPr>
          <a:xfrm>
            <a:off x="10204704" y="6428232"/>
            <a:ext cx="768096"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Приложения</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700"/>
                                        <p:tgtEl>
                                          <p:spTgt spid="101"/>
                                        </p:tgtEl>
                                      </p:cBhvr>
                                    </p:animEffect>
                                  </p:childTnLst>
                                </p:cTn>
                              </p:par>
                              <p:par>
                                <p:cTn id="9" presetID="10" presetClass="entr" presetSubtype="0" fill="hold" grpId="0" nodeType="withEffect">
                                  <p:stCondLst>
                                    <p:cond delay="150"/>
                                  </p:stCondLst>
                                  <p:childTnLst>
                                    <p:set>
                                      <p:cBhvr>
                                        <p:cTn id="10" dur="1" fill="hold">
                                          <p:stCondLst>
                                            <p:cond delay="0"/>
                                          </p:stCondLst>
                                        </p:cTn>
                                        <p:tgtEl>
                                          <p:spTgt spid="102"/>
                                        </p:tgtEl>
                                        <p:attrNameLst>
                                          <p:attrName>style.visibility</p:attrName>
                                        </p:attrNameLst>
                                      </p:cBhvr>
                                      <p:to>
                                        <p:strVal val="visible"/>
                                      </p:to>
                                    </p:set>
                                    <p:animEffect transition="in" filter="fade">
                                      <p:cBhvr>
                                        <p:cTn id="11" dur="700"/>
                                        <p:tgtEl>
                                          <p:spTgt spid="10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3"/>
                                        </p:tgtEl>
                                        <p:attrNameLst>
                                          <p:attrName>style.visibility</p:attrName>
                                        </p:attrNameLst>
                                      </p:cBhvr>
                                      <p:to>
                                        <p:strVal val="visible"/>
                                      </p:to>
                                    </p:set>
                                    <p:animEffect transition="in" filter="fade">
                                      <p:cBhvr>
                                        <p:cTn id="15" dur="700"/>
                                        <p:tgtEl>
                                          <p:spTgt spid="103"/>
                                        </p:tgtEl>
                                      </p:cBhvr>
                                    </p:animEffect>
                                  </p:childTnLst>
                                </p:cTn>
                              </p:par>
                              <p:par>
                                <p:cTn id="17" presetID="10" presetClass="entr" presetSubtype="0" fill="hold" grpId="0" nodeType="withEffect">
                                  <p:stCondLst>
                                    <p:cond delay="450"/>
                                  </p:stCondLst>
                                  <p:childTnLst>
                                    <p:set>
                                      <p:cBhvr>
                                        <p:cTn id="18" dur="1" fill="hold">
                                          <p:stCondLst>
                                            <p:cond delay="0"/>
                                          </p:stCondLst>
                                        </p:cTn>
                                        <p:tgtEl>
                                          <p:spTgt spid="104"/>
                                        </p:tgtEl>
                                        <p:attrNameLst>
                                          <p:attrName>style.visibility</p:attrName>
                                        </p:attrNameLst>
                                      </p:cBhvr>
                                      <p:to>
                                        <p:strVal val="visible"/>
                                      </p:to>
                                    </p:set>
                                    <p:animEffect transition="in" filter="fade">
                                      <p:cBhvr>
                                        <p:cTn id="19" dur="700"/>
                                        <p:tgtEl>
                                          <p:spTgt spid="104"/>
                                        </p:tgtEl>
                                      </p:cBhvr>
                                    </p:animEffect>
                                  </p:childTnLst>
                                </p:cTn>
                              </p:par>
                              <p:par>
                                <p:cTn id="21" presetID="10" presetClass="entr" presetSubtype="0" fill="hold" grpId="0" nodeType="withEffect">
                                  <p:stCondLst>
                                    <p:cond delay="450"/>
                                  </p:stCondLst>
                                  <p:childTnLst>
                                    <p:set>
                                      <p:cBhvr>
                                        <p:cTn id="22" dur="1" fill="hold">
                                          <p:stCondLst>
                                            <p:cond delay="0"/>
                                          </p:stCondLst>
                                        </p:cTn>
                                        <p:tgtEl>
                                          <p:spTgt spid="105"/>
                                        </p:tgtEl>
                                        <p:attrNameLst>
                                          <p:attrName>style.visibility</p:attrName>
                                        </p:attrNameLst>
                                      </p:cBhvr>
                                      <p:to>
                                        <p:strVal val="visible"/>
                                      </p:to>
                                    </p:set>
                                    <p:animEffect transition="in" filter="fade">
                                      <p:cBhvr>
                                        <p:cTn id="23" dur="700"/>
                                        <p:tgtEl>
                                          <p:spTgt spid="105"/>
                                        </p:tgtEl>
                                      </p:cBhvr>
                                    </p:animEffect>
                                  </p:childTnLst>
                                </p:cTn>
                              </p:par>
                              <p:par>
                                <p:cTn id="25" presetID="10" presetClass="entr" presetSubtype="0" fill="hold" grpId="0" nodeType="withEffect">
                                  <p:stCondLst>
                                    <p:cond delay="450"/>
                                  </p:stCondLst>
                                  <p:childTnLst>
                                    <p:set>
                                      <p:cBhvr>
                                        <p:cTn id="26" dur="1" fill="hold">
                                          <p:stCondLst>
                                            <p:cond delay="0"/>
                                          </p:stCondLst>
                                        </p:cTn>
                                        <p:tgtEl>
                                          <p:spTgt spid="106"/>
                                        </p:tgtEl>
                                        <p:attrNameLst>
                                          <p:attrName>style.visibility</p:attrName>
                                        </p:attrNameLst>
                                      </p:cBhvr>
                                      <p:to>
                                        <p:strVal val="visible"/>
                                      </p:to>
                                    </p:set>
                                    <p:animEffect transition="in" filter="fade">
                                      <p:cBhvr>
                                        <p:cTn id="27" dur="700"/>
                                        <p:tgtEl>
                                          <p:spTgt spid="106"/>
                                        </p:tgtEl>
                                      </p:cBhvr>
                                    </p:animEffect>
                                  </p:childTnLst>
                                </p:cTn>
                              </p:par>
                              <p:par>
                                <p:cTn id="29" presetID="10" presetClass="entr" presetSubtype="0" fill="hold" grpId="0" nodeType="withEffect">
                                  <p:stCondLst>
                                    <p:cond delay="450"/>
                                  </p:stCondLst>
                                  <p:childTnLst>
                                    <p:set>
                                      <p:cBhvr>
                                        <p:cTn id="30" dur="1" fill="hold">
                                          <p:stCondLst>
                                            <p:cond delay="0"/>
                                          </p:stCondLst>
                                        </p:cTn>
                                        <p:tgtEl>
                                          <p:spTgt spid="107"/>
                                        </p:tgtEl>
                                        <p:attrNameLst>
                                          <p:attrName>style.visibility</p:attrName>
                                        </p:attrNameLst>
                                      </p:cBhvr>
                                      <p:to>
                                        <p:strVal val="visible"/>
                                      </p:to>
                                    </p:set>
                                    <p:animEffect transition="in" filter="fade">
                                      <p:cBhvr>
                                        <p:cTn id="31" dur="700"/>
                                        <p:tgtEl>
                                          <p:spTgt spid="107"/>
                                        </p:tgtEl>
                                      </p:cBhvr>
                                    </p:animEffect>
                                  </p:childTnLst>
                                </p:cTn>
                              </p:par>
                              <p:par>
                                <p:cTn id="33" presetID="10" presetClass="entr" presetSubtype="0" fill="hold" grpId="0" nodeType="withEffect">
                                  <p:stCondLst>
                                    <p:cond delay="450"/>
                                  </p:stCondLst>
                                  <p:childTnLst>
                                    <p:set>
                                      <p:cBhvr>
                                        <p:cTn id="34" dur="1" fill="hold">
                                          <p:stCondLst>
                                            <p:cond delay="0"/>
                                          </p:stCondLst>
                                        </p:cTn>
                                        <p:tgtEl>
                                          <p:spTgt spid="108"/>
                                        </p:tgtEl>
                                        <p:attrNameLst>
                                          <p:attrName>style.visibility</p:attrName>
                                        </p:attrNameLst>
                                      </p:cBhvr>
                                      <p:to>
                                        <p:strVal val="visible"/>
                                      </p:to>
                                    </p:set>
                                    <p:animEffect transition="in" filter="fade">
                                      <p:cBhvr>
                                        <p:cTn id="35" dur="700"/>
                                        <p:tgtEl>
                                          <p:spTgt spid="108"/>
                                        </p:tgtEl>
                                      </p:cBhvr>
                                    </p:animEffect>
                                  </p:childTnLst>
                                </p:cTn>
                              </p:par>
                              <p:par>
                                <p:cTn id="37" presetID="42" presetClass="entr" presetSubtype="0" fill="hold" grpId="0" nodeType="withEffect">
                                  <p:stCondLst>
                                    <p:cond delay="750"/>
                                  </p:stCondLst>
                                  <p:childTnLst>
                                    <p:set>
                                      <p:cBhvr>
                                        <p:cTn id="38" dur="1" fill="hold">
                                          <p:stCondLst>
                                            <p:cond delay="0"/>
                                          </p:stCondLst>
                                        </p:cTn>
                                        <p:tgtEl>
                                          <p:spTgt spid="109"/>
                                        </p:tgtEl>
                                        <p:attrNameLst>
                                          <p:attrName>style.visibility</p:attrName>
                                        </p:attrNameLst>
                                      </p:cBhvr>
                                      <p:to>
                                        <p:strVal val="visible"/>
                                      </p:to>
                                    </p:set>
                                    <p:anim calcmode="lin" valueType="num">
                                      <p:cBhvr additive="base">
                                        <p:cTn id="39" dur="550" decel="100000" fill="hold"/>
                                        <p:tgtEl>
                                          <p:spTgt spid="109"/>
                                        </p:tgtEl>
                                        <p:attrNameLst>
                                          <p:attrName>ppt_y</p:attrName>
                                        </p:attrNameLst>
                                      </p:cBhvr>
                                      <p:tavLst>
                                        <p:tav tm="0">
                                          <p:val>
                                            <p:strVal val="#ppt_y+0.05"/>
                                          </p:val>
                                        </p:tav>
                                        <p:tav tm="100000">
                                          <p:val>
                                            <p:strVal val="#ppt_y"/>
                                          </p:val>
                                        </p:tav>
                                      </p:tavLst>
                                    </p:anim>
                                    <p:animEffect transition="in" filter="fade">
                                      <p:cBhvr>
                                        <p:cTn id="40" dur="550"/>
                                        <p:tgtEl>
                                          <p:spTgt spid="109"/>
                                        </p:tgtEl>
                                      </p:cBhvr>
                                    </p:animEffect>
                                  </p:childTnLst>
                                </p:cTn>
                              </p:par>
                              <p:par>
                                <p:cTn id="41" presetID="42" presetClass="entr" presetSubtype="0" fill="hold" grpId="0" nodeType="withEffect">
                                  <p:stCondLst>
                                    <p:cond delay="750"/>
                                  </p:stCondLst>
                                  <p:childTnLst>
                                    <p:set>
                                      <p:cBhvr>
                                        <p:cTn id="42" dur="1" fill="hold">
                                          <p:stCondLst>
                                            <p:cond delay="0"/>
                                          </p:stCondLst>
                                        </p:cTn>
                                        <p:tgtEl>
                                          <p:spTgt spid="110"/>
                                        </p:tgtEl>
                                        <p:attrNameLst>
                                          <p:attrName>style.visibility</p:attrName>
                                        </p:attrNameLst>
                                      </p:cBhvr>
                                      <p:to>
                                        <p:strVal val="visible"/>
                                      </p:to>
                                    </p:set>
                                    <p:anim calcmode="lin" valueType="num">
                                      <p:cBhvr additive="base">
                                        <p:cTn id="43" dur="550" decel="100000" fill="hold"/>
                                        <p:tgtEl>
                                          <p:spTgt spid="110"/>
                                        </p:tgtEl>
                                        <p:attrNameLst>
                                          <p:attrName>ppt_y</p:attrName>
                                        </p:attrNameLst>
                                      </p:cBhvr>
                                      <p:tavLst>
                                        <p:tav tm="0">
                                          <p:val>
                                            <p:strVal val="#ppt_y+0.05"/>
                                          </p:val>
                                        </p:tav>
                                        <p:tav tm="100000">
                                          <p:val>
                                            <p:strVal val="#ppt_y"/>
                                          </p:val>
                                        </p:tav>
                                      </p:tavLst>
                                    </p:anim>
                                    <p:animEffect transition="in" filter="fade">
                                      <p:cBhvr>
                                        <p:cTn id="44" dur="550"/>
                                        <p:tgtEl>
                                          <p:spTgt spid="110"/>
                                        </p:tgtEl>
                                      </p:cBhvr>
                                    </p:animEffect>
                                  </p:childTnLst>
                                </p:cTn>
                              </p:par>
                              <p:par>
                                <p:cTn id="45" presetID="42" presetClass="entr" presetSubtype="0" fill="hold" grpId="0" nodeType="withEffect">
                                  <p:stCondLst>
                                    <p:cond delay="750"/>
                                  </p:stCondLst>
                                  <p:childTnLst>
                                    <p:set>
                                      <p:cBhvr>
                                        <p:cTn id="46" dur="1" fill="hold">
                                          <p:stCondLst>
                                            <p:cond delay="0"/>
                                          </p:stCondLst>
                                        </p:cTn>
                                        <p:tgtEl>
                                          <p:spTgt spid="111"/>
                                        </p:tgtEl>
                                        <p:attrNameLst>
                                          <p:attrName>style.visibility</p:attrName>
                                        </p:attrNameLst>
                                      </p:cBhvr>
                                      <p:to>
                                        <p:strVal val="visible"/>
                                      </p:to>
                                    </p:set>
                                    <p:anim calcmode="lin" valueType="num">
                                      <p:cBhvr additive="base">
                                        <p:cTn id="47" dur="550" decel="100000" fill="hold"/>
                                        <p:tgtEl>
                                          <p:spTgt spid="111"/>
                                        </p:tgtEl>
                                        <p:attrNameLst>
                                          <p:attrName>ppt_y</p:attrName>
                                        </p:attrNameLst>
                                      </p:cBhvr>
                                      <p:tavLst>
                                        <p:tav tm="0">
                                          <p:val>
                                            <p:strVal val="#ppt_y+0.05"/>
                                          </p:val>
                                        </p:tav>
                                        <p:tav tm="100000">
                                          <p:val>
                                            <p:strVal val="#ppt_y"/>
                                          </p:val>
                                        </p:tav>
                                      </p:tavLst>
                                    </p:anim>
                                    <p:animEffect transition="in" filter="fade">
                                      <p:cBhvr>
                                        <p:cTn id="48" dur="550"/>
                                        <p:tgtEl>
                                          <p:spTgt spid="111"/>
                                        </p:tgtEl>
                                      </p:cBhvr>
                                    </p:animEffect>
                                  </p:childTnLst>
                                </p:cTn>
                              </p:par>
                              <p:par>
                                <p:cTn id="49" presetID="42" presetClass="entr" presetSubtype="0" fill="hold" grpId="0" nodeType="withEffect">
                                  <p:stCondLst>
                                    <p:cond delay="750"/>
                                  </p:stCondLst>
                                  <p:childTnLst>
                                    <p:set>
                                      <p:cBhvr>
                                        <p:cTn id="50" dur="1" fill="hold">
                                          <p:stCondLst>
                                            <p:cond delay="0"/>
                                          </p:stCondLst>
                                        </p:cTn>
                                        <p:tgtEl>
                                          <p:spTgt spid="112"/>
                                        </p:tgtEl>
                                        <p:attrNameLst>
                                          <p:attrName>style.visibility</p:attrName>
                                        </p:attrNameLst>
                                      </p:cBhvr>
                                      <p:to>
                                        <p:strVal val="visible"/>
                                      </p:to>
                                    </p:set>
                                    <p:anim calcmode="lin" valueType="num">
                                      <p:cBhvr additive="base">
                                        <p:cTn id="51" dur="550" decel="100000" fill="hold"/>
                                        <p:tgtEl>
                                          <p:spTgt spid="112"/>
                                        </p:tgtEl>
                                        <p:attrNameLst>
                                          <p:attrName>ppt_y</p:attrName>
                                        </p:attrNameLst>
                                      </p:cBhvr>
                                      <p:tavLst>
                                        <p:tav tm="0">
                                          <p:val>
                                            <p:strVal val="#ppt_y+0.05"/>
                                          </p:val>
                                        </p:tav>
                                        <p:tav tm="100000">
                                          <p:val>
                                            <p:strVal val="#ppt_y"/>
                                          </p:val>
                                        </p:tav>
                                      </p:tavLst>
                                    </p:anim>
                                    <p:animEffect transition="in" filter="fade">
                                      <p:cBhvr>
                                        <p:cTn id="52" dur="550"/>
                                        <p:tgtEl>
                                          <p:spTgt spid="112"/>
                                        </p:tgtEl>
                                      </p:cBhvr>
                                    </p:animEffect>
                                  </p:childTnLst>
                                </p:cTn>
                              </p:par>
                              <p:par>
                                <p:cTn id="53" presetID="42" presetClass="entr" presetSubtype="0" fill="hold" grpId="0" nodeType="withEffect">
                                  <p:stCondLst>
                                    <p:cond delay="750"/>
                                  </p:stCondLst>
                                  <p:childTnLst>
                                    <p:set>
                                      <p:cBhvr>
                                        <p:cTn id="54" dur="1" fill="hold">
                                          <p:stCondLst>
                                            <p:cond delay="0"/>
                                          </p:stCondLst>
                                        </p:cTn>
                                        <p:tgtEl>
                                          <p:spTgt spid="113"/>
                                        </p:tgtEl>
                                        <p:attrNameLst>
                                          <p:attrName>style.visibility</p:attrName>
                                        </p:attrNameLst>
                                      </p:cBhvr>
                                      <p:to>
                                        <p:strVal val="visible"/>
                                      </p:to>
                                    </p:set>
                                    <p:anim calcmode="lin" valueType="num">
                                      <p:cBhvr additive="base">
                                        <p:cTn id="55" dur="550" decel="100000" fill="hold"/>
                                        <p:tgtEl>
                                          <p:spTgt spid="113"/>
                                        </p:tgtEl>
                                        <p:attrNameLst>
                                          <p:attrName>ppt_y</p:attrName>
                                        </p:attrNameLst>
                                      </p:cBhvr>
                                      <p:tavLst>
                                        <p:tav tm="0">
                                          <p:val>
                                            <p:strVal val="#ppt_y+0.05"/>
                                          </p:val>
                                        </p:tav>
                                        <p:tav tm="100000">
                                          <p:val>
                                            <p:strVal val="#ppt_y"/>
                                          </p:val>
                                        </p:tav>
                                      </p:tavLst>
                                    </p:anim>
                                    <p:animEffect transition="in" filter="fade">
                                      <p:cBhvr>
                                        <p:cTn id="56" dur="550"/>
                                        <p:tgtEl>
                                          <p:spTgt spid="113"/>
                                        </p:tgtEl>
                                      </p:cBhvr>
                                    </p:animEffect>
                                  </p:childTnLst>
                                </p:cTn>
                              </p:par>
                              <p:par>
                                <p:cTn id="57" presetID="42" presetClass="entr" presetSubtype="0" fill="hold" grpId="0" nodeType="withEffect">
                                  <p:stCondLst>
                                    <p:cond delay="1010"/>
                                  </p:stCondLst>
                                  <p:childTnLst>
                                    <p:set>
                                      <p:cBhvr>
                                        <p:cTn id="58" dur="1" fill="hold">
                                          <p:stCondLst>
                                            <p:cond delay="0"/>
                                          </p:stCondLst>
                                        </p:cTn>
                                        <p:tgtEl>
                                          <p:spTgt spid="114"/>
                                        </p:tgtEl>
                                        <p:attrNameLst>
                                          <p:attrName>style.visibility</p:attrName>
                                        </p:attrNameLst>
                                      </p:cBhvr>
                                      <p:to>
                                        <p:strVal val="visible"/>
                                      </p:to>
                                    </p:set>
                                    <p:anim calcmode="lin" valueType="num">
                                      <p:cBhvr additive="base">
                                        <p:cTn id="59" dur="550" decel="100000" fill="hold"/>
                                        <p:tgtEl>
                                          <p:spTgt spid="114"/>
                                        </p:tgtEl>
                                        <p:attrNameLst>
                                          <p:attrName>ppt_y</p:attrName>
                                        </p:attrNameLst>
                                      </p:cBhvr>
                                      <p:tavLst>
                                        <p:tav tm="0">
                                          <p:val>
                                            <p:strVal val="#ppt_y+0.05"/>
                                          </p:val>
                                        </p:tav>
                                        <p:tav tm="100000">
                                          <p:val>
                                            <p:strVal val="#ppt_y"/>
                                          </p:val>
                                        </p:tav>
                                      </p:tavLst>
                                    </p:anim>
                                    <p:animEffect transition="in" filter="fade">
                                      <p:cBhvr>
                                        <p:cTn id="60" dur="550"/>
                                        <p:tgtEl>
                                          <p:spTgt spid="114"/>
                                        </p:tgtEl>
                                      </p:cBhvr>
                                    </p:animEffect>
                                  </p:childTnLst>
                                </p:cTn>
                              </p:par>
                              <p:par>
                                <p:cTn id="61" presetID="42" presetClass="entr" presetSubtype="0" fill="hold" grpId="0" nodeType="withEffect">
                                  <p:stCondLst>
                                    <p:cond delay="1010"/>
                                  </p:stCondLst>
                                  <p:childTnLst>
                                    <p:set>
                                      <p:cBhvr>
                                        <p:cTn id="62" dur="1" fill="hold">
                                          <p:stCondLst>
                                            <p:cond delay="0"/>
                                          </p:stCondLst>
                                        </p:cTn>
                                        <p:tgtEl>
                                          <p:spTgt spid="115"/>
                                        </p:tgtEl>
                                        <p:attrNameLst>
                                          <p:attrName>style.visibility</p:attrName>
                                        </p:attrNameLst>
                                      </p:cBhvr>
                                      <p:to>
                                        <p:strVal val="visible"/>
                                      </p:to>
                                    </p:set>
                                    <p:anim calcmode="lin" valueType="num">
                                      <p:cBhvr additive="base">
                                        <p:cTn id="63" dur="550" decel="100000" fill="hold"/>
                                        <p:tgtEl>
                                          <p:spTgt spid="115"/>
                                        </p:tgtEl>
                                        <p:attrNameLst>
                                          <p:attrName>ppt_y</p:attrName>
                                        </p:attrNameLst>
                                      </p:cBhvr>
                                      <p:tavLst>
                                        <p:tav tm="0">
                                          <p:val>
                                            <p:strVal val="#ppt_y+0.05"/>
                                          </p:val>
                                        </p:tav>
                                        <p:tav tm="100000">
                                          <p:val>
                                            <p:strVal val="#ppt_y"/>
                                          </p:val>
                                        </p:tav>
                                      </p:tavLst>
                                    </p:anim>
                                    <p:animEffect transition="in" filter="fade">
                                      <p:cBhvr>
                                        <p:cTn id="64" dur="550"/>
                                        <p:tgtEl>
                                          <p:spTgt spid="115"/>
                                        </p:tgtEl>
                                      </p:cBhvr>
                                    </p:animEffect>
                                  </p:childTnLst>
                                </p:cTn>
                              </p:par>
                              <p:par>
                                <p:cTn id="65" presetID="42" presetClass="entr" presetSubtype="0" fill="hold" grpId="0" nodeType="withEffect">
                                  <p:stCondLst>
                                    <p:cond delay="1010"/>
                                  </p:stCondLst>
                                  <p:childTnLst>
                                    <p:set>
                                      <p:cBhvr>
                                        <p:cTn id="66" dur="1" fill="hold">
                                          <p:stCondLst>
                                            <p:cond delay="0"/>
                                          </p:stCondLst>
                                        </p:cTn>
                                        <p:tgtEl>
                                          <p:spTgt spid="116"/>
                                        </p:tgtEl>
                                        <p:attrNameLst>
                                          <p:attrName>style.visibility</p:attrName>
                                        </p:attrNameLst>
                                      </p:cBhvr>
                                      <p:to>
                                        <p:strVal val="visible"/>
                                      </p:to>
                                    </p:set>
                                    <p:anim calcmode="lin" valueType="num">
                                      <p:cBhvr additive="base">
                                        <p:cTn id="67" dur="550" decel="100000" fill="hold"/>
                                        <p:tgtEl>
                                          <p:spTgt spid="116"/>
                                        </p:tgtEl>
                                        <p:attrNameLst>
                                          <p:attrName>ppt_y</p:attrName>
                                        </p:attrNameLst>
                                      </p:cBhvr>
                                      <p:tavLst>
                                        <p:tav tm="0">
                                          <p:val>
                                            <p:strVal val="#ppt_y+0.05"/>
                                          </p:val>
                                        </p:tav>
                                        <p:tav tm="100000">
                                          <p:val>
                                            <p:strVal val="#ppt_y"/>
                                          </p:val>
                                        </p:tav>
                                      </p:tavLst>
                                    </p:anim>
                                    <p:animEffect transition="in" filter="fade">
                                      <p:cBhvr>
                                        <p:cTn id="68" dur="550"/>
                                        <p:tgtEl>
                                          <p:spTgt spid="116"/>
                                        </p:tgtEl>
                                      </p:cBhvr>
                                    </p:animEffect>
                                  </p:childTnLst>
                                </p:cTn>
                              </p:par>
                              <p:par>
                                <p:cTn id="69" presetID="42" presetClass="entr" presetSubtype="0" fill="hold" grpId="0" nodeType="withEffect">
                                  <p:stCondLst>
                                    <p:cond delay="1010"/>
                                  </p:stCondLst>
                                  <p:childTnLst>
                                    <p:set>
                                      <p:cBhvr>
                                        <p:cTn id="70" dur="1" fill="hold">
                                          <p:stCondLst>
                                            <p:cond delay="0"/>
                                          </p:stCondLst>
                                        </p:cTn>
                                        <p:tgtEl>
                                          <p:spTgt spid="117"/>
                                        </p:tgtEl>
                                        <p:attrNameLst>
                                          <p:attrName>style.visibility</p:attrName>
                                        </p:attrNameLst>
                                      </p:cBhvr>
                                      <p:to>
                                        <p:strVal val="visible"/>
                                      </p:to>
                                    </p:set>
                                    <p:anim calcmode="lin" valueType="num">
                                      <p:cBhvr additive="base">
                                        <p:cTn id="71" dur="550" decel="100000" fill="hold"/>
                                        <p:tgtEl>
                                          <p:spTgt spid="117"/>
                                        </p:tgtEl>
                                        <p:attrNameLst>
                                          <p:attrName>ppt_y</p:attrName>
                                        </p:attrNameLst>
                                      </p:cBhvr>
                                      <p:tavLst>
                                        <p:tav tm="0">
                                          <p:val>
                                            <p:strVal val="#ppt_y+0.05"/>
                                          </p:val>
                                        </p:tav>
                                        <p:tav tm="100000">
                                          <p:val>
                                            <p:strVal val="#ppt_y"/>
                                          </p:val>
                                        </p:tav>
                                      </p:tavLst>
                                    </p:anim>
                                    <p:animEffect transition="in" filter="fade">
                                      <p:cBhvr>
                                        <p:cTn id="72" dur="550"/>
                                        <p:tgtEl>
                                          <p:spTgt spid="117"/>
                                        </p:tgtEl>
                                      </p:cBhvr>
                                    </p:animEffect>
                                  </p:childTnLst>
                                </p:cTn>
                              </p:par>
                              <p:par>
                                <p:cTn id="73" presetID="42" presetClass="entr" presetSubtype="0" fill="hold" grpId="0" nodeType="withEffect">
                                  <p:stCondLst>
                                    <p:cond delay="1010"/>
                                  </p:stCondLst>
                                  <p:childTnLst>
                                    <p:set>
                                      <p:cBhvr>
                                        <p:cTn id="74" dur="1" fill="hold">
                                          <p:stCondLst>
                                            <p:cond delay="0"/>
                                          </p:stCondLst>
                                        </p:cTn>
                                        <p:tgtEl>
                                          <p:spTgt spid="118"/>
                                        </p:tgtEl>
                                        <p:attrNameLst>
                                          <p:attrName>style.visibility</p:attrName>
                                        </p:attrNameLst>
                                      </p:cBhvr>
                                      <p:to>
                                        <p:strVal val="visible"/>
                                      </p:to>
                                    </p:set>
                                    <p:anim calcmode="lin" valueType="num">
                                      <p:cBhvr additive="base">
                                        <p:cTn id="75" dur="550" decel="100000" fill="hold"/>
                                        <p:tgtEl>
                                          <p:spTgt spid="118"/>
                                        </p:tgtEl>
                                        <p:attrNameLst>
                                          <p:attrName>ppt_y</p:attrName>
                                        </p:attrNameLst>
                                      </p:cBhvr>
                                      <p:tavLst>
                                        <p:tav tm="0">
                                          <p:val>
                                            <p:strVal val="#ppt_y+0.05"/>
                                          </p:val>
                                        </p:tav>
                                        <p:tav tm="100000">
                                          <p:val>
                                            <p:strVal val="#ppt_y"/>
                                          </p:val>
                                        </p:tav>
                                      </p:tavLst>
                                    </p:anim>
                                    <p:animEffect transition="in" filter="fade">
                                      <p:cBhvr>
                                        <p:cTn id="76" dur="550"/>
                                        <p:tgtEl>
                                          <p:spTgt spid="118"/>
                                        </p:tgtEl>
                                      </p:cBhvr>
                                    </p:animEffect>
                                  </p:childTnLst>
                                </p:cTn>
                              </p:par>
                              <p:par>
                                <p:cTn id="77" presetID="42" presetClass="entr" presetSubtype="0" fill="hold" grpId="0" nodeType="withEffect">
                                  <p:stCondLst>
                                    <p:cond delay="1270"/>
                                  </p:stCondLst>
                                  <p:childTnLst>
                                    <p:set>
                                      <p:cBhvr>
                                        <p:cTn id="78" dur="1" fill="hold">
                                          <p:stCondLst>
                                            <p:cond delay="0"/>
                                          </p:stCondLst>
                                        </p:cTn>
                                        <p:tgtEl>
                                          <p:spTgt spid="119"/>
                                        </p:tgtEl>
                                        <p:attrNameLst>
                                          <p:attrName>style.visibility</p:attrName>
                                        </p:attrNameLst>
                                      </p:cBhvr>
                                      <p:to>
                                        <p:strVal val="visible"/>
                                      </p:to>
                                    </p:set>
                                    <p:anim calcmode="lin" valueType="num">
                                      <p:cBhvr additive="base">
                                        <p:cTn id="79" dur="550" decel="100000" fill="hold"/>
                                        <p:tgtEl>
                                          <p:spTgt spid="119"/>
                                        </p:tgtEl>
                                        <p:attrNameLst>
                                          <p:attrName>ppt_y</p:attrName>
                                        </p:attrNameLst>
                                      </p:cBhvr>
                                      <p:tavLst>
                                        <p:tav tm="0">
                                          <p:val>
                                            <p:strVal val="#ppt_y+0.05"/>
                                          </p:val>
                                        </p:tav>
                                        <p:tav tm="100000">
                                          <p:val>
                                            <p:strVal val="#ppt_y"/>
                                          </p:val>
                                        </p:tav>
                                      </p:tavLst>
                                    </p:anim>
                                    <p:animEffect transition="in" filter="fade">
                                      <p:cBhvr>
                                        <p:cTn id="80" dur="550"/>
                                        <p:tgtEl>
                                          <p:spTgt spid="119"/>
                                        </p:tgtEl>
                                      </p:cBhvr>
                                    </p:animEffect>
                                  </p:childTnLst>
                                </p:cTn>
                              </p:par>
                              <p:par>
                                <p:cTn id="81" presetID="42" presetClass="entr" presetSubtype="0" fill="hold" grpId="0" nodeType="withEffect">
                                  <p:stCondLst>
                                    <p:cond delay="1270"/>
                                  </p:stCondLst>
                                  <p:childTnLst>
                                    <p:set>
                                      <p:cBhvr>
                                        <p:cTn id="82" dur="1" fill="hold">
                                          <p:stCondLst>
                                            <p:cond delay="0"/>
                                          </p:stCondLst>
                                        </p:cTn>
                                        <p:tgtEl>
                                          <p:spTgt spid="120"/>
                                        </p:tgtEl>
                                        <p:attrNameLst>
                                          <p:attrName>style.visibility</p:attrName>
                                        </p:attrNameLst>
                                      </p:cBhvr>
                                      <p:to>
                                        <p:strVal val="visible"/>
                                      </p:to>
                                    </p:set>
                                    <p:anim calcmode="lin" valueType="num">
                                      <p:cBhvr additive="base">
                                        <p:cTn id="83" dur="550" decel="100000" fill="hold"/>
                                        <p:tgtEl>
                                          <p:spTgt spid="120"/>
                                        </p:tgtEl>
                                        <p:attrNameLst>
                                          <p:attrName>ppt_y</p:attrName>
                                        </p:attrNameLst>
                                      </p:cBhvr>
                                      <p:tavLst>
                                        <p:tav tm="0">
                                          <p:val>
                                            <p:strVal val="#ppt_y+0.05"/>
                                          </p:val>
                                        </p:tav>
                                        <p:tav tm="100000">
                                          <p:val>
                                            <p:strVal val="#ppt_y"/>
                                          </p:val>
                                        </p:tav>
                                      </p:tavLst>
                                    </p:anim>
                                    <p:animEffect transition="in" filter="fade">
                                      <p:cBhvr>
                                        <p:cTn id="84" dur="550"/>
                                        <p:tgtEl>
                                          <p:spTgt spid="120"/>
                                        </p:tgtEl>
                                      </p:cBhvr>
                                    </p:animEffect>
                                  </p:childTnLst>
                                </p:cTn>
                              </p:par>
                              <p:par>
                                <p:cTn id="85" presetID="42" presetClass="entr" presetSubtype="0" fill="hold" grpId="0" nodeType="withEffect">
                                  <p:stCondLst>
                                    <p:cond delay="1270"/>
                                  </p:stCondLst>
                                  <p:childTnLst>
                                    <p:set>
                                      <p:cBhvr>
                                        <p:cTn id="86" dur="1" fill="hold">
                                          <p:stCondLst>
                                            <p:cond delay="0"/>
                                          </p:stCondLst>
                                        </p:cTn>
                                        <p:tgtEl>
                                          <p:spTgt spid="121"/>
                                        </p:tgtEl>
                                        <p:attrNameLst>
                                          <p:attrName>style.visibility</p:attrName>
                                        </p:attrNameLst>
                                      </p:cBhvr>
                                      <p:to>
                                        <p:strVal val="visible"/>
                                      </p:to>
                                    </p:set>
                                    <p:anim calcmode="lin" valueType="num">
                                      <p:cBhvr additive="base">
                                        <p:cTn id="87" dur="550" decel="100000" fill="hold"/>
                                        <p:tgtEl>
                                          <p:spTgt spid="121"/>
                                        </p:tgtEl>
                                        <p:attrNameLst>
                                          <p:attrName>ppt_y</p:attrName>
                                        </p:attrNameLst>
                                      </p:cBhvr>
                                      <p:tavLst>
                                        <p:tav tm="0">
                                          <p:val>
                                            <p:strVal val="#ppt_y+0.05"/>
                                          </p:val>
                                        </p:tav>
                                        <p:tav tm="100000">
                                          <p:val>
                                            <p:strVal val="#ppt_y"/>
                                          </p:val>
                                        </p:tav>
                                      </p:tavLst>
                                    </p:anim>
                                    <p:animEffect transition="in" filter="fade">
                                      <p:cBhvr>
                                        <p:cTn id="88" dur="550"/>
                                        <p:tgtEl>
                                          <p:spTgt spid="121"/>
                                        </p:tgtEl>
                                      </p:cBhvr>
                                    </p:animEffect>
                                  </p:childTnLst>
                                </p:cTn>
                              </p:par>
                              <p:par>
                                <p:cTn id="89" presetID="42" presetClass="entr" presetSubtype="0" fill="hold" grpId="0" nodeType="withEffect">
                                  <p:stCondLst>
                                    <p:cond delay="1270"/>
                                  </p:stCondLst>
                                  <p:childTnLst>
                                    <p:set>
                                      <p:cBhvr>
                                        <p:cTn id="90" dur="1" fill="hold">
                                          <p:stCondLst>
                                            <p:cond delay="0"/>
                                          </p:stCondLst>
                                        </p:cTn>
                                        <p:tgtEl>
                                          <p:spTgt spid="122"/>
                                        </p:tgtEl>
                                        <p:attrNameLst>
                                          <p:attrName>style.visibility</p:attrName>
                                        </p:attrNameLst>
                                      </p:cBhvr>
                                      <p:to>
                                        <p:strVal val="visible"/>
                                      </p:to>
                                    </p:set>
                                    <p:anim calcmode="lin" valueType="num">
                                      <p:cBhvr additive="base">
                                        <p:cTn id="91" dur="550" decel="100000" fill="hold"/>
                                        <p:tgtEl>
                                          <p:spTgt spid="122"/>
                                        </p:tgtEl>
                                        <p:attrNameLst>
                                          <p:attrName>ppt_y</p:attrName>
                                        </p:attrNameLst>
                                      </p:cBhvr>
                                      <p:tavLst>
                                        <p:tav tm="0">
                                          <p:val>
                                            <p:strVal val="#ppt_y+0.05"/>
                                          </p:val>
                                        </p:tav>
                                        <p:tav tm="100000">
                                          <p:val>
                                            <p:strVal val="#ppt_y"/>
                                          </p:val>
                                        </p:tav>
                                      </p:tavLst>
                                    </p:anim>
                                    <p:animEffect transition="in" filter="fade">
                                      <p:cBhvr>
                                        <p:cTn id="92" dur="550"/>
                                        <p:tgtEl>
                                          <p:spTgt spid="122"/>
                                        </p:tgtEl>
                                      </p:cBhvr>
                                    </p:animEffect>
                                  </p:childTnLst>
                                </p:cTn>
                              </p:par>
                              <p:par>
                                <p:cTn id="93" presetID="42" presetClass="entr" presetSubtype="0" fill="hold" grpId="0" nodeType="withEffect">
                                  <p:stCondLst>
                                    <p:cond delay="1270"/>
                                  </p:stCondLst>
                                  <p:childTnLst>
                                    <p:set>
                                      <p:cBhvr>
                                        <p:cTn id="94" dur="1" fill="hold">
                                          <p:stCondLst>
                                            <p:cond delay="0"/>
                                          </p:stCondLst>
                                        </p:cTn>
                                        <p:tgtEl>
                                          <p:spTgt spid="123"/>
                                        </p:tgtEl>
                                        <p:attrNameLst>
                                          <p:attrName>style.visibility</p:attrName>
                                        </p:attrNameLst>
                                      </p:cBhvr>
                                      <p:to>
                                        <p:strVal val="visible"/>
                                      </p:to>
                                    </p:set>
                                    <p:anim calcmode="lin" valueType="num">
                                      <p:cBhvr additive="base">
                                        <p:cTn id="95" dur="550" decel="100000" fill="hold"/>
                                        <p:tgtEl>
                                          <p:spTgt spid="123"/>
                                        </p:tgtEl>
                                        <p:attrNameLst>
                                          <p:attrName>ppt_y</p:attrName>
                                        </p:attrNameLst>
                                      </p:cBhvr>
                                      <p:tavLst>
                                        <p:tav tm="0">
                                          <p:val>
                                            <p:strVal val="#ppt_y+0.05"/>
                                          </p:val>
                                        </p:tav>
                                        <p:tav tm="100000">
                                          <p:val>
                                            <p:strVal val="#ppt_y"/>
                                          </p:val>
                                        </p:tav>
                                      </p:tavLst>
                                    </p:anim>
                                    <p:animEffect transition="in" filter="fade">
                                      <p:cBhvr>
                                        <p:cTn id="96" dur="550"/>
                                        <p:tgtEl>
                                          <p:spTgt spid="123"/>
                                        </p:tgtEl>
                                      </p:cBhvr>
                                    </p:animEffect>
                                  </p:childTnLst>
                                </p:cTn>
                              </p:par>
                              <p:par>
                                <p:cTn id="97" presetID="42" presetClass="entr" presetSubtype="0" fill="hold" grpId="0" nodeType="withEffect">
                                  <p:stCondLst>
                                    <p:cond delay="1750"/>
                                  </p:stCondLst>
                                  <p:childTnLst>
                                    <p:set>
                                      <p:cBhvr>
                                        <p:cTn id="98" dur="1" fill="hold">
                                          <p:stCondLst>
                                            <p:cond delay="0"/>
                                          </p:stCondLst>
                                        </p:cTn>
                                        <p:tgtEl>
                                          <p:spTgt spid="124"/>
                                        </p:tgtEl>
                                        <p:attrNameLst>
                                          <p:attrName>style.visibility</p:attrName>
                                        </p:attrNameLst>
                                      </p:cBhvr>
                                      <p:to>
                                        <p:strVal val="visible"/>
                                      </p:to>
                                    </p:set>
                                    <p:anim calcmode="lin" valueType="num">
                                      <p:cBhvr additive="base">
                                        <p:cTn id="99" dur="550" decel="100000" fill="hold"/>
                                        <p:tgtEl>
                                          <p:spTgt spid="124"/>
                                        </p:tgtEl>
                                        <p:attrNameLst>
                                          <p:attrName>ppt_y</p:attrName>
                                        </p:attrNameLst>
                                      </p:cBhvr>
                                      <p:tavLst>
                                        <p:tav tm="0">
                                          <p:val>
                                            <p:strVal val="#ppt_y+0.05"/>
                                          </p:val>
                                        </p:tav>
                                        <p:tav tm="100000">
                                          <p:val>
                                            <p:strVal val="#ppt_y"/>
                                          </p:val>
                                        </p:tav>
                                      </p:tavLst>
                                    </p:anim>
                                    <p:animEffect transition="in" filter="fade">
                                      <p:cBhvr>
                                        <p:cTn id="100" dur="550"/>
                                        <p:tgtEl>
                                          <p:spTgt spid="124"/>
                                        </p:tgtEl>
                                      </p:cBhvr>
                                    </p:animEffect>
                                  </p:childTnLst>
                                </p:cTn>
                              </p:par>
                              <p:par>
                                <p:cTn id="101" presetID="42" presetClass="entr" presetSubtype="0" fill="hold" grpId="0" nodeType="withEffect">
                                  <p:stCondLst>
                                    <p:cond delay="1750"/>
                                  </p:stCondLst>
                                  <p:childTnLst>
                                    <p:set>
                                      <p:cBhvr>
                                        <p:cTn id="102" dur="1" fill="hold">
                                          <p:stCondLst>
                                            <p:cond delay="0"/>
                                          </p:stCondLst>
                                        </p:cTn>
                                        <p:tgtEl>
                                          <p:spTgt spid="125"/>
                                        </p:tgtEl>
                                        <p:attrNameLst>
                                          <p:attrName>style.visibility</p:attrName>
                                        </p:attrNameLst>
                                      </p:cBhvr>
                                      <p:to>
                                        <p:strVal val="visible"/>
                                      </p:to>
                                    </p:set>
                                    <p:anim calcmode="lin" valueType="num">
                                      <p:cBhvr additive="base">
                                        <p:cTn id="103" dur="550" decel="100000" fill="hold"/>
                                        <p:tgtEl>
                                          <p:spTgt spid="125"/>
                                        </p:tgtEl>
                                        <p:attrNameLst>
                                          <p:attrName>ppt_y</p:attrName>
                                        </p:attrNameLst>
                                      </p:cBhvr>
                                      <p:tavLst>
                                        <p:tav tm="0">
                                          <p:val>
                                            <p:strVal val="#ppt_y+0.05"/>
                                          </p:val>
                                        </p:tav>
                                        <p:tav tm="100000">
                                          <p:val>
                                            <p:strVal val="#ppt_y"/>
                                          </p:val>
                                        </p:tav>
                                      </p:tavLst>
                                    </p:anim>
                                    <p:animEffect transition="in" filter="fade">
                                      <p:cBhvr>
                                        <p:cTn id="104" dur="550"/>
                                        <p:tgtEl>
                                          <p:spTgt spid="125"/>
                                        </p:tgtEl>
                                      </p:cBhvr>
                                    </p:animEffect>
                                  </p:childTnLst>
                                </p:cTn>
                              </p:par>
                              <p:par>
                                <p:cTn id="105" presetID="42" presetClass="entr" presetSubtype="0" fill="hold" grpId="0" nodeType="withEffect">
                                  <p:stCondLst>
                                    <p:cond delay="1750"/>
                                  </p:stCondLst>
                                  <p:childTnLst>
                                    <p:set>
                                      <p:cBhvr>
                                        <p:cTn id="106" dur="1" fill="hold">
                                          <p:stCondLst>
                                            <p:cond delay="0"/>
                                          </p:stCondLst>
                                        </p:cTn>
                                        <p:tgtEl>
                                          <p:spTgt spid="126"/>
                                        </p:tgtEl>
                                        <p:attrNameLst>
                                          <p:attrName>style.visibility</p:attrName>
                                        </p:attrNameLst>
                                      </p:cBhvr>
                                      <p:to>
                                        <p:strVal val="visible"/>
                                      </p:to>
                                    </p:set>
                                    <p:anim calcmode="lin" valueType="num">
                                      <p:cBhvr additive="base">
                                        <p:cTn id="107" dur="550" decel="100000" fill="hold"/>
                                        <p:tgtEl>
                                          <p:spTgt spid="126"/>
                                        </p:tgtEl>
                                        <p:attrNameLst>
                                          <p:attrName>ppt_y</p:attrName>
                                        </p:attrNameLst>
                                      </p:cBhvr>
                                      <p:tavLst>
                                        <p:tav tm="0">
                                          <p:val>
                                            <p:strVal val="#ppt_y+0.05"/>
                                          </p:val>
                                        </p:tav>
                                        <p:tav tm="100000">
                                          <p:val>
                                            <p:strVal val="#ppt_y"/>
                                          </p:val>
                                        </p:tav>
                                      </p:tavLst>
                                    </p:anim>
                                    <p:animEffect transition="in" filter="fade">
                                      <p:cBhvr>
                                        <p:cTn id="108" dur="550"/>
                                        <p:tgtEl>
                                          <p:spTgt spid="126"/>
                                        </p:tgtEl>
                                      </p:cBhvr>
                                    </p:animEffect>
                                  </p:childTnLst>
                                </p:cTn>
                              </p:par>
                              <p:par>
                                <p:cTn id="109" presetID="42" presetClass="entr" presetSubtype="0" fill="hold" grpId="0" nodeType="withEffect">
                                  <p:stCondLst>
                                    <p:cond delay="1750"/>
                                  </p:stCondLst>
                                  <p:childTnLst>
                                    <p:set>
                                      <p:cBhvr>
                                        <p:cTn id="110" dur="1" fill="hold">
                                          <p:stCondLst>
                                            <p:cond delay="0"/>
                                          </p:stCondLst>
                                        </p:cTn>
                                        <p:tgtEl>
                                          <p:spTgt spid="127"/>
                                        </p:tgtEl>
                                        <p:attrNameLst>
                                          <p:attrName>style.visibility</p:attrName>
                                        </p:attrNameLst>
                                      </p:cBhvr>
                                      <p:to>
                                        <p:strVal val="visible"/>
                                      </p:to>
                                    </p:set>
                                    <p:anim calcmode="lin" valueType="num">
                                      <p:cBhvr additive="base">
                                        <p:cTn id="111" dur="550" decel="100000" fill="hold"/>
                                        <p:tgtEl>
                                          <p:spTgt spid="127"/>
                                        </p:tgtEl>
                                        <p:attrNameLst>
                                          <p:attrName>ppt_y</p:attrName>
                                        </p:attrNameLst>
                                      </p:cBhvr>
                                      <p:tavLst>
                                        <p:tav tm="0">
                                          <p:val>
                                            <p:strVal val="#ppt_y+0.05"/>
                                          </p:val>
                                        </p:tav>
                                        <p:tav tm="100000">
                                          <p:val>
                                            <p:strVal val="#ppt_y"/>
                                          </p:val>
                                        </p:tav>
                                      </p:tavLst>
                                    </p:anim>
                                    <p:animEffect transition="in" filter="fade">
                                      <p:cBhvr>
                                        <p:cTn id="112" dur="550"/>
                                        <p:tgtEl>
                                          <p:spTgt spid="127"/>
                                        </p:tgtEl>
                                      </p:cBhvr>
                                    </p:animEffect>
                                  </p:childTnLst>
                                </p:cTn>
                              </p:par>
                              <p:par>
                                <p:cTn id="113" presetID="42" presetClass="entr" presetSubtype="0" fill="hold" grpId="0" nodeType="withEffect">
                                  <p:stCondLst>
                                    <p:cond delay="1750"/>
                                  </p:stCondLst>
                                  <p:childTnLst>
                                    <p:set>
                                      <p:cBhvr>
                                        <p:cTn id="114" dur="1" fill="hold">
                                          <p:stCondLst>
                                            <p:cond delay="0"/>
                                          </p:stCondLst>
                                        </p:cTn>
                                        <p:tgtEl>
                                          <p:spTgt spid="128"/>
                                        </p:tgtEl>
                                        <p:attrNameLst>
                                          <p:attrName>style.visibility</p:attrName>
                                        </p:attrNameLst>
                                      </p:cBhvr>
                                      <p:to>
                                        <p:strVal val="visible"/>
                                      </p:to>
                                    </p:set>
                                    <p:anim calcmode="lin" valueType="num">
                                      <p:cBhvr additive="base">
                                        <p:cTn id="115" dur="550" decel="100000" fill="hold"/>
                                        <p:tgtEl>
                                          <p:spTgt spid="128"/>
                                        </p:tgtEl>
                                        <p:attrNameLst>
                                          <p:attrName>ppt_y</p:attrName>
                                        </p:attrNameLst>
                                      </p:cBhvr>
                                      <p:tavLst>
                                        <p:tav tm="0">
                                          <p:val>
                                            <p:strVal val="#ppt_y+0.05"/>
                                          </p:val>
                                        </p:tav>
                                        <p:tav tm="100000">
                                          <p:val>
                                            <p:strVal val="#ppt_y"/>
                                          </p:val>
                                        </p:tav>
                                      </p:tavLst>
                                    </p:anim>
                                    <p:animEffect transition="in" filter="fade">
                                      <p:cBhvr>
                                        <p:cTn id="116" dur="55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2" grpId="0" animBg="1"/>
      <p:bldP spid="104" grpId="0" animBg="1"/>
      <p:bldP spid="105" grpId="0" animBg="1"/>
      <p:bldP spid="106" grpId="0" animBg="1"/>
      <p:bldP spid="107" grpId="0" animBg="1"/>
      <p:bldP spid="108" grpId="0" animBg="1"/>
      <p:bldP spid="109" grpId="0" animBg="1"/>
      <p:bldP spid="111" grpId="0" animBg="1"/>
      <p:bldP spid="112" grpId="0" animBg="1"/>
      <p:bldP spid="113" grpId="0" animBg="1"/>
      <p:bldP spid="114" grpId="0" animBg="1"/>
      <p:bldP spid="116" grpId="0" animBg="1"/>
      <p:bldP spid="117" grpId="0" animBg="1"/>
      <p:bldP spid="118" grpId="0" animBg="1"/>
      <p:bldP spid="119" grpId="0" animBg="1"/>
      <p:bldP spid="121" grpId="0" animBg="1"/>
      <p:bldP spid="122" grpId="0" animBg="1"/>
      <p:bldP spid="123" grpId="0" animBg="1"/>
      <p:bldP spid="124" grpId="0" animBg="1"/>
      <p:bldP spid="125" grpId="0" animBg="1"/>
      <p:bldP spid="126" grpId="0" animBg="1"/>
      <p:bldP spid="127" grpId="0" animBg="1"/>
      <p:bldP spid="12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t"/>
          <a:lstStyle/>
          <a:p>
            <a:pPr algn="l" indent="0" marL="0">
              <a:buNone/>
            </a:pPr>
            <a:r>
              <a:rPr lang="en-US" sz="2600" b="1" dirty="0">
                <a:solidFill>
                  <a:schemeClr val="accent1"/>
                </a:solidFill>
              </a:rPr>
              <a:t>Общий план держится на одном правиле</a:t>
            </a:r>
            <a:endParaRPr lang="en-US" sz="2600" dirty="0"/>
          </a:p>
        </p:txBody>
      </p:sp>
      <p:sp>
        <p:nvSpPr>
          <p:cNvPr id="3" name="Text 0"/>
          <p:cNvSpPr/>
          <p:nvPr>
            <p:ph idx="101" type="body" hasCustomPrompt="1"/>
          </p:nvPr>
        </p:nvSpPr>
        <p:spPr>
          <a:xfrm>
            <a:off x="548640" y="1024128"/>
            <a:ext cx="11064240" cy="411480"/>
          </a:xfrm>
          <a:prstGeom prst="rect">
            <a:avLst/>
          </a:prstGeom>
          <a:noFill/>
          <a:ln/>
        </p:spPr>
        <p:txBody>
          <a:bodyPr wrap="square" lIns="0" tIns="0" rIns="0" bIns="0" rtlCol="0" anchor="t"/>
          <a:lstStyle/>
          <a:p>
            <a:pPr indent="0" marL="0">
              <a:buNone/>
            </a:pPr>
            <a:r>
              <a:rPr lang="en-US" sz="1500" dirty="0">
                <a:solidFill>
                  <a:schemeClr val="accent5"/>
                </a:solidFill>
              </a:rPr>
              <a:t>Раз в неделю пять функций сверяют одну версию плана. Программа не нужна</a:t>
            </a:r>
            <a:endParaRPr lang="en-US" sz="1500" dirty="0"/>
          </a:p>
        </p:txBody>
      </p:sp>
      <p:pic>
        <p:nvPicPr>
          <p:cNvPr id="101" name="Цифровое кольцо общего плана" descr="Анимация. Изменение спроса у продаж в тот же день уходит всем функциям через общий план"/>
          <p:cNvPicPr>
            <a:picLocks noChangeAspect="1"/>
          </p:cNvPicPr>
          <p:nvPr/>
        </p:nvPicPr>
        <p:blipFill>
          <a:blip r:embed="rId20"/>
          <a:stretch>
            <a:fillRect/>
          </a:stretch>
        </p:blipFill>
        <p:spPr>
          <a:xfrm>
            <a:off x="548640" y="1481328"/>
            <a:ext cx="4846320" cy="4666314"/>
          </a:xfrm>
          <a:prstGeom prst="roundRect">
            <a:avLst>
              <a:gd name="adj" fmla="val 3000"/>
            </a:avLst>
          </a:prstGeom>
        </p:spPr>
      </p:pic>
      <p:sp>
        <p:nvSpPr>
          <p:cNvPr id="102" name="Узел ПРОДАЖИ"/>
          <p:cNvSpPr txBox="1"/>
          <p:nvPr/>
        </p:nvSpPr>
        <p:spPr>
          <a:xfrm>
            <a:off x="2331720" y="2098548"/>
            <a:ext cx="1280160" cy="219456"/>
          </a:xfrm>
          <a:prstGeom prst="rect">
            <a:avLst/>
          </a:prstGeom>
          <a:noFill/>
          <a:ln/>
        </p:spPr>
        <p:txBody>
          <a:bodyPr wrap="square" lIns="0" tIns="0" rIns="0" bIns="0" rtlCol="0" anchor="ctr">
            <a:noAutofit/>
          </a:bodyPr>
          <a:lstStyle/>
          <a:p>
            <a:pPr algn="ctr" indent="0" marL="0">
              <a:buNone/>
            </a:pPr>
            <a:r>
              <a:rPr lang="ru-RU" sz="850" b="1" spc="120" dirty="0">
                <a:solidFill>
                  <a:srgbClr val="EBB3C6"/>
                </a:solidFill>
              </a:rPr>
              <a:t>ПРОДАЖИ</a:t>
            </a:r>
          </a:p>
        </p:txBody>
      </p:sp>
      <p:sp>
        <p:nvSpPr>
          <p:cNvPr id="103" name="Узел ПРОИЗВОДСТВО"/>
          <p:cNvSpPr txBox="1"/>
          <p:nvPr/>
        </p:nvSpPr>
        <p:spPr>
          <a:xfrm>
            <a:off x="4368091" y="3341055"/>
            <a:ext cx="1143000" cy="219456"/>
          </a:xfrm>
          <a:prstGeom prst="rect">
            <a:avLst/>
          </a:prstGeom>
          <a:noFill/>
          <a:ln/>
        </p:spPr>
        <p:txBody>
          <a:bodyPr wrap="square" lIns="0" tIns="0" rIns="0" bIns="0" rtlCol="0" anchor="ctr">
            <a:noAutofit/>
          </a:bodyPr>
          <a:lstStyle/>
          <a:p>
            <a:pPr algn="l" indent="0" marL="0">
              <a:buNone/>
            </a:pPr>
            <a:r>
              <a:rPr lang="ru-RU" sz="850" b="1" spc="120" dirty="0">
                <a:solidFill>
                  <a:srgbClr val="DDE9E3"/>
                </a:solidFill>
              </a:rPr>
              <a:t>ПРОИЗВОДСТВО</a:t>
            </a:r>
          </a:p>
        </p:txBody>
      </p:sp>
      <p:sp>
        <p:nvSpPr>
          <p:cNvPr id="104" name="Узел ЗАКУПКИ"/>
          <p:cNvSpPr txBox="1"/>
          <p:nvPr/>
        </p:nvSpPr>
        <p:spPr>
          <a:xfrm>
            <a:off x="3275826" y="5004207"/>
            <a:ext cx="1280160" cy="219456"/>
          </a:xfrm>
          <a:prstGeom prst="rect">
            <a:avLst/>
          </a:prstGeom>
          <a:noFill/>
          <a:ln/>
        </p:spPr>
        <p:txBody>
          <a:bodyPr wrap="square" lIns="0" tIns="0" rIns="0" bIns="0" rtlCol="0" anchor="ctr">
            <a:noAutofit/>
          </a:bodyPr>
          <a:lstStyle/>
          <a:p>
            <a:pPr algn="ctr" indent="0" marL="0">
              <a:buNone/>
            </a:pPr>
            <a:r>
              <a:rPr lang="ru-RU" sz="850" b="1" spc="120" dirty="0">
                <a:solidFill>
                  <a:srgbClr val="DDE9E3"/>
                </a:solidFill>
              </a:rPr>
              <a:t>ЗАКУПКИ</a:t>
            </a:r>
          </a:p>
        </p:txBody>
      </p:sp>
      <p:sp>
        <p:nvSpPr>
          <p:cNvPr id="105" name="Узел ЛОГИСТИКА"/>
          <p:cNvSpPr txBox="1"/>
          <p:nvPr/>
        </p:nvSpPr>
        <p:spPr>
          <a:xfrm>
            <a:off x="1387614" y="5004207"/>
            <a:ext cx="1280160" cy="219456"/>
          </a:xfrm>
          <a:prstGeom prst="rect">
            <a:avLst/>
          </a:prstGeom>
          <a:noFill/>
          <a:ln/>
        </p:spPr>
        <p:txBody>
          <a:bodyPr wrap="square" lIns="0" tIns="0" rIns="0" bIns="0" rtlCol="0" anchor="ctr">
            <a:noAutofit/>
          </a:bodyPr>
          <a:lstStyle/>
          <a:p>
            <a:pPr algn="ctr" indent="0" marL="0">
              <a:buNone/>
            </a:pPr>
            <a:r>
              <a:rPr lang="ru-RU" sz="850" b="1" spc="120" dirty="0">
                <a:solidFill>
                  <a:srgbClr val="DDE9E3"/>
                </a:solidFill>
              </a:rPr>
              <a:t>ЛОГИСТИКА</a:t>
            </a:r>
          </a:p>
        </p:txBody>
      </p:sp>
      <p:sp>
        <p:nvSpPr>
          <p:cNvPr id="106" name="Узел ФИНАНСЫ"/>
          <p:cNvSpPr txBox="1"/>
          <p:nvPr/>
        </p:nvSpPr>
        <p:spPr>
          <a:xfrm>
            <a:off x="432509" y="3341055"/>
            <a:ext cx="1143000" cy="219456"/>
          </a:xfrm>
          <a:prstGeom prst="rect">
            <a:avLst/>
          </a:prstGeom>
          <a:noFill/>
          <a:ln/>
        </p:spPr>
        <p:txBody>
          <a:bodyPr wrap="square" lIns="0" tIns="0" rIns="0" bIns="0" rtlCol="0" anchor="ctr">
            <a:noAutofit/>
          </a:bodyPr>
          <a:lstStyle/>
          <a:p>
            <a:pPr algn="r" indent="0" marL="0">
              <a:buNone/>
            </a:pPr>
            <a:r>
              <a:rPr lang="ru-RU" sz="850" b="1" spc="120" dirty="0">
                <a:solidFill>
                  <a:srgbClr val="DDE9E3"/>
                </a:solidFill>
              </a:rPr>
              <a:t>ФИНАНСЫ</a:t>
            </a:r>
          </a:p>
        </p:txBody>
      </p:sp>
      <p:sp>
        <p:nvSpPr>
          <p:cNvPr id="107" name="Центр один план"/>
          <p:cNvSpPr txBox="1"/>
          <p:nvPr/>
        </p:nvSpPr>
        <p:spPr>
          <a:xfrm>
            <a:off x="2404872" y="3494445"/>
            <a:ext cx="1133856" cy="640080"/>
          </a:xfrm>
          <a:prstGeom prst="rect">
            <a:avLst/>
          </a:prstGeom>
          <a:noFill/>
          <a:ln/>
        </p:spPr>
        <p:txBody>
          <a:bodyPr wrap="square" lIns="0" tIns="0" rIns="0" bIns="0" rtlCol="0" anchor="ctr">
            <a:noAutofit/>
          </a:bodyPr>
          <a:lstStyle/>
          <a:p>
            <a:pPr algn="ctr" indent="0" marL="0">
              <a:buNone/>
            </a:pPr>
            <a:r>
              <a:rPr lang="ru-RU" sz="1600" b="1" dirty="0">
                <a:solidFill>
                  <a:srgbClr val="FFFFFF"/>
                </a:solidFill>
                <a:latin typeface="Cambria"/>
                <a:cs typeface="Cambria"/>
              </a:rPr>
              <a:t>Один план</a:t>
            </a:r>
          </a:p>
        </p:txBody>
      </p:sp>
      <p:sp>
        <p:nvSpPr>
          <p:cNvPr id="108" name="Подпись кольца"/>
          <p:cNvSpPr txBox="1"/>
          <p:nvPr/>
        </p:nvSpPr>
        <p:spPr>
          <a:xfrm>
            <a:off x="822960" y="5690442"/>
            <a:ext cx="4297680" cy="274320"/>
          </a:xfrm>
          <a:prstGeom prst="rect">
            <a:avLst/>
          </a:prstGeom>
          <a:noFill/>
          <a:ln/>
        </p:spPr>
        <p:txBody>
          <a:bodyPr wrap="square" lIns="0" tIns="0" rIns="0" bIns="0" rtlCol="0" anchor="ctr">
            <a:noAutofit/>
          </a:bodyPr>
          <a:lstStyle/>
          <a:p>
            <a:pPr algn="ctr" indent="0" marL="0">
              <a:buNone/>
            </a:pPr>
            <a:r>
              <a:rPr lang="ru-RU" sz="1050" b="0" i="1" dirty="0">
                <a:solidFill>
                  <a:srgbClr val="DDE9E3"/>
                </a:solidFill>
              </a:rPr>
              <a:t>Изменение спроса уходит всем в тот же день</a:t>
            </a:r>
          </a:p>
        </p:txBody>
      </p:sp>
      <p:sp>
        <p:nvSpPr>
          <p:cNvPr id="109" name="Карточка правила"/>
          <p:cNvSpPr/>
          <p:nvPr/>
        </p:nvSpPr>
        <p:spPr>
          <a:xfrm>
            <a:off x="5669280" y="1481328"/>
            <a:ext cx="5943600" cy="3035808"/>
          </a:xfrm>
          <a:prstGeom prst="roundRect">
            <a:avLst>
              <a:gd name="adj" fmla="val 3077"/>
            </a:avLst>
          </a:prstGeom>
          <a:solidFill>
            <a:schemeClr val="bg1"/>
          </a:solidFill>
          <a:ln>
            <a:noFill/>
          </a:ln>
          <a:effectLst>
            <a:outerShdw blurRad="101600" dist="25400" dir="5400000" algn="bl" rotWithShape="0">
              <a:srgbClr val="3D434A">
                <a:alpha val="10000"/>
              </a:srgbClr>
            </a:outerShdw>
          </a:effectLst>
        </p:spPr>
        <p:txBody>
          <a:bodyPr/>
          <a:lstStyle/>
          <a:p>
            <a:endParaRPr lang="ru-RU" dirty="0"/>
          </a:p>
        </p:txBody>
      </p:sp>
      <p:pic>
        <p:nvPicPr>
          <p:cNvPr id="110" name="Значок Один стол" descr="img/ic_clipboard.png"/>
          <p:cNvPicPr>
            <a:picLocks noChangeAspect="1"/>
          </p:cNvPicPr>
          <p:nvPr/>
        </p:nvPicPr>
        <p:blipFill>
          <a:blip r:embed="rId21"/>
          <a:stretch>
            <a:fillRect/>
          </a:stretch>
        </p:blipFill>
        <p:spPr>
          <a:xfrm>
            <a:off x="5943600" y="1746504"/>
            <a:ext cx="502920" cy="502920"/>
          </a:xfrm>
          <a:prstGeom prst="rect">
            <a:avLst/>
          </a:prstGeom>
        </p:spPr>
      </p:pic>
      <p:sp>
        <p:nvSpPr>
          <p:cNvPr id="111" name="Правило Один стол"/>
          <p:cNvSpPr txBox="1"/>
          <p:nvPr/>
        </p:nvSpPr>
        <p:spPr>
          <a:xfrm>
            <a:off x="6675120" y="1700784"/>
            <a:ext cx="4663440" cy="292608"/>
          </a:xfrm>
          <a:prstGeom prst="rect">
            <a:avLst/>
          </a:prstGeom>
          <a:noFill/>
          <a:ln/>
        </p:spPr>
        <p:txBody>
          <a:bodyPr wrap="square" lIns="0" tIns="0" rIns="0" bIns="0" rtlCol="0" anchor="t">
            <a:noAutofit/>
          </a:bodyPr>
          <a:lstStyle/>
          <a:p>
            <a:pPr algn="l" indent="0" marL="0">
              <a:buNone/>
            </a:pPr>
            <a:r>
              <a:rPr lang="ru-RU" sz="1600" b="1" dirty="0">
                <a:solidFill>
                  <a:schemeClr val="accent1"/>
                </a:solidFill>
                <a:latin typeface="Cambria"/>
                <a:cs typeface="Cambria"/>
              </a:rPr>
              <a:t>Один стол</a:t>
            </a:r>
          </a:p>
        </p:txBody>
      </p:sp>
      <p:sp>
        <p:nvSpPr>
          <p:cNvPr id="112" name="Пояснение Один стол"/>
          <p:cNvSpPr txBox="1"/>
          <p:nvPr/>
        </p:nvSpPr>
        <p:spPr>
          <a:xfrm>
            <a:off x="6675120" y="2029968"/>
            <a:ext cx="4663440" cy="457200"/>
          </a:xfrm>
          <a:prstGeom prst="rect">
            <a:avLst/>
          </a:prstGeom>
          <a:noFill/>
          <a:ln/>
        </p:spPr>
        <p:txBody>
          <a:bodyPr wrap="square" lIns="0" tIns="0" rIns="0" bIns="0" rtlCol="0" anchor="t">
            <a:noAutofit/>
          </a:bodyPr>
          <a:lstStyle/>
          <a:p>
            <a:pPr algn="l" indent="0" marL="0">
              <a:buNone/>
            </a:pPr>
            <a:r>
              <a:rPr lang="ru-RU" sz="1300" b="0" dirty="0">
                <a:solidFill>
                  <a:schemeClr val="tx1"/>
                </a:solidFill>
              </a:rPr>
              <a:t>Продажи, производство, закупки, логистика и финансы сверяют одну версию плана</a:t>
            </a:r>
          </a:p>
        </p:txBody>
      </p:sp>
      <p:pic>
        <p:nvPicPr>
          <p:cNvPr id="113" name="Значок Час в неделю" descr="img/ic_calendar.png"/>
          <p:cNvPicPr>
            <a:picLocks noChangeAspect="1"/>
          </p:cNvPicPr>
          <p:nvPr/>
        </p:nvPicPr>
        <p:blipFill>
          <a:blip r:embed="rId22"/>
          <a:stretch>
            <a:fillRect/>
          </a:stretch>
        </p:blipFill>
        <p:spPr>
          <a:xfrm>
            <a:off x="5943600" y="2660904"/>
            <a:ext cx="502920" cy="502920"/>
          </a:xfrm>
          <a:prstGeom prst="rect">
            <a:avLst/>
          </a:prstGeom>
        </p:spPr>
      </p:pic>
      <p:sp>
        <p:nvSpPr>
          <p:cNvPr id="114" name="Правило Час в неделю"/>
          <p:cNvSpPr txBox="1"/>
          <p:nvPr/>
        </p:nvSpPr>
        <p:spPr>
          <a:xfrm>
            <a:off x="6675120" y="2615184"/>
            <a:ext cx="4663440" cy="292608"/>
          </a:xfrm>
          <a:prstGeom prst="rect">
            <a:avLst/>
          </a:prstGeom>
          <a:noFill/>
          <a:ln/>
        </p:spPr>
        <p:txBody>
          <a:bodyPr wrap="square" lIns="0" tIns="0" rIns="0" bIns="0" rtlCol="0" anchor="t">
            <a:noAutofit/>
          </a:bodyPr>
          <a:lstStyle/>
          <a:p>
            <a:pPr algn="l" indent="0" marL="0">
              <a:buNone/>
            </a:pPr>
            <a:r>
              <a:rPr lang="ru-RU" sz="1600" b="1" dirty="0">
                <a:solidFill>
                  <a:schemeClr val="accent1"/>
                </a:solidFill>
                <a:latin typeface="Cambria"/>
                <a:cs typeface="Cambria"/>
              </a:rPr>
              <a:t>Час в неделю</a:t>
            </a:r>
          </a:p>
        </p:txBody>
      </p:sp>
      <p:sp>
        <p:nvSpPr>
          <p:cNvPr id="115" name="Пояснение Час в неделю"/>
          <p:cNvSpPr txBox="1"/>
          <p:nvPr/>
        </p:nvSpPr>
        <p:spPr>
          <a:xfrm>
            <a:off x="6675120" y="2944368"/>
            <a:ext cx="4663440" cy="457200"/>
          </a:xfrm>
          <a:prstGeom prst="rect">
            <a:avLst/>
          </a:prstGeom>
          <a:noFill/>
          <a:ln/>
        </p:spPr>
        <p:txBody>
          <a:bodyPr wrap="square" lIns="0" tIns="0" rIns="0" bIns="0" rtlCol="0" anchor="t">
            <a:noAutofit/>
          </a:bodyPr>
          <a:lstStyle/>
          <a:p>
            <a:pPr algn="l" indent="0" marL="0">
              <a:buNone/>
            </a:pPr>
            <a:r>
              <a:rPr lang="ru-RU" sz="1300" b="0" dirty="0">
                <a:solidFill>
                  <a:schemeClr val="tx1"/>
                </a:solidFill>
              </a:rPr>
              <a:t>Встреча по регламенту. У каждого решения есть владелец и срок</a:t>
            </a:r>
          </a:p>
        </p:txBody>
      </p:sp>
      <p:pic>
        <p:nvPicPr>
          <p:cNvPr id="116" name="Значок Правило одного дня" descr="img/ic_bolt.png"/>
          <p:cNvPicPr>
            <a:picLocks noChangeAspect="1"/>
          </p:cNvPicPr>
          <p:nvPr/>
        </p:nvPicPr>
        <p:blipFill>
          <a:blip r:embed="rId23"/>
          <a:stretch>
            <a:fillRect/>
          </a:stretch>
        </p:blipFill>
        <p:spPr>
          <a:xfrm>
            <a:off x="5943600" y="3575304"/>
            <a:ext cx="502920" cy="502920"/>
          </a:xfrm>
          <a:prstGeom prst="rect">
            <a:avLst/>
          </a:prstGeom>
        </p:spPr>
      </p:pic>
      <p:sp>
        <p:nvSpPr>
          <p:cNvPr id="117" name="Правило Правило одного дня"/>
          <p:cNvSpPr txBox="1"/>
          <p:nvPr/>
        </p:nvSpPr>
        <p:spPr>
          <a:xfrm>
            <a:off x="6675120" y="3529584"/>
            <a:ext cx="4663440" cy="292608"/>
          </a:xfrm>
          <a:prstGeom prst="rect">
            <a:avLst/>
          </a:prstGeom>
          <a:noFill/>
          <a:ln/>
        </p:spPr>
        <p:txBody>
          <a:bodyPr wrap="square" lIns="0" tIns="0" rIns="0" bIns="0" rtlCol="0" anchor="t">
            <a:noAutofit/>
          </a:bodyPr>
          <a:lstStyle/>
          <a:p>
            <a:pPr algn="l" indent="0" marL="0">
              <a:buNone/>
            </a:pPr>
            <a:r>
              <a:rPr lang="ru-RU" sz="1600" b="1" dirty="0">
                <a:solidFill>
                  <a:schemeClr val="accent1"/>
                </a:solidFill>
                <a:latin typeface="Cambria"/>
                <a:cs typeface="Cambria"/>
              </a:rPr>
              <a:t>Правило одного дня</a:t>
            </a:r>
          </a:p>
        </p:txBody>
      </p:sp>
      <p:sp>
        <p:nvSpPr>
          <p:cNvPr id="118" name="Пояснение Правило одного дня"/>
          <p:cNvSpPr txBox="1"/>
          <p:nvPr/>
        </p:nvSpPr>
        <p:spPr>
          <a:xfrm>
            <a:off x="6675120" y="3858768"/>
            <a:ext cx="4663440" cy="457200"/>
          </a:xfrm>
          <a:prstGeom prst="rect">
            <a:avLst/>
          </a:prstGeom>
          <a:noFill/>
          <a:ln/>
        </p:spPr>
        <p:txBody>
          <a:bodyPr wrap="square" lIns="0" tIns="0" rIns="0" bIns="0" rtlCol="0" anchor="t">
            <a:noAutofit/>
          </a:bodyPr>
          <a:lstStyle/>
          <a:p>
            <a:pPr algn="l" indent="0" marL="0">
              <a:buNone/>
            </a:pPr>
            <a:r>
              <a:rPr lang="ru-RU" sz="1300" b="0" dirty="0">
                <a:solidFill>
                  <a:schemeClr val="tx1"/>
                </a:solidFill>
              </a:rPr>
              <a:t>Об изменении спроса сообщают в тот же день, не дожидаясь встречи</a:t>
            </a:r>
          </a:p>
        </p:txBody>
      </p:sp>
      <p:sp>
        <p:nvSpPr>
          <p:cNvPr id="119" name="Карточка вывод"/>
          <p:cNvSpPr/>
          <p:nvPr/>
        </p:nvSpPr>
        <p:spPr>
          <a:xfrm>
            <a:off x="5669280" y="4681728"/>
            <a:ext cx="5943600" cy="1463040"/>
          </a:xfrm>
          <a:prstGeom prst="roundRect">
            <a:avLst>
              <a:gd name="adj" fmla="val 3077"/>
            </a:avLst>
          </a:prstGeom>
          <a:solidFill>
            <a:srgbClr val="005541"/>
          </a:solidFill>
          <a:ln>
            <a:noFill/>
          </a:ln>
          <a:effectLst>
            <a:outerShdw blurRad="101600" dist="25400" dir="5400000" algn="bl" rotWithShape="0">
              <a:srgbClr val="3D434A">
                <a:alpha val="10000"/>
              </a:srgbClr>
            </a:outerShdw>
          </a:effectLst>
        </p:spPr>
        <p:txBody>
          <a:bodyPr/>
          <a:lstStyle/>
          <a:p>
            <a:endParaRPr lang="ru-RU" dirty="0"/>
          </a:p>
        </p:txBody>
      </p:sp>
      <p:sp>
        <p:nvSpPr>
          <p:cNvPr id="120" name="Вывод метка"/>
          <p:cNvSpPr txBox="1"/>
          <p:nvPr/>
        </p:nvSpPr>
        <p:spPr>
          <a:xfrm>
            <a:off x="5943600" y="4864608"/>
            <a:ext cx="5394960" cy="219456"/>
          </a:xfrm>
          <a:prstGeom prst="rect">
            <a:avLst/>
          </a:prstGeom>
          <a:noFill/>
          <a:ln/>
        </p:spPr>
        <p:txBody>
          <a:bodyPr wrap="square" lIns="0" tIns="0" rIns="0" bIns="0" rtlCol="0" anchor="t">
            <a:noAutofit/>
          </a:bodyPr>
          <a:lstStyle/>
          <a:p>
            <a:pPr algn="l" indent="0" marL="0">
              <a:buNone/>
            </a:pPr>
            <a:r>
              <a:rPr lang="ru-RU" sz="900" b="1" spc="200" dirty="0">
                <a:solidFill>
                  <a:schemeClr val="accent2"/>
                </a:solidFill>
              </a:rPr>
              <a:t>ПОСТАВЩИК ТОТ ЖЕ, СРОКИ ТЕ ЖЕ</a:t>
            </a:r>
          </a:p>
        </p:txBody>
      </p:sp>
      <p:sp>
        <p:nvSpPr>
          <p:cNvPr id="121" name="Вывод текст"/>
          <p:cNvSpPr txBox="1"/>
          <p:nvPr/>
        </p:nvSpPr>
        <p:spPr>
          <a:xfrm>
            <a:off x="5943600" y="5138928"/>
            <a:ext cx="5394960" cy="822960"/>
          </a:xfrm>
          <a:prstGeom prst="rect">
            <a:avLst/>
          </a:prstGeom>
          <a:noFill/>
          <a:ln/>
        </p:spPr>
        <p:txBody>
          <a:bodyPr wrap="square" lIns="0" tIns="0" rIns="0" bIns="0" rtlCol="0" anchor="t">
            <a:noAutofit/>
          </a:bodyPr>
          <a:lstStyle/>
          <a:p>
            <a:pPr algn="l" indent="0" marL="0">
              <a:lnSpc>
                <a:spcPct val="95000"/>
              </a:lnSpc>
              <a:buNone/>
            </a:pPr>
            <a:r>
              <a:rPr lang="ru-RU" sz="1800" b="1" dirty="0">
                <a:solidFill>
                  <a:srgbClr val="FFFFFF"/>
                </a:solidFill>
                <a:latin typeface="Cambria"/>
                <a:cs typeface="Cambria"/>
              </a:rPr>
              <a:t>Материалы идут тридцать дней при любом директоре. Новость может дойти за два</a:t>
            </a:r>
          </a:p>
        </p:txBody>
      </p:sp>
      <p:sp>
        <p:nvSpPr>
          <p:cNvPr id="28"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r>
              <a:rPr b="0" lang="en-US"/>
              <a:t>6</a:t>
            </a:r>
            <a:endParaRPr lang="en-US"/>
          </a:p>
        </p:txBody>
      </p:sp>
      <p:sp>
        <p:nvSpPr>
          <p:cNvPr id="29" name="Навигация Суть">
            <a:hlinkClick action="ppaction://hlinksldjump" r:id="rId9"/>
          </p:cNvPr>
          <p:cNvSpPr/>
          <p:nvPr/>
        </p:nvSpPr>
        <p:spPr>
          <a:xfrm>
            <a:off x="6898233" y="6428232"/>
            <a:ext cx="395020" cy="219456"/>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1" i="0">
                <a:solidFill>
                  <a:srgbClr val="FFFFFF"/>
                </a:solidFill>
                <a:latin typeface="Calibri"/>
              </a:rPr>
              <a:t>Суть</a:t>
            </a:r>
          </a:p>
        </p:txBody>
      </p:sp>
      <p:sp>
        <p:nvSpPr>
          <p:cNvPr id="30" name="Навигация Финансы">
            <a:hlinkClick action="ppaction://hlinksldjump" r:id="rId7"/>
          </p:cNvPr>
          <p:cNvSpPr/>
          <p:nvPr/>
        </p:nvSpPr>
        <p:spPr>
          <a:xfrm>
            <a:off x="7348118"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Финансы</a:t>
            </a:r>
          </a:p>
        </p:txBody>
      </p:sp>
      <p:sp>
        <p:nvSpPr>
          <p:cNvPr id="31" name="Навигация Порядок работы">
            <a:hlinkClick action="ppaction://hlinksldjump" r:id="rId10"/>
          </p:cNvPr>
          <p:cNvSpPr/>
          <p:nvPr/>
        </p:nvSpPr>
        <p:spPr>
          <a:xfrm>
            <a:off x="7984540" y="6428232"/>
            <a:ext cx="1016812"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Порядок работы</a:t>
            </a:r>
          </a:p>
        </p:txBody>
      </p:sp>
      <p:sp>
        <p:nvSpPr>
          <p:cNvPr id="32" name="Навигация Пилот">
            <a:hlinkClick action="ppaction://hlinksldjump" r:id="rId11"/>
          </p:cNvPr>
          <p:cNvSpPr/>
          <p:nvPr/>
        </p:nvSpPr>
        <p:spPr>
          <a:xfrm>
            <a:off x="9056217" y="6428232"/>
            <a:ext cx="45720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Пилот</a:t>
            </a:r>
          </a:p>
        </p:txBody>
      </p:sp>
      <p:sp>
        <p:nvSpPr>
          <p:cNvPr id="33" name="Навигация Решение">
            <a:hlinkClick action="ppaction://hlinksldjump" r:id="rId12"/>
          </p:cNvPr>
          <p:cNvSpPr/>
          <p:nvPr/>
        </p:nvSpPr>
        <p:spPr>
          <a:xfrm>
            <a:off x="9568281"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Решение</a:t>
            </a:r>
          </a:p>
        </p:txBody>
      </p:sp>
      <p:sp>
        <p:nvSpPr>
          <p:cNvPr id="34" name="Навигация Приложения">
            <a:hlinkClick action="ppaction://hlinksldjump" r:id="rId13"/>
          </p:cNvPr>
          <p:cNvSpPr/>
          <p:nvPr/>
        </p:nvSpPr>
        <p:spPr>
          <a:xfrm>
            <a:off x="10204704" y="6428232"/>
            <a:ext cx="768096"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Приложения</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700"/>
                                        <p:tgtEl>
                                          <p:spTgt spid="101"/>
                                        </p:tgtEl>
                                      </p:cBhvr>
                                    </p:animEffect>
                                  </p:childTnLst>
                                </p:cTn>
                              </p:par>
                              <p:par>
                                <p:cTn id="9" presetID="10" presetClass="entr" presetSubtype="0" fill="hold" grpId="0" nodeType="withEffect">
                                  <p:stCondLst>
                                    <p:cond delay="450"/>
                                  </p:stCondLst>
                                  <p:childTnLst>
                                    <p:set>
                                      <p:cBhvr>
                                        <p:cTn id="10" dur="1" fill="hold">
                                          <p:stCondLst>
                                            <p:cond delay="0"/>
                                          </p:stCondLst>
                                        </p:cTn>
                                        <p:tgtEl>
                                          <p:spTgt spid="102"/>
                                        </p:tgtEl>
                                        <p:attrNameLst>
                                          <p:attrName>style.visibility</p:attrName>
                                        </p:attrNameLst>
                                      </p:cBhvr>
                                      <p:to>
                                        <p:strVal val="visible"/>
                                      </p:to>
                                    </p:set>
                                    <p:animEffect transition="in" filter="fade">
                                      <p:cBhvr>
                                        <p:cTn id="11" dur="700"/>
                                        <p:tgtEl>
                                          <p:spTgt spid="102"/>
                                        </p:tgtEl>
                                      </p:cBhvr>
                                    </p:animEffect>
                                  </p:childTnLst>
                                </p:cTn>
                              </p:par>
                              <p:par>
                                <p:cTn id="13" presetID="10" presetClass="entr" presetSubtype="0" fill="hold" grpId="0" nodeType="withEffect">
                                  <p:stCondLst>
                                    <p:cond delay="450"/>
                                  </p:stCondLst>
                                  <p:childTnLst>
                                    <p:set>
                                      <p:cBhvr>
                                        <p:cTn id="14" dur="1" fill="hold">
                                          <p:stCondLst>
                                            <p:cond delay="0"/>
                                          </p:stCondLst>
                                        </p:cTn>
                                        <p:tgtEl>
                                          <p:spTgt spid="103"/>
                                        </p:tgtEl>
                                        <p:attrNameLst>
                                          <p:attrName>style.visibility</p:attrName>
                                        </p:attrNameLst>
                                      </p:cBhvr>
                                      <p:to>
                                        <p:strVal val="visible"/>
                                      </p:to>
                                    </p:set>
                                    <p:animEffect transition="in" filter="fade">
                                      <p:cBhvr>
                                        <p:cTn id="15" dur="700"/>
                                        <p:tgtEl>
                                          <p:spTgt spid="103"/>
                                        </p:tgtEl>
                                      </p:cBhvr>
                                    </p:animEffect>
                                  </p:childTnLst>
                                </p:cTn>
                              </p:par>
                              <p:par>
                                <p:cTn id="17" presetID="10" presetClass="entr" presetSubtype="0" fill="hold" grpId="0" nodeType="withEffect">
                                  <p:stCondLst>
                                    <p:cond delay="450"/>
                                  </p:stCondLst>
                                  <p:childTnLst>
                                    <p:set>
                                      <p:cBhvr>
                                        <p:cTn id="18" dur="1" fill="hold">
                                          <p:stCondLst>
                                            <p:cond delay="0"/>
                                          </p:stCondLst>
                                        </p:cTn>
                                        <p:tgtEl>
                                          <p:spTgt spid="104"/>
                                        </p:tgtEl>
                                        <p:attrNameLst>
                                          <p:attrName>style.visibility</p:attrName>
                                        </p:attrNameLst>
                                      </p:cBhvr>
                                      <p:to>
                                        <p:strVal val="visible"/>
                                      </p:to>
                                    </p:set>
                                    <p:animEffect transition="in" filter="fade">
                                      <p:cBhvr>
                                        <p:cTn id="19" dur="700"/>
                                        <p:tgtEl>
                                          <p:spTgt spid="104"/>
                                        </p:tgtEl>
                                      </p:cBhvr>
                                    </p:animEffect>
                                  </p:childTnLst>
                                </p:cTn>
                              </p:par>
                              <p:par>
                                <p:cTn id="21" presetID="10" presetClass="entr" presetSubtype="0" fill="hold" grpId="0" nodeType="withEffect">
                                  <p:stCondLst>
                                    <p:cond delay="450"/>
                                  </p:stCondLst>
                                  <p:childTnLst>
                                    <p:set>
                                      <p:cBhvr>
                                        <p:cTn id="22" dur="1" fill="hold">
                                          <p:stCondLst>
                                            <p:cond delay="0"/>
                                          </p:stCondLst>
                                        </p:cTn>
                                        <p:tgtEl>
                                          <p:spTgt spid="105"/>
                                        </p:tgtEl>
                                        <p:attrNameLst>
                                          <p:attrName>style.visibility</p:attrName>
                                        </p:attrNameLst>
                                      </p:cBhvr>
                                      <p:to>
                                        <p:strVal val="visible"/>
                                      </p:to>
                                    </p:set>
                                    <p:animEffect transition="in" filter="fade">
                                      <p:cBhvr>
                                        <p:cTn id="23" dur="700"/>
                                        <p:tgtEl>
                                          <p:spTgt spid="105"/>
                                        </p:tgtEl>
                                      </p:cBhvr>
                                    </p:animEffect>
                                  </p:childTnLst>
                                </p:cTn>
                              </p:par>
                              <p:par>
                                <p:cTn id="25" presetID="10" presetClass="entr" presetSubtype="0" fill="hold" grpId="0" nodeType="withEffect">
                                  <p:stCondLst>
                                    <p:cond delay="450"/>
                                  </p:stCondLst>
                                  <p:childTnLst>
                                    <p:set>
                                      <p:cBhvr>
                                        <p:cTn id="26" dur="1" fill="hold">
                                          <p:stCondLst>
                                            <p:cond delay="0"/>
                                          </p:stCondLst>
                                        </p:cTn>
                                        <p:tgtEl>
                                          <p:spTgt spid="106"/>
                                        </p:tgtEl>
                                        <p:attrNameLst>
                                          <p:attrName>style.visibility</p:attrName>
                                        </p:attrNameLst>
                                      </p:cBhvr>
                                      <p:to>
                                        <p:strVal val="visible"/>
                                      </p:to>
                                    </p:set>
                                    <p:animEffect transition="in" filter="fade">
                                      <p:cBhvr>
                                        <p:cTn id="27" dur="700"/>
                                        <p:tgtEl>
                                          <p:spTgt spid="106"/>
                                        </p:tgtEl>
                                      </p:cBhvr>
                                    </p:animEffect>
                                  </p:childTnLst>
                                </p:cTn>
                              </p:par>
                              <p:par>
                                <p:cTn id="29" presetID="10" presetClass="entr" presetSubtype="0" fill="hold" grpId="0" nodeType="withEffect">
                                  <p:stCondLst>
                                    <p:cond delay="450"/>
                                  </p:stCondLst>
                                  <p:childTnLst>
                                    <p:set>
                                      <p:cBhvr>
                                        <p:cTn id="30" dur="1" fill="hold">
                                          <p:stCondLst>
                                            <p:cond delay="0"/>
                                          </p:stCondLst>
                                        </p:cTn>
                                        <p:tgtEl>
                                          <p:spTgt spid="107"/>
                                        </p:tgtEl>
                                        <p:attrNameLst>
                                          <p:attrName>style.visibility</p:attrName>
                                        </p:attrNameLst>
                                      </p:cBhvr>
                                      <p:to>
                                        <p:strVal val="visible"/>
                                      </p:to>
                                    </p:set>
                                    <p:animEffect transition="in" filter="fade">
                                      <p:cBhvr>
                                        <p:cTn id="31" dur="700"/>
                                        <p:tgtEl>
                                          <p:spTgt spid="107"/>
                                        </p:tgtEl>
                                      </p:cBhvr>
                                    </p:animEffect>
                                  </p:childTnLst>
                                </p:cTn>
                              </p:par>
                              <p:par>
                                <p:cTn id="33" presetID="10" presetClass="entr" presetSubtype="0" fill="hold" grpId="0" nodeType="withEffect">
                                  <p:stCondLst>
                                    <p:cond delay="600"/>
                                  </p:stCondLst>
                                  <p:childTnLst>
                                    <p:set>
                                      <p:cBhvr>
                                        <p:cTn id="34" dur="1" fill="hold">
                                          <p:stCondLst>
                                            <p:cond delay="0"/>
                                          </p:stCondLst>
                                        </p:cTn>
                                        <p:tgtEl>
                                          <p:spTgt spid="108"/>
                                        </p:tgtEl>
                                        <p:attrNameLst>
                                          <p:attrName>style.visibility</p:attrName>
                                        </p:attrNameLst>
                                      </p:cBhvr>
                                      <p:to>
                                        <p:strVal val="visible"/>
                                      </p:to>
                                    </p:set>
                                    <p:animEffect transition="in" filter="fade">
                                      <p:cBhvr>
                                        <p:cTn id="35" dur="700"/>
                                        <p:tgtEl>
                                          <p:spTgt spid="108"/>
                                        </p:tgtEl>
                                      </p:cBhvr>
                                    </p:animEffect>
                                  </p:childTnLst>
                                </p:cTn>
                              </p:par>
                              <p:par>
                                <p:cTn id="37" presetID="42" presetClass="entr" presetSubtype="0" fill="hold" grpId="0" nodeType="withEffect">
                                  <p:stCondLst>
                                    <p:cond delay="650"/>
                                  </p:stCondLst>
                                  <p:childTnLst>
                                    <p:set>
                                      <p:cBhvr>
                                        <p:cTn id="38" dur="1" fill="hold">
                                          <p:stCondLst>
                                            <p:cond delay="0"/>
                                          </p:stCondLst>
                                        </p:cTn>
                                        <p:tgtEl>
                                          <p:spTgt spid="109"/>
                                        </p:tgtEl>
                                        <p:attrNameLst>
                                          <p:attrName>style.visibility</p:attrName>
                                        </p:attrNameLst>
                                      </p:cBhvr>
                                      <p:to>
                                        <p:strVal val="visible"/>
                                      </p:to>
                                    </p:set>
                                    <p:anim calcmode="lin" valueType="num">
                                      <p:cBhvr additive="base">
                                        <p:cTn id="39" dur="550" decel="100000" fill="hold"/>
                                        <p:tgtEl>
                                          <p:spTgt spid="109"/>
                                        </p:tgtEl>
                                        <p:attrNameLst>
                                          <p:attrName>ppt_y</p:attrName>
                                        </p:attrNameLst>
                                      </p:cBhvr>
                                      <p:tavLst>
                                        <p:tav tm="0">
                                          <p:val>
                                            <p:strVal val="#ppt_y+0.05"/>
                                          </p:val>
                                        </p:tav>
                                        <p:tav tm="100000">
                                          <p:val>
                                            <p:strVal val="#ppt_y"/>
                                          </p:val>
                                        </p:tav>
                                      </p:tavLst>
                                    </p:anim>
                                    <p:animEffect transition="in" filter="fade">
                                      <p:cBhvr>
                                        <p:cTn id="40" dur="550"/>
                                        <p:tgtEl>
                                          <p:spTgt spid="109"/>
                                        </p:tgtEl>
                                      </p:cBhvr>
                                    </p:animEffect>
                                  </p:childTnLst>
                                </p:cTn>
                              </p:par>
                              <p:par>
                                <p:cTn id="41" presetID="42" presetClass="entr" presetSubtype="0" fill="hold" grpId="0" nodeType="withEffect">
                                  <p:stCondLst>
                                    <p:cond delay="800"/>
                                  </p:stCondLst>
                                  <p:childTnLst>
                                    <p:set>
                                      <p:cBhvr>
                                        <p:cTn id="42" dur="1" fill="hold">
                                          <p:stCondLst>
                                            <p:cond delay="0"/>
                                          </p:stCondLst>
                                        </p:cTn>
                                        <p:tgtEl>
                                          <p:spTgt spid="110"/>
                                        </p:tgtEl>
                                        <p:attrNameLst>
                                          <p:attrName>style.visibility</p:attrName>
                                        </p:attrNameLst>
                                      </p:cBhvr>
                                      <p:to>
                                        <p:strVal val="visible"/>
                                      </p:to>
                                    </p:set>
                                    <p:anim calcmode="lin" valueType="num">
                                      <p:cBhvr additive="base">
                                        <p:cTn id="43" dur="550" decel="100000" fill="hold"/>
                                        <p:tgtEl>
                                          <p:spTgt spid="110"/>
                                        </p:tgtEl>
                                        <p:attrNameLst>
                                          <p:attrName>ppt_y</p:attrName>
                                        </p:attrNameLst>
                                      </p:cBhvr>
                                      <p:tavLst>
                                        <p:tav tm="0">
                                          <p:val>
                                            <p:strVal val="#ppt_y+0.05"/>
                                          </p:val>
                                        </p:tav>
                                        <p:tav tm="100000">
                                          <p:val>
                                            <p:strVal val="#ppt_y"/>
                                          </p:val>
                                        </p:tav>
                                      </p:tavLst>
                                    </p:anim>
                                    <p:animEffect transition="in" filter="fade">
                                      <p:cBhvr>
                                        <p:cTn id="44" dur="550"/>
                                        <p:tgtEl>
                                          <p:spTgt spid="110"/>
                                        </p:tgtEl>
                                      </p:cBhvr>
                                    </p:animEffect>
                                  </p:childTnLst>
                                </p:cTn>
                              </p:par>
                              <p:par>
                                <p:cTn id="45" presetID="42" presetClass="entr" presetSubtype="0" fill="hold" grpId="0" nodeType="withEffect">
                                  <p:stCondLst>
                                    <p:cond delay="800"/>
                                  </p:stCondLst>
                                  <p:childTnLst>
                                    <p:set>
                                      <p:cBhvr>
                                        <p:cTn id="46" dur="1" fill="hold">
                                          <p:stCondLst>
                                            <p:cond delay="0"/>
                                          </p:stCondLst>
                                        </p:cTn>
                                        <p:tgtEl>
                                          <p:spTgt spid="111"/>
                                        </p:tgtEl>
                                        <p:attrNameLst>
                                          <p:attrName>style.visibility</p:attrName>
                                        </p:attrNameLst>
                                      </p:cBhvr>
                                      <p:to>
                                        <p:strVal val="visible"/>
                                      </p:to>
                                    </p:set>
                                    <p:anim calcmode="lin" valueType="num">
                                      <p:cBhvr additive="base">
                                        <p:cTn id="47" dur="550" decel="100000" fill="hold"/>
                                        <p:tgtEl>
                                          <p:spTgt spid="111"/>
                                        </p:tgtEl>
                                        <p:attrNameLst>
                                          <p:attrName>ppt_y</p:attrName>
                                        </p:attrNameLst>
                                      </p:cBhvr>
                                      <p:tavLst>
                                        <p:tav tm="0">
                                          <p:val>
                                            <p:strVal val="#ppt_y+0.05"/>
                                          </p:val>
                                        </p:tav>
                                        <p:tav tm="100000">
                                          <p:val>
                                            <p:strVal val="#ppt_y"/>
                                          </p:val>
                                        </p:tav>
                                      </p:tavLst>
                                    </p:anim>
                                    <p:animEffect transition="in" filter="fade">
                                      <p:cBhvr>
                                        <p:cTn id="48" dur="550"/>
                                        <p:tgtEl>
                                          <p:spTgt spid="111"/>
                                        </p:tgtEl>
                                      </p:cBhvr>
                                    </p:animEffect>
                                  </p:childTnLst>
                                </p:cTn>
                              </p:par>
                              <p:par>
                                <p:cTn id="49" presetID="42" presetClass="entr" presetSubtype="0" fill="hold" grpId="0" nodeType="withEffect">
                                  <p:stCondLst>
                                    <p:cond delay="800"/>
                                  </p:stCondLst>
                                  <p:childTnLst>
                                    <p:set>
                                      <p:cBhvr>
                                        <p:cTn id="50" dur="1" fill="hold">
                                          <p:stCondLst>
                                            <p:cond delay="0"/>
                                          </p:stCondLst>
                                        </p:cTn>
                                        <p:tgtEl>
                                          <p:spTgt spid="112"/>
                                        </p:tgtEl>
                                        <p:attrNameLst>
                                          <p:attrName>style.visibility</p:attrName>
                                        </p:attrNameLst>
                                      </p:cBhvr>
                                      <p:to>
                                        <p:strVal val="visible"/>
                                      </p:to>
                                    </p:set>
                                    <p:anim calcmode="lin" valueType="num">
                                      <p:cBhvr additive="base">
                                        <p:cTn id="51" dur="550" decel="100000" fill="hold"/>
                                        <p:tgtEl>
                                          <p:spTgt spid="112"/>
                                        </p:tgtEl>
                                        <p:attrNameLst>
                                          <p:attrName>ppt_y</p:attrName>
                                        </p:attrNameLst>
                                      </p:cBhvr>
                                      <p:tavLst>
                                        <p:tav tm="0">
                                          <p:val>
                                            <p:strVal val="#ppt_y+0.05"/>
                                          </p:val>
                                        </p:tav>
                                        <p:tav tm="100000">
                                          <p:val>
                                            <p:strVal val="#ppt_y"/>
                                          </p:val>
                                        </p:tav>
                                      </p:tavLst>
                                    </p:anim>
                                    <p:animEffect transition="in" filter="fade">
                                      <p:cBhvr>
                                        <p:cTn id="52" dur="550"/>
                                        <p:tgtEl>
                                          <p:spTgt spid="112"/>
                                        </p:tgtEl>
                                      </p:cBhvr>
                                    </p:animEffect>
                                  </p:childTnLst>
                                </p:cTn>
                              </p:par>
                              <p:par>
                                <p:cTn id="53" presetID="42" presetClass="entr" presetSubtype="0" fill="hold" grpId="0" nodeType="withEffect">
                                  <p:stCondLst>
                                    <p:cond delay="1060"/>
                                  </p:stCondLst>
                                  <p:childTnLst>
                                    <p:set>
                                      <p:cBhvr>
                                        <p:cTn id="54" dur="1" fill="hold">
                                          <p:stCondLst>
                                            <p:cond delay="0"/>
                                          </p:stCondLst>
                                        </p:cTn>
                                        <p:tgtEl>
                                          <p:spTgt spid="113"/>
                                        </p:tgtEl>
                                        <p:attrNameLst>
                                          <p:attrName>style.visibility</p:attrName>
                                        </p:attrNameLst>
                                      </p:cBhvr>
                                      <p:to>
                                        <p:strVal val="visible"/>
                                      </p:to>
                                    </p:set>
                                    <p:anim calcmode="lin" valueType="num">
                                      <p:cBhvr additive="base">
                                        <p:cTn id="55" dur="550" decel="100000" fill="hold"/>
                                        <p:tgtEl>
                                          <p:spTgt spid="113"/>
                                        </p:tgtEl>
                                        <p:attrNameLst>
                                          <p:attrName>ppt_y</p:attrName>
                                        </p:attrNameLst>
                                      </p:cBhvr>
                                      <p:tavLst>
                                        <p:tav tm="0">
                                          <p:val>
                                            <p:strVal val="#ppt_y+0.05"/>
                                          </p:val>
                                        </p:tav>
                                        <p:tav tm="100000">
                                          <p:val>
                                            <p:strVal val="#ppt_y"/>
                                          </p:val>
                                        </p:tav>
                                      </p:tavLst>
                                    </p:anim>
                                    <p:animEffect transition="in" filter="fade">
                                      <p:cBhvr>
                                        <p:cTn id="56" dur="550"/>
                                        <p:tgtEl>
                                          <p:spTgt spid="113"/>
                                        </p:tgtEl>
                                      </p:cBhvr>
                                    </p:animEffect>
                                  </p:childTnLst>
                                </p:cTn>
                              </p:par>
                              <p:par>
                                <p:cTn id="57" presetID="42" presetClass="entr" presetSubtype="0" fill="hold" grpId="0" nodeType="withEffect">
                                  <p:stCondLst>
                                    <p:cond delay="1060"/>
                                  </p:stCondLst>
                                  <p:childTnLst>
                                    <p:set>
                                      <p:cBhvr>
                                        <p:cTn id="58" dur="1" fill="hold">
                                          <p:stCondLst>
                                            <p:cond delay="0"/>
                                          </p:stCondLst>
                                        </p:cTn>
                                        <p:tgtEl>
                                          <p:spTgt spid="114"/>
                                        </p:tgtEl>
                                        <p:attrNameLst>
                                          <p:attrName>style.visibility</p:attrName>
                                        </p:attrNameLst>
                                      </p:cBhvr>
                                      <p:to>
                                        <p:strVal val="visible"/>
                                      </p:to>
                                    </p:set>
                                    <p:anim calcmode="lin" valueType="num">
                                      <p:cBhvr additive="base">
                                        <p:cTn id="59" dur="550" decel="100000" fill="hold"/>
                                        <p:tgtEl>
                                          <p:spTgt spid="114"/>
                                        </p:tgtEl>
                                        <p:attrNameLst>
                                          <p:attrName>ppt_y</p:attrName>
                                        </p:attrNameLst>
                                      </p:cBhvr>
                                      <p:tavLst>
                                        <p:tav tm="0">
                                          <p:val>
                                            <p:strVal val="#ppt_y+0.05"/>
                                          </p:val>
                                        </p:tav>
                                        <p:tav tm="100000">
                                          <p:val>
                                            <p:strVal val="#ppt_y"/>
                                          </p:val>
                                        </p:tav>
                                      </p:tavLst>
                                    </p:anim>
                                    <p:animEffect transition="in" filter="fade">
                                      <p:cBhvr>
                                        <p:cTn id="60" dur="550"/>
                                        <p:tgtEl>
                                          <p:spTgt spid="114"/>
                                        </p:tgtEl>
                                      </p:cBhvr>
                                    </p:animEffect>
                                  </p:childTnLst>
                                </p:cTn>
                              </p:par>
                              <p:par>
                                <p:cTn id="61" presetID="42" presetClass="entr" presetSubtype="0" fill="hold" grpId="0" nodeType="withEffect">
                                  <p:stCondLst>
                                    <p:cond delay="1060"/>
                                  </p:stCondLst>
                                  <p:childTnLst>
                                    <p:set>
                                      <p:cBhvr>
                                        <p:cTn id="62" dur="1" fill="hold">
                                          <p:stCondLst>
                                            <p:cond delay="0"/>
                                          </p:stCondLst>
                                        </p:cTn>
                                        <p:tgtEl>
                                          <p:spTgt spid="115"/>
                                        </p:tgtEl>
                                        <p:attrNameLst>
                                          <p:attrName>style.visibility</p:attrName>
                                        </p:attrNameLst>
                                      </p:cBhvr>
                                      <p:to>
                                        <p:strVal val="visible"/>
                                      </p:to>
                                    </p:set>
                                    <p:anim calcmode="lin" valueType="num">
                                      <p:cBhvr additive="base">
                                        <p:cTn id="63" dur="550" decel="100000" fill="hold"/>
                                        <p:tgtEl>
                                          <p:spTgt spid="115"/>
                                        </p:tgtEl>
                                        <p:attrNameLst>
                                          <p:attrName>ppt_y</p:attrName>
                                        </p:attrNameLst>
                                      </p:cBhvr>
                                      <p:tavLst>
                                        <p:tav tm="0">
                                          <p:val>
                                            <p:strVal val="#ppt_y+0.05"/>
                                          </p:val>
                                        </p:tav>
                                        <p:tav tm="100000">
                                          <p:val>
                                            <p:strVal val="#ppt_y"/>
                                          </p:val>
                                        </p:tav>
                                      </p:tavLst>
                                    </p:anim>
                                    <p:animEffect transition="in" filter="fade">
                                      <p:cBhvr>
                                        <p:cTn id="64" dur="550"/>
                                        <p:tgtEl>
                                          <p:spTgt spid="115"/>
                                        </p:tgtEl>
                                      </p:cBhvr>
                                    </p:animEffect>
                                  </p:childTnLst>
                                </p:cTn>
                              </p:par>
                              <p:par>
                                <p:cTn id="65" presetID="42" presetClass="entr" presetSubtype="0" fill="hold" grpId="0" nodeType="withEffect">
                                  <p:stCondLst>
                                    <p:cond delay="1320"/>
                                  </p:stCondLst>
                                  <p:childTnLst>
                                    <p:set>
                                      <p:cBhvr>
                                        <p:cTn id="66" dur="1" fill="hold">
                                          <p:stCondLst>
                                            <p:cond delay="0"/>
                                          </p:stCondLst>
                                        </p:cTn>
                                        <p:tgtEl>
                                          <p:spTgt spid="116"/>
                                        </p:tgtEl>
                                        <p:attrNameLst>
                                          <p:attrName>style.visibility</p:attrName>
                                        </p:attrNameLst>
                                      </p:cBhvr>
                                      <p:to>
                                        <p:strVal val="visible"/>
                                      </p:to>
                                    </p:set>
                                    <p:anim calcmode="lin" valueType="num">
                                      <p:cBhvr additive="base">
                                        <p:cTn id="67" dur="550" decel="100000" fill="hold"/>
                                        <p:tgtEl>
                                          <p:spTgt spid="116"/>
                                        </p:tgtEl>
                                        <p:attrNameLst>
                                          <p:attrName>ppt_y</p:attrName>
                                        </p:attrNameLst>
                                      </p:cBhvr>
                                      <p:tavLst>
                                        <p:tav tm="0">
                                          <p:val>
                                            <p:strVal val="#ppt_y+0.05"/>
                                          </p:val>
                                        </p:tav>
                                        <p:tav tm="100000">
                                          <p:val>
                                            <p:strVal val="#ppt_y"/>
                                          </p:val>
                                        </p:tav>
                                      </p:tavLst>
                                    </p:anim>
                                    <p:animEffect transition="in" filter="fade">
                                      <p:cBhvr>
                                        <p:cTn id="68" dur="550"/>
                                        <p:tgtEl>
                                          <p:spTgt spid="116"/>
                                        </p:tgtEl>
                                      </p:cBhvr>
                                    </p:animEffect>
                                  </p:childTnLst>
                                </p:cTn>
                              </p:par>
                              <p:par>
                                <p:cTn id="69" presetID="42" presetClass="entr" presetSubtype="0" fill="hold" grpId="0" nodeType="withEffect">
                                  <p:stCondLst>
                                    <p:cond delay="1320"/>
                                  </p:stCondLst>
                                  <p:childTnLst>
                                    <p:set>
                                      <p:cBhvr>
                                        <p:cTn id="70" dur="1" fill="hold">
                                          <p:stCondLst>
                                            <p:cond delay="0"/>
                                          </p:stCondLst>
                                        </p:cTn>
                                        <p:tgtEl>
                                          <p:spTgt spid="117"/>
                                        </p:tgtEl>
                                        <p:attrNameLst>
                                          <p:attrName>style.visibility</p:attrName>
                                        </p:attrNameLst>
                                      </p:cBhvr>
                                      <p:to>
                                        <p:strVal val="visible"/>
                                      </p:to>
                                    </p:set>
                                    <p:anim calcmode="lin" valueType="num">
                                      <p:cBhvr additive="base">
                                        <p:cTn id="71" dur="550" decel="100000" fill="hold"/>
                                        <p:tgtEl>
                                          <p:spTgt spid="117"/>
                                        </p:tgtEl>
                                        <p:attrNameLst>
                                          <p:attrName>ppt_y</p:attrName>
                                        </p:attrNameLst>
                                      </p:cBhvr>
                                      <p:tavLst>
                                        <p:tav tm="0">
                                          <p:val>
                                            <p:strVal val="#ppt_y+0.05"/>
                                          </p:val>
                                        </p:tav>
                                        <p:tav tm="100000">
                                          <p:val>
                                            <p:strVal val="#ppt_y"/>
                                          </p:val>
                                        </p:tav>
                                      </p:tavLst>
                                    </p:anim>
                                    <p:animEffect transition="in" filter="fade">
                                      <p:cBhvr>
                                        <p:cTn id="72" dur="550"/>
                                        <p:tgtEl>
                                          <p:spTgt spid="117"/>
                                        </p:tgtEl>
                                      </p:cBhvr>
                                    </p:animEffect>
                                  </p:childTnLst>
                                </p:cTn>
                              </p:par>
                              <p:par>
                                <p:cTn id="73" presetID="42" presetClass="entr" presetSubtype="0" fill="hold" grpId="0" nodeType="withEffect">
                                  <p:stCondLst>
                                    <p:cond delay="1320"/>
                                  </p:stCondLst>
                                  <p:childTnLst>
                                    <p:set>
                                      <p:cBhvr>
                                        <p:cTn id="74" dur="1" fill="hold">
                                          <p:stCondLst>
                                            <p:cond delay="0"/>
                                          </p:stCondLst>
                                        </p:cTn>
                                        <p:tgtEl>
                                          <p:spTgt spid="118"/>
                                        </p:tgtEl>
                                        <p:attrNameLst>
                                          <p:attrName>style.visibility</p:attrName>
                                        </p:attrNameLst>
                                      </p:cBhvr>
                                      <p:to>
                                        <p:strVal val="visible"/>
                                      </p:to>
                                    </p:set>
                                    <p:anim calcmode="lin" valueType="num">
                                      <p:cBhvr additive="base">
                                        <p:cTn id="75" dur="550" decel="100000" fill="hold"/>
                                        <p:tgtEl>
                                          <p:spTgt spid="118"/>
                                        </p:tgtEl>
                                        <p:attrNameLst>
                                          <p:attrName>ppt_y</p:attrName>
                                        </p:attrNameLst>
                                      </p:cBhvr>
                                      <p:tavLst>
                                        <p:tav tm="0">
                                          <p:val>
                                            <p:strVal val="#ppt_y+0.05"/>
                                          </p:val>
                                        </p:tav>
                                        <p:tav tm="100000">
                                          <p:val>
                                            <p:strVal val="#ppt_y"/>
                                          </p:val>
                                        </p:tav>
                                      </p:tavLst>
                                    </p:anim>
                                    <p:animEffect transition="in" filter="fade">
                                      <p:cBhvr>
                                        <p:cTn id="76" dur="550"/>
                                        <p:tgtEl>
                                          <p:spTgt spid="118"/>
                                        </p:tgtEl>
                                      </p:cBhvr>
                                    </p:animEffect>
                                  </p:childTnLst>
                                </p:cTn>
                              </p:par>
                              <p:par>
                                <p:cTn id="77" presetID="42" presetClass="entr" presetSubtype="0" fill="hold" grpId="0" nodeType="withEffect">
                                  <p:stCondLst>
                                    <p:cond delay="1750"/>
                                  </p:stCondLst>
                                  <p:childTnLst>
                                    <p:set>
                                      <p:cBhvr>
                                        <p:cTn id="78" dur="1" fill="hold">
                                          <p:stCondLst>
                                            <p:cond delay="0"/>
                                          </p:stCondLst>
                                        </p:cTn>
                                        <p:tgtEl>
                                          <p:spTgt spid="119"/>
                                        </p:tgtEl>
                                        <p:attrNameLst>
                                          <p:attrName>style.visibility</p:attrName>
                                        </p:attrNameLst>
                                      </p:cBhvr>
                                      <p:to>
                                        <p:strVal val="visible"/>
                                      </p:to>
                                    </p:set>
                                    <p:anim calcmode="lin" valueType="num">
                                      <p:cBhvr additive="base">
                                        <p:cTn id="79" dur="550" decel="100000" fill="hold"/>
                                        <p:tgtEl>
                                          <p:spTgt spid="119"/>
                                        </p:tgtEl>
                                        <p:attrNameLst>
                                          <p:attrName>ppt_y</p:attrName>
                                        </p:attrNameLst>
                                      </p:cBhvr>
                                      <p:tavLst>
                                        <p:tav tm="0">
                                          <p:val>
                                            <p:strVal val="#ppt_y+0.05"/>
                                          </p:val>
                                        </p:tav>
                                        <p:tav tm="100000">
                                          <p:val>
                                            <p:strVal val="#ppt_y"/>
                                          </p:val>
                                        </p:tav>
                                      </p:tavLst>
                                    </p:anim>
                                    <p:animEffect transition="in" filter="fade">
                                      <p:cBhvr>
                                        <p:cTn id="80" dur="550"/>
                                        <p:tgtEl>
                                          <p:spTgt spid="119"/>
                                        </p:tgtEl>
                                      </p:cBhvr>
                                    </p:animEffect>
                                  </p:childTnLst>
                                </p:cTn>
                              </p:par>
                              <p:par>
                                <p:cTn id="81" presetID="42" presetClass="entr" presetSubtype="0" fill="hold" grpId="0" nodeType="withEffect">
                                  <p:stCondLst>
                                    <p:cond delay="1750"/>
                                  </p:stCondLst>
                                  <p:childTnLst>
                                    <p:set>
                                      <p:cBhvr>
                                        <p:cTn id="82" dur="1" fill="hold">
                                          <p:stCondLst>
                                            <p:cond delay="0"/>
                                          </p:stCondLst>
                                        </p:cTn>
                                        <p:tgtEl>
                                          <p:spTgt spid="120"/>
                                        </p:tgtEl>
                                        <p:attrNameLst>
                                          <p:attrName>style.visibility</p:attrName>
                                        </p:attrNameLst>
                                      </p:cBhvr>
                                      <p:to>
                                        <p:strVal val="visible"/>
                                      </p:to>
                                    </p:set>
                                    <p:anim calcmode="lin" valueType="num">
                                      <p:cBhvr additive="base">
                                        <p:cTn id="83" dur="550" decel="100000" fill="hold"/>
                                        <p:tgtEl>
                                          <p:spTgt spid="120"/>
                                        </p:tgtEl>
                                        <p:attrNameLst>
                                          <p:attrName>ppt_y</p:attrName>
                                        </p:attrNameLst>
                                      </p:cBhvr>
                                      <p:tavLst>
                                        <p:tav tm="0">
                                          <p:val>
                                            <p:strVal val="#ppt_y+0.05"/>
                                          </p:val>
                                        </p:tav>
                                        <p:tav tm="100000">
                                          <p:val>
                                            <p:strVal val="#ppt_y"/>
                                          </p:val>
                                        </p:tav>
                                      </p:tavLst>
                                    </p:anim>
                                    <p:animEffect transition="in" filter="fade">
                                      <p:cBhvr>
                                        <p:cTn id="84" dur="550"/>
                                        <p:tgtEl>
                                          <p:spTgt spid="120"/>
                                        </p:tgtEl>
                                      </p:cBhvr>
                                    </p:animEffect>
                                  </p:childTnLst>
                                </p:cTn>
                              </p:par>
                              <p:par>
                                <p:cTn id="85" presetID="42" presetClass="entr" presetSubtype="0" fill="hold" grpId="0" nodeType="withEffect">
                                  <p:stCondLst>
                                    <p:cond delay="1750"/>
                                  </p:stCondLst>
                                  <p:childTnLst>
                                    <p:set>
                                      <p:cBhvr>
                                        <p:cTn id="86" dur="1" fill="hold">
                                          <p:stCondLst>
                                            <p:cond delay="0"/>
                                          </p:stCondLst>
                                        </p:cTn>
                                        <p:tgtEl>
                                          <p:spTgt spid="121"/>
                                        </p:tgtEl>
                                        <p:attrNameLst>
                                          <p:attrName>style.visibility</p:attrName>
                                        </p:attrNameLst>
                                      </p:cBhvr>
                                      <p:to>
                                        <p:strVal val="visible"/>
                                      </p:to>
                                    </p:set>
                                    <p:anim calcmode="lin" valueType="num">
                                      <p:cBhvr additive="base">
                                        <p:cTn id="87" dur="550" decel="100000" fill="hold"/>
                                        <p:tgtEl>
                                          <p:spTgt spid="121"/>
                                        </p:tgtEl>
                                        <p:attrNameLst>
                                          <p:attrName>ppt_y</p:attrName>
                                        </p:attrNameLst>
                                      </p:cBhvr>
                                      <p:tavLst>
                                        <p:tav tm="0">
                                          <p:val>
                                            <p:strVal val="#ppt_y+0.05"/>
                                          </p:val>
                                        </p:tav>
                                        <p:tav tm="100000">
                                          <p:val>
                                            <p:strVal val="#ppt_y"/>
                                          </p:val>
                                        </p:tav>
                                      </p:tavLst>
                                    </p:anim>
                                    <p:animEffect transition="in" filter="fade">
                                      <p:cBhvr>
                                        <p:cTn id="88" dur="55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103" grpId="0" animBg="1"/>
      <p:bldP spid="104" grpId="0" animBg="1"/>
      <p:bldP spid="105" grpId="0" animBg="1"/>
      <p:bldP spid="106" grpId="0" animBg="1"/>
      <p:bldP spid="107" grpId="0" animBg="1"/>
      <p:bldP spid="108" grpId="0" animBg="1"/>
      <p:bldP spid="109" grpId="0" animBg="1"/>
      <p:bldP spid="111" grpId="0" animBg="1"/>
      <p:bldP spid="112" grpId="0" animBg="1"/>
      <p:bldP spid="114" grpId="0" animBg="1"/>
      <p:bldP spid="115" grpId="0" animBg="1"/>
      <p:bldP spid="117" grpId="0" animBg="1"/>
      <p:bldP spid="118" grpId="0" animBg="1"/>
      <p:bldP spid="119" grpId="0" animBg="1"/>
      <p:bldP spid="120" grpId="0" animBg="1"/>
      <p:bldP spid="12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t"/>
          <a:lstStyle/>
          <a:p>
            <a:pPr algn="l" indent="0" marL="0">
              <a:buNone/>
            </a:pPr>
            <a:r>
              <a:rPr lang="en-US" sz="2600" b="1" dirty="0">
                <a:solidFill>
                  <a:schemeClr val="accent1"/>
                </a:solidFill>
              </a:rPr>
              <a:t>Шесть шагов разговора</a:t>
            </a:r>
            <a:endParaRPr lang="en-US" sz="2600" dirty="0"/>
          </a:p>
        </p:txBody>
      </p:sp>
      <p:sp>
        <p:nvSpPr>
          <p:cNvPr id="3" name="Text 0"/>
          <p:cNvSpPr/>
          <p:nvPr>
            <p:ph idx="101" type="body" hasCustomPrompt="1"/>
          </p:nvPr>
        </p:nvSpPr>
        <p:spPr>
          <a:xfrm>
            <a:off x="548640" y="1024128"/>
            <a:ext cx="11064240" cy="411480"/>
          </a:xfrm>
          <a:prstGeom prst="rect">
            <a:avLst/>
          </a:prstGeom>
          <a:noFill/>
          <a:ln/>
        </p:spPr>
        <p:txBody>
          <a:bodyPr wrap="square" lIns="0" tIns="0" rIns="0" bIns="0" rtlCol="0" anchor="t"/>
          <a:lstStyle/>
          <a:p>
            <a:pPr indent="0" marL="0">
              <a:buNone/>
            </a:pPr>
            <a:r>
              <a:rPr lang="en-US" sz="1500" dirty="0">
                <a:solidFill>
                  <a:schemeClr val="accent5"/>
                </a:solidFill>
              </a:rPr>
              <a:t>Щелкните по разделу, чтобы открыть его. Вернуться можно через навигацию внизу</a:t>
            </a:r>
            <a:endParaRPr lang="en-US" sz="1500" dirty="0"/>
          </a:p>
        </p:txBody>
      </p:sp>
      <p:pic>
        <p:nvPicPr>
          <p:cNvPr id="101" name="Раздел Суть" descr="Раздел Суть">
            <a:hlinkClick r:id="rId9" action="ppaction://hlinksldjump"/>
          </p:cNvPr>
          <p:cNvPicPr>
            <a:picLocks noChangeAspect="1"/>
          </p:cNvPicPr>
          <p:nvPr/>
        </p:nvPicPr>
        <p:blipFill>
          <a:blip r:embed="rId30"/>
          <a:stretch>
            <a:fillRect/>
          </a:stretch>
        </p:blipFill>
        <p:spPr>
          <a:xfrm>
            <a:off x="548640" y="1481328"/>
            <a:ext cx="3200400" cy="1800225"/>
          </a:xfrm>
          <a:prstGeom prst="roundRect">
            <a:avLst>
              <a:gd name="adj" fmla="val 4000"/>
            </a:avLst>
          </a:prstGeom>
          <a:ln w="9525">
            <a:solidFill>
              <a:srgbClr val="DDE9E3"/>
            </a:solidFill>
          </a:ln>
          <a:effectLst>
            <a:outerShdw blurRad="101600" dist="25400" dir="5400000" algn="bl" rotWithShape="0">
              <a:srgbClr val="3D434A">
                <a:alpha val="14000"/>
              </a:srgbClr>
            </a:outerShdw>
          </a:effectLst>
        </p:spPr>
      </p:pic>
      <p:sp>
        <p:nvSpPr>
          <p:cNvPr id="102" name="Подпись раздела Суть"/>
          <p:cNvSpPr txBox="1"/>
          <p:nvPr/>
        </p:nvSpPr>
        <p:spPr>
          <a:xfrm>
            <a:off x="548640" y="3354705"/>
            <a:ext cx="3200400" cy="384048"/>
          </a:xfrm>
          <a:prstGeom prst="rect">
            <a:avLst/>
          </a:prstGeom>
          <a:noFill/>
          <a:ln/>
        </p:spPr>
        <p:txBody>
          <a:bodyPr wrap="square" lIns="0" tIns="0" rIns="0" bIns="0" rtlCol="0" anchor="t">
            <a:noAutofit/>
          </a:bodyPr>
          <a:lstStyle/>
          <a:p>
            <a:pPr algn="l" indent="0" marL="0">
              <a:buNone/>
            </a:pPr>
            <a:r>
              <a:rPr lang="ru-RU" sz="1300" b="1" dirty="0">
                <a:solidFill>
                  <a:schemeClr val="accent1"/>
                </a:solidFill>
                <a:latin typeface="Cambria"/>
                <a:cs typeface="Cambria"/>
              </a:rPr>
              <a:t>1. Суть</a:t>
            </a:r>
          </a:p>
          <a:p>
            <a:pPr algn="l" indent="0" marL="0">
              <a:buNone/>
            </a:pPr>
            <a:r>
              <a:rPr lang="ru-RU" sz="1000" b="0" dirty="0">
                <a:solidFill>
                  <a:schemeClr val="accent5"/>
                </a:solidFill>
              </a:rPr>
              <a:t>Почему опаздывает не поставщик, а новость</a:t>
            </a:r>
          </a:p>
        </p:txBody>
      </p:sp>
      <p:pic>
        <p:nvPicPr>
          <p:cNvPr id="103" name="Раздел Финансы" descr="Раздел Финансы">
            <a:hlinkClick r:id="rId7" action="ppaction://hlinksldjump"/>
          </p:cNvPr>
          <p:cNvPicPr>
            <a:picLocks noChangeAspect="1"/>
          </p:cNvPicPr>
          <p:nvPr/>
        </p:nvPicPr>
        <p:blipFill>
          <a:blip r:embed="rId31"/>
          <a:stretch>
            <a:fillRect/>
          </a:stretch>
        </p:blipFill>
        <p:spPr>
          <a:xfrm>
            <a:off x="4480560" y="1481328"/>
            <a:ext cx="3200400" cy="1800225"/>
          </a:xfrm>
          <a:prstGeom prst="roundRect">
            <a:avLst>
              <a:gd name="adj" fmla="val 4000"/>
            </a:avLst>
          </a:prstGeom>
          <a:ln w="9525">
            <a:solidFill>
              <a:srgbClr val="DDE9E3"/>
            </a:solidFill>
          </a:ln>
          <a:effectLst>
            <a:outerShdw blurRad="101600" dist="25400" dir="5400000" algn="bl" rotWithShape="0">
              <a:srgbClr val="3D434A">
                <a:alpha val="14000"/>
              </a:srgbClr>
            </a:outerShdw>
          </a:effectLst>
        </p:spPr>
      </p:pic>
      <p:sp>
        <p:nvSpPr>
          <p:cNvPr id="104" name="Подпись раздела Финансы"/>
          <p:cNvSpPr txBox="1"/>
          <p:nvPr/>
        </p:nvSpPr>
        <p:spPr>
          <a:xfrm>
            <a:off x="4480560" y="3354705"/>
            <a:ext cx="3200400" cy="384048"/>
          </a:xfrm>
          <a:prstGeom prst="rect">
            <a:avLst/>
          </a:prstGeom>
          <a:noFill/>
          <a:ln/>
        </p:spPr>
        <p:txBody>
          <a:bodyPr wrap="square" lIns="0" tIns="0" rIns="0" bIns="0" rtlCol="0" anchor="t">
            <a:noAutofit/>
          </a:bodyPr>
          <a:lstStyle/>
          <a:p>
            <a:pPr algn="l" indent="0" marL="0">
              <a:buNone/>
            </a:pPr>
            <a:r>
              <a:rPr lang="ru-RU" sz="1300" b="1" dirty="0">
                <a:solidFill>
                  <a:schemeClr val="accent1"/>
                </a:solidFill>
                <a:latin typeface="Cambria"/>
                <a:cs typeface="Cambria"/>
              </a:rPr>
              <a:t>2. Финансы</a:t>
            </a:r>
          </a:p>
          <a:p>
            <a:pPr algn="l" indent="0" marL="0">
              <a:buNone/>
            </a:pPr>
            <a:r>
              <a:rPr lang="ru-RU" sz="1000" b="0" dirty="0">
                <a:solidFill>
                  <a:schemeClr val="accent5"/>
                </a:solidFill>
              </a:rPr>
              <a:t>Сколько стоит задержка новости</a:t>
            </a:r>
          </a:p>
        </p:txBody>
      </p:sp>
      <p:pic>
        <p:nvPicPr>
          <p:cNvPr id="105" name="Раздел Порядок работы" descr="Раздел Порядок работы">
            <a:hlinkClick r:id="rId10" action="ppaction://hlinksldjump"/>
          </p:cNvPr>
          <p:cNvPicPr>
            <a:picLocks noChangeAspect="1"/>
          </p:cNvPicPr>
          <p:nvPr/>
        </p:nvPicPr>
        <p:blipFill>
          <a:blip r:embed="rId32"/>
          <a:stretch>
            <a:fillRect/>
          </a:stretch>
        </p:blipFill>
        <p:spPr>
          <a:xfrm>
            <a:off x="8412480" y="1481328"/>
            <a:ext cx="3200400" cy="1800225"/>
          </a:xfrm>
          <a:prstGeom prst="roundRect">
            <a:avLst>
              <a:gd name="adj" fmla="val 4000"/>
            </a:avLst>
          </a:prstGeom>
          <a:ln w="9525">
            <a:solidFill>
              <a:srgbClr val="DDE9E3"/>
            </a:solidFill>
          </a:ln>
          <a:effectLst>
            <a:outerShdw blurRad="101600" dist="25400" dir="5400000" algn="bl" rotWithShape="0">
              <a:srgbClr val="3D434A">
                <a:alpha val="14000"/>
              </a:srgbClr>
            </a:outerShdw>
          </a:effectLst>
        </p:spPr>
      </p:pic>
      <p:sp>
        <p:nvSpPr>
          <p:cNvPr id="106" name="Подпись раздела Порядок работы"/>
          <p:cNvSpPr txBox="1"/>
          <p:nvPr/>
        </p:nvSpPr>
        <p:spPr>
          <a:xfrm>
            <a:off x="8412480" y="3354705"/>
            <a:ext cx="3200400" cy="384048"/>
          </a:xfrm>
          <a:prstGeom prst="rect">
            <a:avLst/>
          </a:prstGeom>
          <a:noFill/>
          <a:ln/>
        </p:spPr>
        <p:txBody>
          <a:bodyPr wrap="square" lIns="0" tIns="0" rIns="0" bIns="0" rtlCol="0" anchor="t">
            <a:noAutofit/>
          </a:bodyPr>
          <a:lstStyle/>
          <a:p>
            <a:pPr algn="l" indent="0" marL="0">
              <a:buNone/>
            </a:pPr>
            <a:r>
              <a:rPr lang="ru-RU" sz="1300" b="1" dirty="0">
                <a:solidFill>
                  <a:schemeClr val="accent1"/>
                </a:solidFill>
                <a:latin typeface="Cambria"/>
                <a:cs typeface="Cambria"/>
              </a:rPr>
              <a:t>3. Порядок работы</a:t>
            </a:r>
          </a:p>
          <a:p>
            <a:pPr algn="l" indent="0" marL="0">
              <a:buNone/>
            </a:pPr>
            <a:r>
              <a:rPr lang="ru-RU" sz="1000" b="0" dirty="0">
                <a:solidFill>
                  <a:schemeClr val="accent5"/>
                </a:solidFill>
              </a:rPr>
              <a:t>Методика и три встречи по часу</a:t>
            </a:r>
          </a:p>
        </p:txBody>
      </p:sp>
      <p:pic>
        <p:nvPicPr>
          <p:cNvPr id="107" name="Раздел Пилот" descr="Раздел Пилот">
            <a:hlinkClick r:id="rId11" action="ppaction://hlinksldjump"/>
          </p:cNvPr>
          <p:cNvPicPr>
            <a:picLocks noChangeAspect="1"/>
          </p:cNvPicPr>
          <p:nvPr/>
        </p:nvPicPr>
        <p:blipFill>
          <a:blip r:embed="rId33"/>
          <a:stretch>
            <a:fillRect/>
          </a:stretch>
        </p:blipFill>
        <p:spPr>
          <a:xfrm>
            <a:off x="548640" y="3813048"/>
            <a:ext cx="3200400" cy="1800225"/>
          </a:xfrm>
          <a:prstGeom prst="roundRect">
            <a:avLst>
              <a:gd name="adj" fmla="val 4000"/>
            </a:avLst>
          </a:prstGeom>
          <a:ln w="9525">
            <a:solidFill>
              <a:srgbClr val="DDE9E3"/>
            </a:solidFill>
          </a:ln>
          <a:effectLst>
            <a:outerShdw blurRad="101600" dist="25400" dir="5400000" algn="bl" rotWithShape="0">
              <a:srgbClr val="3D434A">
                <a:alpha val="14000"/>
              </a:srgbClr>
            </a:outerShdw>
          </a:effectLst>
        </p:spPr>
      </p:pic>
      <p:sp>
        <p:nvSpPr>
          <p:cNvPr id="108" name="Подпись раздела Пилот"/>
          <p:cNvSpPr txBox="1"/>
          <p:nvPr/>
        </p:nvSpPr>
        <p:spPr>
          <a:xfrm>
            <a:off x="548640" y="5686425"/>
            <a:ext cx="3200400" cy="384048"/>
          </a:xfrm>
          <a:prstGeom prst="rect">
            <a:avLst/>
          </a:prstGeom>
          <a:noFill/>
          <a:ln/>
        </p:spPr>
        <p:txBody>
          <a:bodyPr wrap="square" lIns="0" tIns="0" rIns="0" bIns="0" rtlCol="0" anchor="t">
            <a:noAutofit/>
          </a:bodyPr>
          <a:lstStyle/>
          <a:p>
            <a:pPr algn="l" indent="0" marL="0">
              <a:buNone/>
            </a:pPr>
            <a:r>
              <a:rPr lang="ru-RU" sz="1300" b="1" dirty="0">
                <a:solidFill>
                  <a:schemeClr val="accent1"/>
                </a:solidFill>
                <a:latin typeface="Cambria"/>
                <a:cs typeface="Cambria"/>
              </a:rPr>
              <a:t>4. Пилот</a:t>
            </a:r>
          </a:p>
          <a:p>
            <a:pPr algn="l" indent="0" marL="0">
              <a:buNone/>
            </a:pPr>
            <a:r>
              <a:rPr lang="ru-RU" sz="1000" b="0" dirty="0">
                <a:solidFill>
                  <a:schemeClr val="accent5"/>
                </a:solidFill>
              </a:rPr>
              <a:t>Паспорт пилота, проверка и риски</a:t>
            </a:r>
          </a:p>
        </p:txBody>
      </p:sp>
      <p:pic>
        <p:nvPicPr>
          <p:cNvPr id="109" name="Раздел Решение" descr="Раздел Решение">
            <a:hlinkClick r:id="rId12" action="ppaction://hlinksldjump"/>
          </p:cNvPr>
          <p:cNvPicPr>
            <a:picLocks noChangeAspect="1"/>
          </p:cNvPicPr>
          <p:nvPr/>
        </p:nvPicPr>
        <p:blipFill>
          <a:blip r:embed="rId34"/>
          <a:stretch>
            <a:fillRect/>
          </a:stretch>
        </p:blipFill>
        <p:spPr>
          <a:xfrm>
            <a:off x="4480560" y="3813048"/>
            <a:ext cx="3200400" cy="1800225"/>
          </a:xfrm>
          <a:prstGeom prst="roundRect">
            <a:avLst>
              <a:gd name="adj" fmla="val 4000"/>
            </a:avLst>
          </a:prstGeom>
          <a:ln w="9525">
            <a:solidFill>
              <a:srgbClr val="DDE9E3"/>
            </a:solidFill>
          </a:ln>
          <a:effectLst>
            <a:outerShdw blurRad="101600" dist="25400" dir="5400000" algn="bl" rotWithShape="0">
              <a:srgbClr val="3D434A">
                <a:alpha val="14000"/>
              </a:srgbClr>
            </a:outerShdw>
          </a:effectLst>
        </p:spPr>
      </p:pic>
      <p:sp>
        <p:nvSpPr>
          <p:cNvPr id="110" name="Подпись раздела Решение"/>
          <p:cNvSpPr txBox="1"/>
          <p:nvPr/>
        </p:nvSpPr>
        <p:spPr>
          <a:xfrm>
            <a:off x="4480560" y="5686425"/>
            <a:ext cx="3200400" cy="384048"/>
          </a:xfrm>
          <a:prstGeom prst="rect">
            <a:avLst/>
          </a:prstGeom>
          <a:noFill/>
          <a:ln/>
        </p:spPr>
        <p:txBody>
          <a:bodyPr wrap="square" lIns="0" tIns="0" rIns="0" bIns="0" rtlCol="0" anchor="t">
            <a:noAutofit/>
          </a:bodyPr>
          <a:lstStyle/>
          <a:p>
            <a:pPr algn="l" indent="0" marL="0">
              <a:buNone/>
            </a:pPr>
            <a:r>
              <a:rPr lang="ru-RU" sz="1300" b="1" dirty="0">
                <a:solidFill>
                  <a:schemeClr val="accent1"/>
                </a:solidFill>
                <a:latin typeface="Cambria"/>
                <a:cs typeface="Cambria"/>
              </a:rPr>
              <a:t>5. Решение</a:t>
            </a:r>
          </a:p>
          <a:p>
            <a:pPr algn="l" indent="0" marL="0">
              <a:buNone/>
            </a:pPr>
            <a:r>
              <a:rPr lang="ru-RU" sz="1000" b="0" dirty="0">
                <a:solidFill>
                  <a:schemeClr val="accent5"/>
                </a:solidFill>
              </a:rPr>
              <a:t>Что нужно для старта</a:t>
            </a:r>
          </a:p>
        </p:txBody>
      </p:sp>
      <p:pic>
        <p:nvPicPr>
          <p:cNvPr id="111" name="Раздел Приложения" descr="Раздел Приложения">
            <a:hlinkClick r:id="rId13" action="ppaction://hlinksldjump"/>
          </p:cNvPr>
          <p:cNvPicPr>
            <a:picLocks noChangeAspect="1"/>
          </p:cNvPicPr>
          <p:nvPr/>
        </p:nvPicPr>
        <p:blipFill>
          <a:blip r:embed="rId35"/>
          <a:stretch>
            <a:fillRect/>
          </a:stretch>
        </p:blipFill>
        <p:spPr>
          <a:xfrm>
            <a:off x="8412480" y="3813048"/>
            <a:ext cx="3200400" cy="1800225"/>
          </a:xfrm>
          <a:prstGeom prst="roundRect">
            <a:avLst>
              <a:gd name="adj" fmla="val 4000"/>
            </a:avLst>
          </a:prstGeom>
          <a:ln w="9525">
            <a:solidFill>
              <a:srgbClr val="DDE9E3"/>
            </a:solidFill>
          </a:ln>
          <a:effectLst>
            <a:outerShdw blurRad="101600" dist="25400" dir="5400000" algn="bl" rotWithShape="0">
              <a:srgbClr val="3D434A">
                <a:alpha val="14000"/>
              </a:srgbClr>
            </a:outerShdw>
          </a:effectLst>
        </p:spPr>
      </p:pic>
      <p:sp>
        <p:nvSpPr>
          <p:cNvPr id="112" name="Подпись раздела Приложения"/>
          <p:cNvSpPr txBox="1"/>
          <p:nvPr/>
        </p:nvSpPr>
        <p:spPr>
          <a:xfrm>
            <a:off x="8412480" y="5686425"/>
            <a:ext cx="3200400" cy="384048"/>
          </a:xfrm>
          <a:prstGeom prst="rect">
            <a:avLst/>
          </a:prstGeom>
          <a:noFill/>
          <a:ln/>
        </p:spPr>
        <p:txBody>
          <a:bodyPr wrap="square" lIns="0" tIns="0" rIns="0" bIns="0" rtlCol="0" anchor="t">
            <a:noAutofit/>
          </a:bodyPr>
          <a:lstStyle/>
          <a:p>
            <a:pPr algn="l" indent="0" marL="0">
              <a:buNone/>
            </a:pPr>
            <a:r>
              <a:rPr lang="ru-RU" sz="1300" b="1" dirty="0">
                <a:solidFill>
                  <a:schemeClr val="accent1"/>
                </a:solidFill>
                <a:latin typeface="Cambria"/>
                <a:cs typeface="Cambria"/>
              </a:rPr>
              <a:t>6. Приложения</a:t>
            </a:r>
          </a:p>
          <a:p>
            <a:pPr algn="l" indent="0" marL="0">
              <a:buNone/>
            </a:pPr>
            <a:r>
              <a:rPr lang="ru-RU" sz="1000" b="0" dirty="0">
                <a:solidFill>
                  <a:schemeClr val="accent5"/>
                </a:solidFill>
              </a:rPr>
              <a:t>Ответы на частые вопросы</a:t>
            </a:r>
          </a:p>
        </p:txBody>
      </p:sp>
      <p:sp>
        <p:nvSpPr>
          <p:cNvPr id="28"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r>
              <a:rPr b="0" lang="en-US"/>
              <a:t>2</a:t>
            </a:r>
            <a:endParaRPr lang="en-US"/>
          </a:p>
        </p:txBody>
      </p:sp>
      <p:sp>
        <p:nvSpPr>
          <p:cNvPr id="29" name="Навигация Суть">
            <a:hlinkClick action="ppaction://hlinksldjump" r:id="rId9"/>
          </p:cNvPr>
          <p:cNvSpPr/>
          <p:nvPr/>
        </p:nvSpPr>
        <p:spPr>
          <a:xfrm>
            <a:off x="6898233" y="6428232"/>
            <a:ext cx="39502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Суть</a:t>
            </a:r>
          </a:p>
        </p:txBody>
      </p:sp>
      <p:sp>
        <p:nvSpPr>
          <p:cNvPr id="30" name="Навигация Финансы">
            <a:hlinkClick action="ppaction://hlinksldjump" r:id="rId7"/>
          </p:cNvPr>
          <p:cNvSpPr/>
          <p:nvPr/>
        </p:nvSpPr>
        <p:spPr>
          <a:xfrm>
            <a:off x="7348118"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Финансы</a:t>
            </a:r>
          </a:p>
        </p:txBody>
      </p:sp>
      <p:sp>
        <p:nvSpPr>
          <p:cNvPr id="31" name="Навигация Порядок работы">
            <a:hlinkClick action="ppaction://hlinksldjump" r:id="rId10"/>
          </p:cNvPr>
          <p:cNvSpPr/>
          <p:nvPr/>
        </p:nvSpPr>
        <p:spPr>
          <a:xfrm>
            <a:off x="7984540" y="6428232"/>
            <a:ext cx="1016812"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Порядок работы</a:t>
            </a:r>
          </a:p>
        </p:txBody>
      </p:sp>
      <p:sp>
        <p:nvSpPr>
          <p:cNvPr id="32" name="Навигация Пилот">
            <a:hlinkClick action="ppaction://hlinksldjump" r:id="rId11"/>
          </p:cNvPr>
          <p:cNvSpPr/>
          <p:nvPr/>
        </p:nvSpPr>
        <p:spPr>
          <a:xfrm>
            <a:off x="9056217" y="6428232"/>
            <a:ext cx="45720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Пилот</a:t>
            </a:r>
          </a:p>
        </p:txBody>
      </p:sp>
      <p:sp>
        <p:nvSpPr>
          <p:cNvPr id="33" name="Навигация Решение">
            <a:hlinkClick action="ppaction://hlinksldjump" r:id="rId12"/>
          </p:cNvPr>
          <p:cNvSpPr/>
          <p:nvPr/>
        </p:nvSpPr>
        <p:spPr>
          <a:xfrm>
            <a:off x="9568281"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Решение</a:t>
            </a:r>
          </a:p>
        </p:txBody>
      </p:sp>
      <p:sp>
        <p:nvSpPr>
          <p:cNvPr id="34" name="Навигация Приложения">
            <a:hlinkClick action="ppaction://hlinksldjump" r:id="rId13"/>
          </p:cNvPr>
          <p:cNvSpPr/>
          <p:nvPr/>
        </p:nvSpPr>
        <p:spPr>
          <a:xfrm>
            <a:off x="10204704" y="6428232"/>
            <a:ext cx="768096"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Приложения</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101"/>
                                        </p:tgtEl>
                                        <p:attrNameLst>
                                          <p:attrName>style.visibility</p:attrName>
                                        </p:attrNameLst>
                                      </p:cBhvr>
                                      <p:to>
                                        <p:strVal val="visible"/>
                                      </p:to>
                                    </p:set>
                                    <p:anim calcmode="lin" valueType="num">
                                      <p:cBhvr additive="base">
                                        <p:cTn id="7" dur="550" decel="100000" fill="hold"/>
                                        <p:tgtEl>
                                          <p:spTgt spid="101"/>
                                        </p:tgtEl>
                                        <p:attrNameLst>
                                          <p:attrName>ppt_y</p:attrName>
                                        </p:attrNameLst>
                                      </p:cBhvr>
                                      <p:tavLst>
                                        <p:tav tm="0">
                                          <p:val>
                                            <p:strVal val="#ppt_y+0.05"/>
                                          </p:val>
                                        </p:tav>
                                        <p:tav tm="100000">
                                          <p:val>
                                            <p:strVal val="#ppt_y"/>
                                          </p:val>
                                        </p:tav>
                                      </p:tavLst>
                                    </p:anim>
                                    <p:animEffect transition="in" filter="fade">
                                      <p:cBhvr>
                                        <p:cTn id="8" dur="550"/>
                                        <p:tgtEl>
                                          <p:spTgt spid="101"/>
                                        </p:tgtEl>
                                      </p:cBhvr>
                                    </p:animEffect>
                                  </p:childTnLst>
                                </p:cTn>
                              </p:par>
                              <p:par>
                                <p:cTn id="9" presetID="42" presetClass="entr" presetSubtype="0" fill="hold" grpId="0" nodeType="withEffect">
                                  <p:stCondLst>
                                    <p:cond delay="250"/>
                                  </p:stCondLst>
                                  <p:childTnLst>
                                    <p:set>
                                      <p:cBhvr>
                                        <p:cTn id="10" dur="1" fill="hold">
                                          <p:stCondLst>
                                            <p:cond delay="0"/>
                                          </p:stCondLst>
                                        </p:cTn>
                                        <p:tgtEl>
                                          <p:spTgt spid="102"/>
                                        </p:tgtEl>
                                        <p:attrNameLst>
                                          <p:attrName>style.visibility</p:attrName>
                                        </p:attrNameLst>
                                      </p:cBhvr>
                                      <p:to>
                                        <p:strVal val="visible"/>
                                      </p:to>
                                    </p:set>
                                    <p:anim calcmode="lin" valueType="num">
                                      <p:cBhvr additive="base">
                                        <p:cTn id="11" dur="550" decel="100000" fill="hold"/>
                                        <p:tgtEl>
                                          <p:spTgt spid="102"/>
                                        </p:tgtEl>
                                        <p:attrNameLst>
                                          <p:attrName>ppt_y</p:attrName>
                                        </p:attrNameLst>
                                      </p:cBhvr>
                                      <p:tavLst>
                                        <p:tav tm="0">
                                          <p:val>
                                            <p:strVal val="#ppt_y+0.05"/>
                                          </p:val>
                                        </p:tav>
                                        <p:tav tm="100000">
                                          <p:val>
                                            <p:strVal val="#ppt_y"/>
                                          </p:val>
                                        </p:tav>
                                      </p:tavLst>
                                    </p:anim>
                                    <p:animEffect transition="in" filter="fade">
                                      <p:cBhvr>
                                        <p:cTn id="12" dur="550"/>
                                        <p:tgtEl>
                                          <p:spTgt spid="102"/>
                                        </p:tgtEl>
                                      </p:cBhvr>
                                    </p:animEffect>
                                  </p:childTnLst>
                                </p:cTn>
                              </p:par>
                              <p:par>
                                <p:cTn id="13" presetID="42" presetClass="entr" presetSubtype="0" fill="hold" grpId="0" nodeType="withEffect">
                                  <p:stCondLst>
                                    <p:cond delay="410"/>
                                  </p:stCondLst>
                                  <p:childTnLst>
                                    <p:set>
                                      <p:cBhvr>
                                        <p:cTn id="14" dur="1" fill="hold">
                                          <p:stCondLst>
                                            <p:cond delay="0"/>
                                          </p:stCondLst>
                                        </p:cTn>
                                        <p:tgtEl>
                                          <p:spTgt spid="103"/>
                                        </p:tgtEl>
                                        <p:attrNameLst>
                                          <p:attrName>style.visibility</p:attrName>
                                        </p:attrNameLst>
                                      </p:cBhvr>
                                      <p:to>
                                        <p:strVal val="visible"/>
                                      </p:to>
                                    </p:set>
                                    <p:anim calcmode="lin" valueType="num">
                                      <p:cBhvr additive="base">
                                        <p:cTn id="15" dur="550" decel="100000" fill="hold"/>
                                        <p:tgtEl>
                                          <p:spTgt spid="103"/>
                                        </p:tgtEl>
                                        <p:attrNameLst>
                                          <p:attrName>ppt_y</p:attrName>
                                        </p:attrNameLst>
                                      </p:cBhvr>
                                      <p:tavLst>
                                        <p:tav tm="0">
                                          <p:val>
                                            <p:strVal val="#ppt_y+0.05"/>
                                          </p:val>
                                        </p:tav>
                                        <p:tav tm="100000">
                                          <p:val>
                                            <p:strVal val="#ppt_y"/>
                                          </p:val>
                                        </p:tav>
                                      </p:tavLst>
                                    </p:anim>
                                    <p:animEffect transition="in" filter="fade">
                                      <p:cBhvr>
                                        <p:cTn id="16" dur="550"/>
                                        <p:tgtEl>
                                          <p:spTgt spid="103"/>
                                        </p:tgtEl>
                                      </p:cBhvr>
                                    </p:animEffect>
                                  </p:childTnLst>
                                </p:cTn>
                              </p:par>
                              <p:par>
                                <p:cTn id="17" presetID="42" presetClass="entr" presetSubtype="0" fill="hold" grpId="0" nodeType="withEffect">
                                  <p:stCondLst>
                                    <p:cond delay="410"/>
                                  </p:stCondLst>
                                  <p:childTnLst>
                                    <p:set>
                                      <p:cBhvr>
                                        <p:cTn id="18" dur="1" fill="hold">
                                          <p:stCondLst>
                                            <p:cond delay="0"/>
                                          </p:stCondLst>
                                        </p:cTn>
                                        <p:tgtEl>
                                          <p:spTgt spid="104"/>
                                        </p:tgtEl>
                                        <p:attrNameLst>
                                          <p:attrName>style.visibility</p:attrName>
                                        </p:attrNameLst>
                                      </p:cBhvr>
                                      <p:to>
                                        <p:strVal val="visible"/>
                                      </p:to>
                                    </p:set>
                                    <p:anim calcmode="lin" valueType="num">
                                      <p:cBhvr additive="base">
                                        <p:cTn id="19" dur="550" decel="100000" fill="hold"/>
                                        <p:tgtEl>
                                          <p:spTgt spid="104"/>
                                        </p:tgtEl>
                                        <p:attrNameLst>
                                          <p:attrName>ppt_y</p:attrName>
                                        </p:attrNameLst>
                                      </p:cBhvr>
                                      <p:tavLst>
                                        <p:tav tm="0">
                                          <p:val>
                                            <p:strVal val="#ppt_y+0.05"/>
                                          </p:val>
                                        </p:tav>
                                        <p:tav tm="100000">
                                          <p:val>
                                            <p:strVal val="#ppt_y"/>
                                          </p:val>
                                        </p:tav>
                                      </p:tavLst>
                                    </p:anim>
                                    <p:animEffect transition="in" filter="fade">
                                      <p:cBhvr>
                                        <p:cTn id="20" dur="550"/>
                                        <p:tgtEl>
                                          <p:spTgt spid="104"/>
                                        </p:tgtEl>
                                      </p:cBhvr>
                                    </p:animEffect>
                                  </p:childTnLst>
                                </p:cTn>
                              </p:par>
                              <p:par>
                                <p:cTn id="21" presetID="42" presetClass="entr" presetSubtype="0" fill="hold" grpId="0" nodeType="withEffect">
                                  <p:stCondLst>
                                    <p:cond delay="570"/>
                                  </p:stCondLst>
                                  <p:childTnLst>
                                    <p:set>
                                      <p:cBhvr>
                                        <p:cTn id="22" dur="1" fill="hold">
                                          <p:stCondLst>
                                            <p:cond delay="0"/>
                                          </p:stCondLst>
                                        </p:cTn>
                                        <p:tgtEl>
                                          <p:spTgt spid="105"/>
                                        </p:tgtEl>
                                        <p:attrNameLst>
                                          <p:attrName>style.visibility</p:attrName>
                                        </p:attrNameLst>
                                      </p:cBhvr>
                                      <p:to>
                                        <p:strVal val="visible"/>
                                      </p:to>
                                    </p:set>
                                    <p:anim calcmode="lin" valueType="num">
                                      <p:cBhvr additive="base">
                                        <p:cTn id="23" dur="550" decel="100000" fill="hold"/>
                                        <p:tgtEl>
                                          <p:spTgt spid="105"/>
                                        </p:tgtEl>
                                        <p:attrNameLst>
                                          <p:attrName>ppt_y</p:attrName>
                                        </p:attrNameLst>
                                      </p:cBhvr>
                                      <p:tavLst>
                                        <p:tav tm="0">
                                          <p:val>
                                            <p:strVal val="#ppt_y+0.05"/>
                                          </p:val>
                                        </p:tav>
                                        <p:tav tm="100000">
                                          <p:val>
                                            <p:strVal val="#ppt_y"/>
                                          </p:val>
                                        </p:tav>
                                      </p:tavLst>
                                    </p:anim>
                                    <p:animEffect transition="in" filter="fade">
                                      <p:cBhvr>
                                        <p:cTn id="24" dur="550"/>
                                        <p:tgtEl>
                                          <p:spTgt spid="105"/>
                                        </p:tgtEl>
                                      </p:cBhvr>
                                    </p:animEffect>
                                  </p:childTnLst>
                                </p:cTn>
                              </p:par>
                              <p:par>
                                <p:cTn id="25" presetID="42" presetClass="entr" presetSubtype="0" fill="hold" grpId="0" nodeType="withEffect">
                                  <p:stCondLst>
                                    <p:cond delay="570"/>
                                  </p:stCondLst>
                                  <p:childTnLst>
                                    <p:set>
                                      <p:cBhvr>
                                        <p:cTn id="26" dur="1" fill="hold">
                                          <p:stCondLst>
                                            <p:cond delay="0"/>
                                          </p:stCondLst>
                                        </p:cTn>
                                        <p:tgtEl>
                                          <p:spTgt spid="106"/>
                                        </p:tgtEl>
                                        <p:attrNameLst>
                                          <p:attrName>style.visibility</p:attrName>
                                        </p:attrNameLst>
                                      </p:cBhvr>
                                      <p:to>
                                        <p:strVal val="visible"/>
                                      </p:to>
                                    </p:set>
                                    <p:anim calcmode="lin" valueType="num">
                                      <p:cBhvr additive="base">
                                        <p:cTn id="27" dur="550" decel="100000" fill="hold"/>
                                        <p:tgtEl>
                                          <p:spTgt spid="106"/>
                                        </p:tgtEl>
                                        <p:attrNameLst>
                                          <p:attrName>ppt_y</p:attrName>
                                        </p:attrNameLst>
                                      </p:cBhvr>
                                      <p:tavLst>
                                        <p:tav tm="0">
                                          <p:val>
                                            <p:strVal val="#ppt_y+0.05"/>
                                          </p:val>
                                        </p:tav>
                                        <p:tav tm="100000">
                                          <p:val>
                                            <p:strVal val="#ppt_y"/>
                                          </p:val>
                                        </p:tav>
                                      </p:tavLst>
                                    </p:anim>
                                    <p:animEffect transition="in" filter="fade">
                                      <p:cBhvr>
                                        <p:cTn id="28" dur="550"/>
                                        <p:tgtEl>
                                          <p:spTgt spid="106"/>
                                        </p:tgtEl>
                                      </p:cBhvr>
                                    </p:animEffect>
                                  </p:childTnLst>
                                </p:cTn>
                              </p:par>
                              <p:par>
                                <p:cTn id="29" presetID="42" presetClass="entr" presetSubtype="0" fill="hold" grpId="0" nodeType="withEffect">
                                  <p:stCondLst>
                                    <p:cond delay="730"/>
                                  </p:stCondLst>
                                  <p:childTnLst>
                                    <p:set>
                                      <p:cBhvr>
                                        <p:cTn id="30" dur="1" fill="hold">
                                          <p:stCondLst>
                                            <p:cond delay="0"/>
                                          </p:stCondLst>
                                        </p:cTn>
                                        <p:tgtEl>
                                          <p:spTgt spid="107"/>
                                        </p:tgtEl>
                                        <p:attrNameLst>
                                          <p:attrName>style.visibility</p:attrName>
                                        </p:attrNameLst>
                                      </p:cBhvr>
                                      <p:to>
                                        <p:strVal val="visible"/>
                                      </p:to>
                                    </p:set>
                                    <p:anim calcmode="lin" valueType="num">
                                      <p:cBhvr additive="base">
                                        <p:cTn id="31" dur="550" decel="100000" fill="hold"/>
                                        <p:tgtEl>
                                          <p:spTgt spid="107"/>
                                        </p:tgtEl>
                                        <p:attrNameLst>
                                          <p:attrName>ppt_y</p:attrName>
                                        </p:attrNameLst>
                                      </p:cBhvr>
                                      <p:tavLst>
                                        <p:tav tm="0">
                                          <p:val>
                                            <p:strVal val="#ppt_y+0.05"/>
                                          </p:val>
                                        </p:tav>
                                        <p:tav tm="100000">
                                          <p:val>
                                            <p:strVal val="#ppt_y"/>
                                          </p:val>
                                        </p:tav>
                                      </p:tavLst>
                                    </p:anim>
                                    <p:animEffect transition="in" filter="fade">
                                      <p:cBhvr>
                                        <p:cTn id="32" dur="550"/>
                                        <p:tgtEl>
                                          <p:spTgt spid="107"/>
                                        </p:tgtEl>
                                      </p:cBhvr>
                                    </p:animEffect>
                                  </p:childTnLst>
                                </p:cTn>
                              </p:par>
                              <p:par>
                                <p:cTn id="33" presetID="42" presetClass="entr" presetSubtype="0" fill="hold" grpId="0" nodeType="withEffect">
                                  <p:stCondLst>
                                    <p:cond delay="730"/>
                                  </p:stCondLst>
                                  <p:childTnLst>
                                    <p:set>
                                      <p:cBhvr>
                                        <p:cTn id="34" dur="1" fill="hold">
                                          <p:stCondLst>
                                            <p:cond delay="0"/>
                                          </p:stCondLst>
                                        </p:cTn>
                                        <p:tgtEl>
                                          <p:spTgt spid="108"/>
                                        </p:tgtEl>
                                        <p:attrNameLst>
                                          <p:attrName>style.visibility</p:attrName>
                                        </p:attrNameLst>
                                      </p:cBhvr>
                                      <p:to>
                                        <p:strVal val="visible"/>
                                      </p:to>
                                    </p:set>
                                    <p:anim calcmode="lin" valueType="num">
                                      <p:cBhvr additive="base">
                                        <p:cTn id="35" dur="550" decel="100000" fill="hold"/>
                                        <p:tgtEl>
                                          <p:spTgt spid="108"/>
                                        </p:tgtEl>
                                        <p:attrNameLst>
                                          <p:attrName>ppt_y</p:attrName>
                                        </p:attrNameLst>
                                      </p:cBhvr>
                                      <p:tavLst>
                                        <p:tav tm="0">
                                          <p:val>
                                            <p:strVal val="#ppt_y+0.05"/>
                                          </p:val>
                                        </p:tav>
                                        <p:tav tm="100000">
                                          <p:val>
                                            <p:strVal val="#ppt_y"/>
                                          </p:val>
                                        </p:tav>
                                      </p:tavLst>
                                    </p:anim>
                                    <p:animEffect transition="in" filter="fade">
                                      <p:cBhvr>
                                        <p:cTn id="36" dur="550"/>
                                        <p:tgtEl>
                                          <p:spTgt spid="108"/>
                                        </p:tgtEl>
                                      </p:cBhvr>
                                    </p:animEffect>
                                  </p:childTnLst>
                                </p:cTn>
                              </p:par>
                              <p:par>
                                <p:cTn id="37" presetID="42" presetClass="entr" presetSubtype="0" fill="hold" grpId="0" nodeType="withEffect">
                                  <p:stCondLst>
                                    <p:cond delay="890"/>
                                  </p:stCondLst>
                                  <p:childTnLst>
                                    <p:set>
                                      <p:cBhvr>
                                        <p:cTn id="38" dur="1" fill="hold">
                                          <p:stCondLst>
                                            <p:cond delay="0"/>
                                          </p:stCondLst>
                                        </p:cTn>
                                        <p:tgtEl>
                                          <p:spTgt spid="109"/>
                                        </p:tgtEl>
                                        <p:attrNameLst>
                                          <p:attrName>style.visibility</p:attrName>
                                        </p:attrNameLst>
                                      </p:cBhvr>
                                      <p:to>
                                        <p:strVal val="visible"/>
                                      </p:to>
                                    </p:set>
                                    <p:anim calcmode="lin" valueType="num">
                                      <p:cBhvr additive="base">
                                        <p:cTn id="39" dur="550" decel="100000" fill="hold"/>
                                        <p:tgtEl>
                                          <p:spTgt spid="109"/>
                                        </p:tgtEl>
                                        <p:attrNameLst>
                                          <p:attrName>ppt_y</p:attrName>
                                        </p:attrNameLst>
                                      </p:cBhvr>
                                      <p:tavLst>
                                        <p:tav tm="0">
                                          <p:val>
                                            <p:strVal val="#ppt_y+0.05"/>
                                          </p:val>
                                        </p:tav>
                                        <p:tav tm="100000">
                                          <p:val>
                                            <p:strVal val="#ppt_y"/>
                                          </p:val>
                                        </p:tav>
                                      </p:tavLst>
                                    </p:anim>
                                    <p:animEffect transition="in" filter="fade">
                                      <p:cBhvr>
                                        <p:cTn id="40" dur="550"/>
                                        <p:tgtEl>
                                          <p:spTgt spid="109"/>
                                        </p:tgtEl>
                                      </p:cBhvr>
                                    </p:animEffect>
                                  </p:childTnLst>
                                </p:cTn>
                              </p:par>
                              <p:par>
                                <p:cTn id="41" presetID="42" presetClass="entr" presetSubtype="0" fill="hold" grpId="0" nodeType="withEffect">
                                  <p:stCondLst>
                                    <p:cond delay="890"/>
                                  </p:stCondLst>
                                  <p:childTnLst>
                                    <p:set>
                                      <p:cBhvr>
                                        <p:cTn id="42" dur="1" fill="hold">
                                          <p:stCondLst>
                                            <p:cond delay="0"/>
                                          </p:stCondLst>
                                        </p:cTn>
                                        <p:tgtEl>
                                          <p:spTgt spid="110"/>
                                        </p:tgtEl>
                                        <p:attrNameLst>
                                          <p:attrName>style.visibility</p:attrName>
                                        </p:attrNameLst>
                                      </p:cBhvr>
                                      <p:to>
                                        <p:strVal val="visible"/>
                                      </p:to>
                                    </p:set>
                                    <p:anim calcmode="lin" valueType="num">
                                      <p:cBhvr additive="base">
                                        <p:cTn id="43" dur="550" decel="100000" fill="hold"/>
                                        <p:tgtEl>
                                          <p:spTgt spid="110"/>
                                        </p:tgtEl>
                                        <p:attrNameLst>
                                          <p:attrName>ppt_y</p:attrName>
                                        </p:attrNameLst>
                                      </p:cBhvr>
                                      <p:tavLst>
                                        <p:tav tm="0">
                                          <p:val>
                                            <p:strVal val="#ppt_y+0.05"/>
                                          </p:val>
                                        </p:tav>
                                        <p:tav tm="100000">
                                          <p:val>
                                            <p:strVal val="#ppt_y"/>
                                          </p:val>
                                        </p:tav>
                                      </p:tavLst>
                                    </p:anim>
                                    <p:animEffect transition="in" filter="fade">
                                      <p:cBhvr>
                                        <p:cTn id="44" dur="550"/>
                                        <p:tgtEl>
                                          <p:spTgt spid="110"/>
                                        </p:tgtEl>
                                      </p:cBhvr>
                                    </p:animEffect>
                                  </p:childTnLst>
                                </p:cTn>
                              </p:par>
                              <p:par>
                                <p:cTn id="45" presetID="42" presetClass="entr" presetSubtype="0" fill="hold" grpId="0" nodeType="withEffect">
                                  <p:stCondLst>
                                    <p:cond delay="1050"/>
                                  </p:stCondLst>
                                  <p:childTnLst>
                                    <p:set>
                                      <p:cBhvr>
                                        <p:cTn id="46" dur="1" fill="hold">
                                          <p:stCondLst>
                                            <p:cond delay="0"/>
                                          </p:stCondLst>
                                        </p:cTn>
                                        <p:tgtEl>
                                          <p:spTgt spid="111"/>
                                        </p:tgtEl>
                                        <p:attrNameLst>
                                          <p:attrName>style.visibility</p:attrName>
                                        </p:attrNameLst>
                                      </p:cBhvr>
                                      <p:to>
                                        <p:strVal val="visible"/>
                                      </p:to>
                                    </p:set>
                                    <p:anim calcmode="lin" valueType="num">
                                      <p:cBhvr additive="base">
                                        <p:cTn id="47" dur="550" decel="100000" fill="hold"/>
                                        <p:tgtEl>
                                          <p:spTgt spid="111"/>
                                        </p:tgtEl>
                                        <p:attrNameLst>
                                          <p:attrName>ppt_y</p:attrName>
                                        </p:attrNameLst>
                                      </p:cBhvr>
                                      <p:tavLst>
                                        <p:tav tm="0">
                                          <p:val>
                                            <p:strVal val="#ppt_y+0.05"/>
                                          </p:val>
                                        </p:tav>
                                        <p:tav tm="100000">
                                          <p:val>
                                            <p:strVal val="#ppt_y"/>
                                          </p:val>
                                        </p:tav>
                                      </p:tavLst>
                                    </p:anim>
                                    <p:animEffect transition="in" filter="fade">
                                      <p:cBhvr>
                                        <p:cTn id="48" dur="550"/>
                                        <p:tgtEl>
                                          <p:spTgt spid="111"/>
                                        </p:tgtEl>
                                      </p:cBhvr>
                                    </p:animEffect>
                                  </p:childTnLst>
                                </p:cTn>
                              </p:par>
                              <p:par>
                                <p:cTn id="49" presetID="42" presetClass="entr" presetSubtype="0" fill="hold" grpId="0" nodeType="withEffect">
                                  <p:stCondLst>
                                    <p:cond delay="1050"/>
                                  </p:stCondLst>
                                  <p:childTnLst>
                                    <p:set>
                                      <p:cBhvr>
                                        <p:cTn id="50" dur="1" fill="hold">
                                          <p:stCondLst>
                                            <p:cond delay="0"/>
                                          </p:stCondLst>
                                        </p:cTn>
                                        <p:tgtEl>
                                          <p:spTgt spid="112"/>
                                        </p:tgtEl>
                                        <p:attrNameLst>
                                          <p:attrName>style.visibility</p:attrName>
                                        </p:attrNameLst>
                                      </p:cBhvr>
                                      <p:to>
                                        <p:strVal val="visible"/>
                                      </p:to>
                                    </p:set>
                                    <p:anim calcmode="lin" valueType="num">
                                      <p:cBhvr additive="base">
                                        <p:cTn id="51" dur="550" decel="100000" fill="hold"/>
                                        <p:tgtEl>
                                          <p:spTgt spid="112"/>
                                        </p:tgtEl>
                                        <p:attrNameLst>
                                          <p:attrName>ppt_y</p:attrName>
                                        </p:attrNameLst>
                                      </p:cBhvr>
                                      <p:tavLst>
                                        <p:tav tm="0">
                                          <p:val>
                                            <p:strVal val="#ppt_y+0.05"/>
                                          </p:val>
                                        </p:tav>
                                        <p:tav tm="100000">
                                          <p:val>
                                            <p:strVal val="#ppt_y"/>
                                          </p:val>
                                        </p:tav>
                                      </p:tavLst>
                                    </p:anim>
                                    <p:animEffect transition="in" filter="fade">
                                      <p:cBhvr>
                                        <p:cTn id="52" dur="55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104" grpId="0" animBg="1"/>
      <p:bldP spid="106" grpId="0" animBg="1"/>
      <p:bldP spid="108" grpId="0" animBg="1"/>
      <p:bldP spid="110" grpId="0" animBg="1"/>
      <p:bldP spid="1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t"/>
          <a:lstStyle/>
          <a:p>
            <a:pPr algn="l" indent="0" marL="0">
              <a:buNone/>
            </a:pPr>
            <a:r>
              <a:rPr lang="en-US" sz="2600" b="1" dirty="0">
                <a:solidFill>
                  <a:schemeClr val="accent1"/>
                </a:solidFill>
              </a:rPr>
              <a:t>Посчитайте на своих цифрах</a:t>
            </a:r>
            <a:endParaRPr lang="en-US" sz="2600" dirty="0"/>
          </a:p>
        </p:txBody>
      </p:sp>
      <p:sp>
        <p:nvSpPr>
          <p:cNvPr id="3" name="Text 0"/>
          <p:cNvSpPr/>
          <p:nvPr>
            <p:ph idx="101" type="body" hasCustomPrompt="1"/>
          </p:nvPr>
        </p:nvSpPr>
        <p:spPr>
          <a:xfrm>
            <a:off x="548640" y="1024128"/>
            <a:ext cx="11064240" cy="411480"/>
          </a:xfrm>
          <a:prstGeom prst="rect">
            <a:avLst/>
          </a:prstGeom>
          <a:noFill/>
          <a:ln/>
        </p:spPr>
        <p:txBody>
          <a:bodyPr wrap="square" lIns="0" tIns="0" rIns="0" bIns="0" rtlCol="0" anchor="t"/>
          <a:lstStyle/>
          <a:p>
            <a:pPr indent="0" marL="0">
              <a:buNone/>
            </a:pPr>
            <a:r>
              <a:rPr lang="en-US" sz="1500" dirty="0">
                <a:solidFill>
                  <a:schemeClr val="accent5"/>
                </a:solidFill>
              </a:rPr>
              <a:t>Хватит четырех чисел из вашей компании. Цена задержки новости видна за минуту</a:t>
            </a:r>
            <a:endParaRPr lang="en-US" sz="1500" dirty="0"/>
          </a:p>
        </p:txBody>
      </p:sp>
      <p:sp>
        <p:nvSpPr>
          <p:cNvPr id="101" name="Карточка ввода"/>
          <p:cNvSpPr/>
          <p:nvPr/>
        </p:nvSpPr>
        <p:spPr>
          <a:xfrm>
            <a:off x="548640" y="1572768"/>
            <a:ext cx="6400800" cy="4206240"/>
          </a:xfrm>
          <a:prstGeom prst="roundRect">
            <a:avLst>
              <a:gd name="adj" fmla="val 3077"/>
            </a:avLst>
          </a:prstGeom>
          <a:solidFill>
            <a:schemeClr val="bg1"/>
          </a:solidFill>
          <a:ln>
            <a:noFill/>
          </a:ln>
          <a:effectLst>
            <a:outerShdw blurRad="101600" dist="25400" dir="5400000" algn="bl" rotWithShape="0">
              <a:srgbClr val="3D434A">
                <a:alpha val="10000"/>
              </a:srgbClr>
            </a:outerShdw>
          </a:effectLst>
        </p:spPr>
        <p:txBody>
          <a:bodyPr/>
          <a:lstStyle/>
          <a:p>
            <a:endParaRPr lang="ru-RU" dirty="0"/>
          </a:p>
        </p:txBody>
      </p:sp>
      <p:sp>
        <p:nvSpPr>
          <p:cNvPr id="102" name="Метка ввода"/>
          <p:cNvSpPr txBox="1"/>
          <p:nvPr/>
        </p:nvSpPr>
        <p:spPr>
          <a:xfrm>
            <a:off x="822960" y="1783080"/>
            <a:ext cx="5852160" cy="237744"/>
          </a:xfrm>
          <a:prstGeom prst="rect">
            <a:avLst/>
          </a:prstGeom>
          <a:noFill/>
          <a:ln/>
        </p:spPr>
        <p:txBody>
          <a:bodyPr wrap="square" lIns="0" tIns="0" rIns="0" bIns="0" rtlCol="0" anchor="t">
            <a:noAutofit/>
          </a:bodyPr>
          <a:lstStyle/>
          <a:p>
            <a:pPr algn="l" indent="0" marL="0">
              <a:buNone/>
            </a:pPr>
            <a:r>
              <a:rPr lang="ru-RU" sz="900" b="1" spc="200" dirty="0">
                <a:solidFill>
                  <a:schemeClr val="accent2"/>
                </a:solidFill>
              </a:rPr>
              <a:t>ВАШИ ЦИФРЫ</a:t>
            </a:r>
          </a:p>
        </p:txBody>
      </p:sp>
      <p:sp>
        <p:nvSpPr>
          <p:cNvPr id="103" name="Показатель 1"/>
          <p:cNvSpPr txBox="1"/>
          <p:nvPr/>
        </p:nvSpPr>
        <p:spPr>
          <a:xfrm>
            <a:off x="822960" y="2194560"/>
            <a:ext cx="3931920" cy="640080"/>
          </a:xfrm>
          <a:prstGeom prst="rect">
            <a:avLst/>
          </a:prstGeom>
          <a:noFill/>
          <a:ln/>
        </p:spPr>
        <p:txBody>
          <a:bodyPr wrap="square" lIns="0" tIns="0" rIns="0" bIns="0" rtlCol="0" anchor="t">
            <a:noAutofit/>
          </a:bodyPr>
          <a:lstStyle/>
          <a:p>
            <a:pPr algn="l" indent="0" marL="0">
              <a:buNone/>
            </a:pPr>
            <a:r>
              <a:rPr lang="ru-RU" sz="1400" b="1" dirty="0">
                <a:solidFill>
                  <a:schemeClr val="accent1"/>
                </a:solidFill>
              </a:rPr>
              <a:t>Расход материала за год, млн ₽</a:t>
            </a:r>
          </a:p>
          <a:p>
            <a:pPr algn="l" indent="0" marL="0">
              <a:buNone/>
            </a:pPr>
            <a:r>
              <a:rPr lang="ru-RU" sz="1000" b="0" dirty="0">
                <a:solidFill>
                  <a:schemeClr val="accent5"/>
                </a:solidFill>
              </a:rPr>
              <a:t>по одному материалу или по группе материалов</a:t>
            </a:r>
          </a:p>
        </p:txBody>
      </p:sp>
      <p:sp>
        <p:nvSpPr>
          <p:cNvPr id="104" name="Поле ввода 1"/>
          <p:cNvSpPr txBox="1"/>
          <p:nvPr/>
        </p:nvSpPr>
        <p:spPr>
          <a:xfrm>
            <a:off x="4892040" y="2240280"/>
            <a:ext cx="1783080" cy="475488"/>
          </a:xfrm>
          <a:prstGeom prst="roundRect">
            <a:avLst>
              <a:gd name="adj" fmla="val 18000"/>
            </a:avLst>
          </a:prstGeom>
          <a:solidFill>
            <a:srgbClr val="F5ECE2"/>
          </a:solidFill>
          <a:ln w="12700">
            <a:solidFill>
              <a:schemeClr val="accent2"/>
            </a:solidFill>
          </a:ln>
        </p:spPr>
        <p:txBody>
          <a:bodyPr wrap="square" lIns="91440" tIns="0" rIns="91440" bIns="0" anchor="ctr"/>
          <a:lstStyle/>
          <a:p>
            <a:pPr algn="ctr"/>
            <a:endParaRPr lang="ru-RU" sz="1800" b="1" dirty="0">
              <a:solidFill>
                <a:schemeClr val="accent1"/>
              </a:solidFill>
              <a:latin typeface="Cambria"/>
            </a:endParaRPr>
          </a:p>
        </p:txBody>
      </p:sp>
      <p:sp>
        <p:nvSpPr>
          <p:cNvPr id="105" name="Показатель 2"/>
          <p:cNvSpPr txBox="1"/>
          <p:nvPr/>
        </p:nvSpPr>
        <p:spPr>
          <a:xfrm>
            <a:off x="822960" y="3063240"/>
            <a:ext cx="3931920" cy="640080"/>
          </a:xfrm>
          <a:prstGeom prst="rect">
            <a:avLst/>
          </a:prstGeom>
          <a:noFill/>
          <a:ln/>
        </p:spPr>
        <p:txBody>
          <a:bodyPr wrap="square" lIns="0" tIns="0" rIns="0" bIns="0" rtlCol="0" anchor="t">
            <a:noAutofit/>
          </a:bodyPr>
          <a:lstStyle/>
          <a:p>
            <a:pPr algn="l" indent="0" marL="0">
              <a:buNone/>
            </a:pPr>
            <a:r>
              <a:rPr lang="ru-RU" sz="1400" b="1" dirty="0">
                <a:solidFill>
                  <a:schemeClr val="accent1"/>
                </a:solidFill>
              </a:rPr>
              <a:t>Запас времени, дней</a:t>
            </a:r>
          </a:p>
          <a:p>
            <a:pPr algn="l" indent="0" marL="0">
              <a:buNone/>
            </a:pPr>
            <a:r>
              <a:rPr lang="ru-RU" sz="1000" b="0" dirty="0">
                <a:solidFill>
                  <a:schemeClr val="accent5"/>
                </a:solidFill>
              </a:rPr>
              <a:t>дни до выпуска минус срок поставки</a:t>
            </a:r>
          </a:p>
        </p:txBody>
      </p:sp>
      <p:sp>
        <p:nvSpPr>
          <p:cNvPr id="106" name="Поле ввода 2"/>
          <p:cNvSpPr txBox="1"/>
          <p:nvPr/>
        </p:nvSpPr>
        <p:spPr>
          <a:xfrm>
            <a:off x="4892040" y="3108960"/>
            <a:ext cx="1783080" cy="475488"/>
          </a:xfrm>
          <a:prstGeom prst="roundRect">
            <a:avLst>
              <a:gd name="adj" fmla="val 18000"/>
            </a:avLst>
          </a:prstGeom>
          <a:solidFill>
            <a:srgbClr val="F5ECE2"/>
          </a:solidFill>
          <a:ln w="12700">
            <a:solidFill>
              <a:schemeClr val="accent2"/>
            </a:solidFill>
          </a:ln>
        </p:spPr>
        <p:txBody>
          <a:bodyPr wrap="square" lIns="91440" tIns="0" rIns="91440" bIns="0" anchor="ctr"/>
          <a:lstStyle/>
          <a:p>
            <a:pPr algn="ctr"/>
            <a:endParaRPr lang="ru-RU" sz="1800" b="1" dirty="0">
              <a:solidFill>
                <a:schemeClr val="accent1"/>
              </a:solidFill>
              <a:latin typeface="Cambria"/>
            </a:endParaRPr>
          </a:p>
        </p:txBody>
      </p:sp>
      <p:sp>
        <p:nvSpPr>
          <p:cNvPr id="107" name="Показатель 3"/>
          <p:cNvSpPr txBox="1"/>
          <p:nvPr/>
        </p:nvSpPr>
        <p:spPr>
          <a:xfrm>
            <a:off x="822960" y="3931920"/>
            <a:ext cx="3931920" cy="640080"/>
          </a:xfrm>
          <a:prstGeom prst="rect">
            <a:avLst/>
          </a:prstGeom>
          <a:noFill/>
          <a:ln/>
        </p:spPr>
        <p:txBody>
          <a:bodyPr wrap="square" lIns="0" tIns="0" rIns="0" bIns="0" rtlCol="0" anchor="t">
            <a:noAutofit/>
          </a:bodyPr>
          <a:lstStyle/>
          <a:p>
            <a:pPr algn="l" indent="0" marL="0">
              <a:buNone/>
            </a:pPr>
            <a:r>
              <a:rPr lang="ru-RU" sz="1400" b="1" dirty="0">
                <a:solidFill>
                  <a:schemeClr val="accent1"/>
                </a:solidFill>
              </a:rPr>
              <a:t>Сколько дней новость идет до закупок</a:t>
            </a:r>
          </a:p>
          <a:p>
            <a:pPr algn="l" indent="0" marL="0">
              <a:buNone/>
            </a:pPr>
            <a:r>
              <a:rPr lang="ru-RU" sz="1000" b="0" dirty="0">
                <a:solidFill>
                  <a:schemeClr val="accent5"/>
                </a:solidFill>
              </a:rPr>
              <a:t>от изменения спроса до заказа</a:t>
            </a:r>
          </a:p>
        </p:txBody>
      </p:sp>
      <p:sp>
        <p:nvSpPr>
          <p:cNvPr id="108" name="Поле ввода 3"/>
          <p:cNvSpPr txBox="1"/>
          <p:nvPr/>
        </p:nvSpPr>
        <p:spPr>
          <a:xfrm>
            <a:off x="4892040" y="3977640"/>
            <a:ext cx="1783080" cy="475488"/>
          </a:xfrm>
          <a:prstGeom prst="roundRect">
            <a:avLst>
              <a:gd name="adj" fmla="val 18000"/>
            </a:avLst>
          </a:prstGeom>
          <a:solidFill>
            <a:srgbClr val="F5ECE2"/>
          </a:solidFill>
          <a:ln w="12700">
            <a:solidFill>
              <a:schemeClr val="accent2"/>
            </a:solidFill>
          </a:ln>
        </p:spPr>
        <p:txBody>
          <a:bodyPr wrap="square" lIns="91440" tIns="0" rIns="91440" bIns="0" anchor="ctr"/>
          <a:lstStyle/>
          <a:p>
            <a:pPr algn="ctr"/>
            <a:endParaRPr lang="ru-RU" sz="1800" b="1" dirty="0">
              <a:solidFill>
                <a:schemeClr val="accent1"/>
              </a:solidFill>
              <a:latin typeface="Cambria"/>
            </a:endParaRPr>
          </a:p>
        </p:txBody>
      </p:sp>
      <p:sp>
        <p:nvSpPr>
          <p:cNvPr id="109" name="Показатель 4"/>
          <p:cNvSpPr txBox="1"/>
          <p:nvPr/>
        </p:nvSpPr>
        <p:spPr>
          <a:xfrm>
            <a:off x="822960" y="4800600"/>
            <a:ext cx="3931920" cy="640080"/>
          </a:xfrm>
          <a:prstGeom prst="rect">
            <a:avLst/>
          </a:prstGeom>
          <a:noFill/>
          <a:ln/>
        </p:spPr>
        <p:txBody>
          <a:bodyPr wrap="square" lIns="0" tIns="0" rIns="0" bIns="0" rtlCol="0" anchor="t">
            <a:noAutofit/>
          </a:bodyPr>
          <a:lstStyle/>
          <a:p>
            <a:pPr algn="l" indent="0" marL="0">
              <a:buNone/>
            </a:pPr>
            <a:r>
              <a:rPr lang="ru-RU" sz="1400" b="1" dirty="0">
                <a:solidFill>
                  <a:schemeClr val="accent1"/>
                </a:solidFill>
              </a:rPr>
              <a:t>Ставка банка по кредиту, %</a:t>
            </a:r>
          </a:p>
          <a:p>
            <a:pPr algn="l" indent="0" marL="0">
              <a:buNone/>
            </a:pPr>
            <a:r>
              <a:rPr lang="ru-RU" sz="1000" b="0" dirty="0">
                <a:solidFill>
                  <a:schemeClr val="accent5"/>
                </a:solidFill>
              </a:rPr>
              <a:t>или стоимость собственных денег</a:t>
            </a:r>
          </a:p>
        </p:txBody>
      </p:sp>
      <p:sp>
        <p:nvSpPr>
          <p:cNvPr id="110" name="Поле ввода 4"/>
          <p:cNvSpPr txBox="1"/>
          <p:nvPr/>
        </p:nvSpPr>
        <p:spPr>
          <a:xfrm>
            <a:off x="4892040" y="4846320"/>
            <a:ext cx="1783080" cy="475488"/>
          </a:xfrm>
          <a:prstGeom prst="roundRect">
            <a:avLst>
              <a:gd name="adj" fmla="val 18000"/>
            </a:avLst>
          </a:prstGeom>
          <a:solidFill>
            <a:srgbClr val="F5ECE2"/>
          </a:solidFill>
          <a:ln w="12700">
            <a:solidFill>
              <a:schemeClr val="accent2"/>
            </a:solidFill>
          </a:ln>
        </p:spPr>
        <p:txBody>
          <a:bodyPr wrap="square" lIns="91440" tIns="0" rIns="91440" bIns="0" anchor="ctr"/>
          <a:lstStyle/>
          <a:p>
            <a:pPr algn="ctr"/>
            <a:endParaRPr lang="ru-RU" sz="1800" b="1" dirty="0">
              <a:solidFill>
                <a:schemeClr val="accent1"/>
              </a:solidFill>
              <a:latin typeface="Cambria"/>
            </a:endParaRPr>
          </a:p>
        </p:txBody>
      </p:sp>
      <p:sp>
        <p:nvSpPr>
          <p:cNvPr id="111" name="Карточка расчета"/>
          <p:cNvSpPr/>
          <p:nvPr/>
        </p:nvSpPr>
        <p:spPr>
          <a:xfrm>
            <a:off x="7178040" y="1572768"/>
            <a:ext cx="4434840" cy="4206240"/>
          </a:xfrm>
          <a:prstGeom prst="roundRect">
            <a:avLst>
              <a:gd name="adj" fmla="val 3077"/>
            </a:avLst>
          </a:prstGeom>
          <a:solidFill>
            <a:srgbClr val="005541"/>
          </a:solidFill>
          <a:ln>
            <a:noFill/>
          </a:ln>
          <a:effectLst>
            <a:outerShdw blurRad="101600" dist="25400" dir="5400000" algn="bl" rotWithShape="0">
              <a:srgbClr val="3D434A">
                <a:alpha val="10000"/>
              </a:srgbClr>
            </a:outerShdw>
          </a:effectLst>
        </p:spPr>
        <p:txBody>
          <a:bodyPr/>
          <a:lstStyle/>
          <a:p>
            <a:endParaRPr lang="ru-RU" dirty="0"/>
          </a:p>
        </p:txBody>
      </p:sp>
      <p:sp>
        <p:nvSpPr>
          <p:cNvPr id="112" name="Метка расчета"/>
          <p:cNvSpPr txBox="1"/>
          <p:nvPr/>
        </p:nvSpPr>
        <p:spPr>
          <a:xfrm>
            <a:off x="7452360" y="1783080"/>
            <a:ext cx="3886200" cy="237744"/>
          </a:xfrm>
          <a:prstGeom prst="rect">
            <a:avLst/>
          </a:prstGeom>
          <a:noFill/>
          <a:ln/>
        </p:spPr>
        <p:txBody>
          <a:bodyPr wrap="square" lIns="0" tIns="0" rIns="0" bIns="0" rtlCol="0" anchor="t">
            <a:noAutofit/>
          </a:bodyPr>
          <a:lstStyle/>
          <a:p>
            <a:pPr algn="l" indent="0" marL="0">
              <a:buNone/>
            </a:pPr>
            <a:r>
              <a:rPr lang="ru-RU" sz="900" b="1" spc="200" dirty="0">
                <a:solidFill>
                  <a:schemeClr val="accent2"/>
                </a:solidFill>
              </a:rPr>
              <a:t>КАК СЧИТАТЬ</a:t>
            </a:r>
          </a:p>
        </p:txBody>
      </p:sp>
      <p:sp>
        <p:nvSpPr>
          <p:cNvPr id="113" name="Шаг Лишние дни"/>
          <p:cNvSpPr txBox="1"/>
          <p:nvPr/>
        </p:nvSpPr>
        <p:spPr>
          <a:xfrm>
            <a:off x="7452360" y="2148840"/>
            <a:ext cx="3886200" cy="731520"/>
          </a:xfrm>
          <a:prstGeom prst="rect">
            <a:avLst/>
          </a:prstGeom>
          <a:noFill/>
          <a:ln/>
        </p:spPr>
        <p:txBody>
          <a:bodyPr wrap="square" lIns="0" tIns="0" rIns="0" bIns="0" rtlCol="0" anchor="t">
            <a:noAutofit/>
          </a:bodyPr>
          <a:lstStyle/>
          <a:p>
            <a:pPr algn="l" indent="0" marL="0">
              <a:buNone/>
            </a:pPr>
            <a:r>
              <a:rPr lang="ru-RU" sz="1500" b="1" dirty="0">
                <a:solidFill>
                  <a:srgbClr val="FFFFFF"/>
                </a:solidFill>
                <a:latin typeface="Cambria"/>
                <a:cs typeface="Cambria"/>
              </a:rPr>
              <a:t>Лишние дни</a:t>
            </a:r>
          </a:p>
          <a:p>
            <a:pPr algn="l" indent="0" marL="0">
              <a:buNone/>
            </a:pPr>
            <a:r>
              <a:rPr lang="ru-RU" sz="1200" b="0" dirty="0">
                <a:solidFill>
                  <a:srgbClr val="DDE9E3"/>
                </a:solidFill>
              </a:rPr>
              <a:t>дни новости − запас времени</a:t>
            </a:r>
          </a:p>
        </p:txBody>
      </p:sp>
      <p:sp>
        <p:nvSpPr>
          <p:cNvPr id="114" name="Шаг Деньги на складе"/>
          <p:cNvSpPr txBox="1"/>
          <p:nvPr/>
        </p:nvSpPr>
        <p:spPr>
          <a:xfrm>
            <a:off x="7452360" y="2971800"/>
            <a:ext cx="3886200" cy="731520"/>
          </a:xfrm>
          <a:prstGeom prst="rect">
            <a:avLst/>
          </a:prstGeom>
          <a:noFill/>
          <a:ln/>
        </p:spPr>
        <p:txBody>
          <a:bodyPr wrap="square" lIns="0" tIns="0" rIns="0" bIns="0" rtlCol="0" anchor="t">
            <a:noAutofit/>
          </a:bodyPr>
          <a:lstStyle/>
          <a:p>
            <a:pPr algn="l" indent="0" marL="0">
              <a:buNone/>
            </a:pPr>
            <a:r>
              <a:rPr lang="ru-RU" sz="1500" b="1" dirty="0">
                <a:solidFill>
                  <a:srgbClr val="FFFFFF"/>
                </a:solidFill>
                <a:latin typeface="Cambria"/>
                <a:cs typeface="Cambria"/>
              </a:rPr>
              <a:t>Деньги на складе</a:t>
            </a:r>
          </a:p>
          <a:p>
            <a:pPr algn="l" indent="0" marL="0">
              <a:buNone/>
            </a:pPr>
            <a:r>
              <a:rPr lang="ru-RU" sz="1200" b="0" dirty="0">
                <a:solidFill>
                  <a:srgbClr val="DDE9E3"/>
                </a:solidFill>
              </a:rPr>
              <a:t>расход ÷ 365 × лишние дни</a:t>
            </a:r>
          </a:p>
        </p:txBody>
      </p:sp>
      <p:sp>
        <p:nvSpPr>
          <p:cNvPr id="115" name="Шаг Проценты за год"/>
          <p:cNvSpPr txBox="1"/>
          <p:nvPr/>
        </p:nvSpPr>
        <p:spPr>
          <a:xfrm>
            <a:off x="7452360" y="3794760"/>
            <a:ext cx="3886200" cy="731520"/>
          </a:xfrm>
          <a:prstGeom prst="rect">
            <a:avLst/>
          </a:prstGeom>
          <a:noFill/>
          <a:ln/>
        </p:spPr>
        <p:txBody>
          <a:bodyPr wrap="square" lIns="0" tIns="0" rIns="0" bIns="0" rtlCol="0" anchor="t">
            <a:noAutofit/>
          </a:bodyPr>
          <a:lstStyle/>
          <a:p>
            <a:pPr algn="l" indent="0" marL="0">
              <a:buNone/>
            </a:pPr>
            <a:r>
              <a:rPr lang="ru-RU" sz="1500" b="1" dirty="0">
                <a:solidFill>
                  <a:srgbClr val="FFFFFF"/>
                </a:solidFill>
                <a:latin typeface="Cambria"/>
                <a:cs typeface="Cambria"/>
              </a:rPr>
              <a:t>Проценты за год</a:t>
            </a:r>
          </a:p>
          <a:p>
            <a:pPr algn="l" indent="0" marL="0">
              <a:buNone/>
            </a:pPr>
            <a:r>
              <a:rPr lang="ru-RU" sz="1200" b="0" dirty="0">
                <a:solidFill>
                  <a:srgbClr val="DDE9E3"/>
                </a:solidFill>
              </a:rPr>
              <a:t>деньги на складе × ставка</a:t>
            </a:r>
          </a:p>
        </p:txBody>
      </p:sp>
      <p:sp>
        <p:nvSpPr>
          <p:cNvPr id="116" name="Итог расчета"/>
          <p:cNvSpPr txBox="1"/>
          <p:nvPr/>
        </p:nvSpPr>
        <p:spPr>
          <a:xfrm>
            <a:off x="7452360" y="4709160"/>
            <a:ext cx="3886200" cy="868680"/>
          </a:xfrm>
          <a:prstGeom prst="rect">
            <a:avLst/>
          </a:prstGeom>
          <a:noFill/>
          <a:ln/>
        </p:spPr>
        <p:txBody>
          <a:bodyPr wrap="square" lIns="0" tIns="0" rIns="0" bIns="0" rtlCol="0" anchor="t">
            <a:noAutofit/>
          </a:bodyPr>
          <a:lstStyle/>
          <a:p>
            <a:pPr algn="l" indent="0" marL="0">
              <a:buNone/>
            </a:pPr>
            <a:r>
              <a:rPr lang="ru-RU" sz="1100" b="1" dirty="0">
                <a:solidFill>
                  <a:srgbClr val="FFFFFF"/>
                </a:solidFill>
              </a:rPr>
              <a:t>Если лишних дней нет, запас под опоздание не нужен. Скорость новости уже бесплатна</a:t>
            </a:r>
          </a:p>
        </p:txBody>
      </p:sp>
      <p:sp>
        <p:nvSpPr>
          <p:cNvPr id="29"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r>
              <a:rPr b="0" lang="en-US"/>
              <a:t>9</a:t>
            </a:r>
            <a:endParaRPr lang="en-US"/>
          </a:p>
        </p:txBody>
      </p:sp>
      <p:sp>
        <p:nvSpPr>
          <p:cNvPr id="30" name="Навигация Суть">
            <a:hlinkClick action="ppaction://hlinksldjump" r:id="rId8"/>
          </p:cNvPr>
          <p:cNvSpPr/>
          <p:nvPr/>
        </p:nvSpPr>
        <p:spPr>
          <a:xfrm>
            <a:off x="6898233" y="6428232"/>
            <a:ext cx="39502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Суть</a:t>
            </a:r>
          </a:p>
        </p:txBody>
      </p:sp>
      <p:sp>
        <p:nvSpPr>
          <p:cNvPr id="31" name="Навигация Финансы">
            <a:hlinkClick action="ppaction://hlinksldjump" r:id="rId9"/>
          </p:cNvPr>
          <p:cNvSpPr/>
          <p:nvPr/>
        </p:nvSpPr>
        <p:spPr>
          <a:xfrm>
            <a:off x="7348118" y="6428232"/>
            <a:ext cx="581558" cy="219456"/>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1" i="0">
                <a:solidFill>
                  <a:srgbClr val="FFFFFF"/>
                </a:solidFill>
                <a:latin typeface="Calibri"/>
              </a:rPr>
              <a:t>Финансы</a:t>
            </a:r>
          </a:p>
        </p:txBody>
      </p:sp>
      <p:sp>
        <p:nvSpPr>
          <p:cNvPr id="32" name="Навигация Порядок работы">
            <a:hlinkClick action="ppaction://hlinksldjump" r:id="rId10"/>
          </p:cNvPr>
          <p:cNvSpPr/>
          <p:nvPr/>
        </p:nvSpPr>
        <p:spPr>
          <a:xfrm>
            <a:off x="7984540" y="6428232"/>
            <a:ext cx="1016812"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Порядок работы</a:t>
            </a:r>
          </a:p>
        </p:txBody>
      </p:sp>
      <p:sp>
        <p:nvSpPr>
          <p:cNvPr id="33" name="Навигация Пилот">
            <a:hlinkClick action="ppaction://hlinksldjump" r:id="rId11"/>
          </p:cNvPr>
          <p:cNvSpPr/>
          <p:nvPr/>
        </p:nvSpPr>
        <p:spPr>
          <a:xfrm>
            <a:off x="9056217" y="6428232"/>
            <a:ext cx="45720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Пилот</a:t>
            </a:r>
          </a:p>
        </p:txBody>
      </p:sp>
      <p:sp>
        <p:nvSpPr>
          <p:cNvPr id="34" name="Навигация Решение">
            <a:hlinkClick action="ppaction://hlinksldjump" r:id="rId12"/>
          </p:cNvPr>
          <p:cNvSpPr/>
          <p:nvPr/>
        </p:nvSpPr>
        <p:spPr>
          <a:xfrm>
            <a:off x="9568281"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Решение</a:t>
            </a:r>
          </a:p>
        </p:txBody>
      </p:sp>
      <p:sp>
        <p:nvSpPr>
          <p:cNvPr id="35" name="Навигация Приложения">
            <a:hlinkClick action="ppaction://hlinksldjump" r:id="rId13"/>
          </p:cNvPr>
          <p:cNvSpPr/>
          <p:nvPr/>
        </p:nvSpPr>
        <p:spPr>
          <a:xfrm>
            <a:off x="10204704" y="6428232"/>
            <a:ext cx="768096"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Приложения</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50"/>
                                  </p:stCondLst>
                                  <p:childTnLst>
                                    <p:set>
                                      <p:cBhvr>
                                        <p:cTn id="6" dur="1" fill="hold">
                                          <p:stCondLst>
                                            <p:cond delay="0"/>
                                          </p:stCondLst>
                                        </p:cTn>
                                        <p:tgtEl>
                                          <p:spTgt spid="101"/>
                                        </p:tgtEl>
                                        <p:attrNameLst>
                                          <p:attrName>style.visibility</p:attrName>
                                        </p:attrNameLst>
                                      </p:cBhvr>
                                      <p:to>
                                        <p:strVal val="visible"/>
                                      </p:to>
                                    </p:set>
                                    <p:anim calcmode="lin" valueType="num">
                                      <p:cBhvr additive="base">
                                        <p:cTn id="7" dur="550" decel="100000" fill="hold"/>
                                        <p:tgtEl>
                                          <p:spTgt spid="101"/>
                                        </p:tgtEl>
                                        <p:attrNameLst>
                                          <p:attrName>ppt_y</p:attrName>
                                        </p:attrNameLst>
                                      </p:cBhvr>
                                      <p:tavLst>
                                        <p:tav tm="0">
                                          <p:val>
                                            <p:strVal val="#ppt_y+0.05"/>
                                          </p:val>
                                        </p:tav>
                                        <p:tav tm="100000">
                                          <p:val>
                                            <p:strVal val="#ppt_y"/>
                                          </p:val>
                                        </p:tav>
                                      </p:tavLst>
                                    </p:anim>
                                    <p:animEffect transition="in" filter="fade">
                                      <p:cBhvr>
                                        <p:cTn id="8" dur="550"/>
                                        <p:tgtEl>
                                          <p:spTgt spid="101"/>
                                        </p:tgtEl>
                                      </p:cBhvr>
                                    </p:animEffect>
                                  </p:childTnLst>
                                </p:cTn>
                              </p:par>
                              <p:par>
                                <p:cTn id="9" presetID="42" presetClass="entr" presetSubtype="0" fill="hold" grpId="0" nodeType="withEffect">
                                  <p:stCondLst>
                                    <p:cond delay="150"/>
                                  </p:stCondLst>
                                  <p:childTnLst>
                                    <p:set>
                                      <p:cBhvr>
                                        <p:cTn id="10" dur="1" fill="hold">
                                          <p:stCondLst>
                                            <p:cond delay="0"/>
                                          </p:stCondLst>
                                        </p:cTn>
                                        <p:tgtEl>
                                          <p:spTgt spid="102"/>
                                        </p:tgtEl>
                                        <p:attrNameLst>
                                          <p:attrName>style.visibility</p:attrName>
                                        </p:attrNameLst>
                                      </p:cBhvr>
                                      <p:to>
                                        <p:strVal val="visible"/>
                                      </p:to>
                                    </p:set>
                                    <p:anim calcmode="lin" valueType="num">
                                      <p:cBhvr additive="base">
                                        <p:cTn id="11" dur="550" decel="100000" fill="hold"/>
                                        <p:tgtEl>
                                          <p:spTgt spid="102"/>
                                        </p:tgtEl>
                                        <p:attrNameLst>
                                          <p:attrName>ppt_y</p:attrName>
                                        </p:attrNameLst>
                                      </p:cBhvr>
                                      <p:tavLst>
                                        <p:tav tm="0">
                                          <p:val>
                                            <p:strVal val="#ppt_y+0.05"/>
                                          </p:val>
                                        </p:tav>
                                        <p:tav tm="100000">
                                          <p:val>
                                            <p:strVal val="#ppt_y"/>
                                          </p:val>
                                        </p:tav>
                                      </p:tavLst>
                                    </p:anim>
                                    <p:animEffect transition="in" filter="fade">
                                      <p:cBhvr>
                                        <p:cTn id="12" dur="550"/>
                                        <p:tgtEl>
                                          <p:spTgt spid="102"/>
                                        </p:tgtEl>
                                      </p:cBhvr>
                                    </p:animEffect>
                                  </p:childTnLst>
                                </p:cTn>
                              </p:par>
                              <p:par>
                                <p:cTn id="13" presetID="42" presetClass="entr" presetSubtype="0" fill="hold" grpId="0" nodeType="withEffect">
                                  <p:stCondLst>
                                    <p:cond delay="300"/>
                                  </p:stCondLst>
                                  <p:childTnLst>
                                    <p:set>
                                      <p:cBhvr>
                                        <p:cTn id="14" dur="1" fill="hold">
                                          <p:stCondLst>
                                            <p:cond delay="0"/>
                                          </p:stCondLst>
                                        </p:cTn>
                                        <p:tgtEl>
                                          <p:spTgt spid="103"/>
                                        </p:tgtEl>
                                        <p:attrNameLst>
                                          <p:attrName>style.visibility</p:attrName>
                                        </p:attrNameLst>
                                      </p:cBhvr>
                                      <p:to>
                                        <p:strVal val="visible"/>
                                      </p:to>
                                    </p:set>
                                    <p:anim calcmode="lin" valueType="num">
                                      <p:cBhvr additive="base">
                                        <p:cTn id="15" dur="550" decel="100000" fill="hold"/>
                                        <p:tgtEl>
                                          <p:spTgt spid="103"/>
                                        </p:tgtEl>
                                        <p:attrNameLst>
                                          <p:attrName>ppt_y</p:attrName>
                                        </p:attrNameLst>
                                      </p:cBhvr>
                                      <p:tavLst>
                                        <p:tav tm="0">
                                          <p:val>
                                            <p:strVal val="#ppt_y+0.05"/>
                                          </p:val>
                                        </p:tav>
                                        <p:tav tm="100000">
                                          <p:val>
                                            <p:strVal val="#ppt_y"/>
                                          </p:val>
                                        </p:tav>
                                      </p:tavLst>
                                    </p:anim>
                                    <p:animEffect transition="in" filter="fade">
                                      <p:cBhvr>
                                        <p:cTn id="16" dur="550"/>
                                        <p:tgtEl>
                                          <p:spTgt spid="103"/>
                                        </p:tgtEl>
                                      </p:cBhvr>
                                    </p:animEffect>
                                  </p:childTnLst>
                                </p:cTn>
                              </p:par>
                              <p:par>
                                <p:cTn id="17" presetID="42" presetClass="entr" presetSubtype="0" fill="hold" grpId="0" nodeType="withEffect">
                                  <p:stCondLst>
                                    <p:cond delay="300"/>
                                  </p:stCondLst>
                                  <p:childTnLst>
                                    <p:set>
                                      <p:cBhvr>
                                        <p:cTn id="18" dur="1" fill="hold">
                                          <p:stCondLst>
                                            <p:cond delay="0"/>
                                          </p:stCondLst>
                                        </p:cTn>
                                        <p:tgtEl>
                                          <p:spTgt spid="104"/>
                                        </p:tgtEl>
                                        <p:attrNameLst>
                                          <p:attrName>style.visibility</p:attrName>
                                        </p:attrNameLst>
                                      </p:cBhvr>
                                      <p:to>
                                        <p:strVal val="visible"/>
                                      </p:to>
                                    </p:set>
                                    <p:anim calcmode="lin" valueType="num">
                                      <p:cBhvr additive="base">
                                        <p:cTn id="19" dur="550" decel="100000" fill="hold"/>
                                        <p:tgtEl>
                                          <p:spTgt spid="104"/>
                                        </p:tgtEl>
                                        <p:attrNameLst>
                                          <p:attrName>ppt_y</p:attrName>
                                        </p:attrNameLst>
                                      </p:cBhvr>
                                      <p:tavLst>
                                        <p:tav tm="0">
                                          <p:val>
                                            <p:strVal val="#ppt_y+0.05"/>
                                          </p:val>
                                        </p:tav>
                                        <p:tav tm="100000">
                                          <p:val>
                                            <p:strVal val="#ppt_y"/>
                                          </p:val>
                                        </p:tav>
                                      </p:tavLst>
                                    </p:anim>
                                    <p:animEffect transition="in" filter="fade">
                                      <p:cBhvr>
                                        <p:cTn id="20" dur="550"/>
                                        <p:tgtEl>
                                          <p:spTgt spid="104"/>
                                        </p:tgtEl>
                                      </p:cBhvr>
                                    </p:animEffect>
                                  </p:childTnLst>
                                </p:cTn>
                              </p:par>
                              <p:par>
                                <p:cTn id="21" presetID="42" presetClass="entr" presetSubtype="0" fill="hold" grpId="0" nodeType="withEffect">
                                  <p:stCondLst>
                                    <p:cond delay="460"/>
                                  </p:stCondLst>
                                  <p:childTnLst>
                                    <p:set>
                                      <p:cBhvr>
                                        <p:cTn id="22" dur="1" fill="hold">
                                          <p:stCondLst>
                                            <p:cond delay="0"/>
                                          </p:stCondLst>
                                        </p:cTn>
                                        <p:tgtEl>
                                          <p:spTgt spid="105"/>
                                        </p:tgtEl>
                                        <p:attrNameLst>
                                          <p:attrName>style.visibility</p:attrName>
                                        </p:attrNameLst>
                                      </p:cBhvr>
                                      <p:to>
                                        <p:strVal val="visible"/>
                                      </p:to>
                                    </p:set>
                                    <p:anim calcmode="lin" valueType="num">
                                      <p:cBhvr additive="base">
                                        <p:cTn id="23" dur="550" decel="100000" fill="hold"/>
                                        <p:tgtEl>
                                          <p:spTgt spid="105"/>
                                        </p:tgtEl>
                                        <p:attrNameLst>
                                          <p:attrName>ppt_y</p:attrName>
                                        </p:attrNameLst>
                                      </p:cBhvr>
                                      <p:tavLst>
                                        <p:tav tm="0">
                                          <p:val>
                                            <p:strVal val="#ppt_y+0.05"/>
                                          </p:val>
                                        </p:tav>
                                        <p:tav tm="100000">
                                          <p:val>
                                            <p:strVal val="#ppt_y"/>
                                          </p:val>
                                        </p:tav>
                                      </p:tavLst>
                                    </p:anim>
                                    <p:animEffect transition="in" filter="fade">
                                      <p:cBhvr>
                                        <p:cTn id="24" dur="550"/>
                                        <p:tgtEl>
                                          <p:spTgt spid="105"/>
                                        </p:tgtEl>
                                      </p:cBhvr>
                                    </p:animEffect>
                                  </p:childTnLst>
                                </p:cTn>
                              </p:par>
                              <p:par>
                                <p:cTn id="25" presetID="42" presetClass="entr" presetSubtype="0" fill="hold" grpId="0" nodeType="withEffect">
                                  <p:stCondLst>
                                    <p:cond delay="460"/>
                                  </p:stCondLst>
                                  <p:childTnLst>
                                    <p:set>
                                      <p:cBhvr>
                                        <p:cTn id="26" dur="1" fill="hold">
                                          <p:stCondLst>
                                            <p:cond delay="0"/>
                                          </p:stCondLst>
                                        </p:cTn>
                                        <p:tgtEl>
                                          <p:spTgt spid="106"/>
                                        </p:tgtEl>
                                        <p:attrNameLst>
                                          <p:attrName>style.visibility</p:attrName>
                                        </p:attrNameLst>
                                      </p:cBhvr>
                                      <p:to>
                                        <p:strVal val="visible"/>
                                      </p:to>
                                    </p:set>
                                    <p:anim calcmode="lin" valueType="num">
                                      <p:cBhvr additive="base">
                                        <p:cTn id="27" dur="550" decel="100000" fill="hold"/>
                                        <p:tgtEl>
                                          <p:spTgt spid="106"/>
                                        </p:tgtEl>
                                        <p:attrNameLst>
                                          <p:attrName>ppt_y</p:attrName>
                                        </p:attrNameLst>
                                      </p:cBhvr>
                                      <p:tavLst>
                                        <p:tav tm="0">
                                          <p:val>
                                            <p:strVal val="#ppt_y+0.05"/>
                                          </p:val>
                                        </p:tav>
                                        <p:tav tm="100000">
                                          <p:val>
                                            <p:strVal val="#ppt_y"/>
                                          </p:val>
                                        </p:tav>
                                      </p:tavLst>
                                    </p:anim>
                                    <p:animEffect transition="in" filter="fade">
                                      <p:cBhvr>
                                        <p:cTn id="28" dur="550"/>
                                        <p:tgtEl>
                                          <p:spTgt spid="106"/>
                                        </p:tgtEl>
                                      </p:cBhvr>
                                    </p:animEffect>
                                  </p:childTnLst>
                                </p:cTn>
                              </p:par>
                              <p:par>
                                <p:cTn id="29" presetID="42" presetClass="entr" presetSubtype="0" fill="hold" grpId="0" nodeType="withEffect">
                                  <p:stCondLst>
                                    <p:cond delay="620"/>
                                  </p:stCondLst>
                                  <p:childTnLst>
                                    <p:set>
                                      <p:cBhvr>
                                        <p:cTn id="30" dur="1" fill="hold">
                                          <p:stCondLst>
                                            <p:cond delay="0"/>
                                          </p:stCondLst>
                                        </p:cTn>
                                        <p:tgtEl>
                                          <p:spTgt spid="107"/>
                                        </p:tgtEl>
                                        <p:attrNameLst>
                                          <p:attrName>style.visibility</p:attrName>
                                        </p:attrNameLst>
                                      </p:cBhvr>
                                      <p:to>
                                        <p:strVal val="visible"/>
                                      </p:to>
                                    </p:set>
                                    <p:anim calcmode="lin" valueType="num">
                                      <p:cBhvr additive="base">
                                        <p:cTn id="31" dur="550" decel="100000" fill="hold"/>
                                        <p:tgtEl>
                                          <p:spTgt spid="107"/>
                                        </p:tgtEl>
                                        <p:attrNameLst>
                                          <p:attrName>ppt_y</p:attrName>
                                        </p:attrNameLst>
                                      </p:cBhvr>
                                      <p:tavLst>
                                        <p:tav tm="0">
                                          <p:val>
                                            <p:strVal val="#ppt_y+0.05"/>
                                          </p:val>
                                        </p:tav>
                                        <p:tav tm="100000">
                                          <p:val>
                                            <p:strVal val="#ppt_y"/>
                                          </p:val>
                                        </p:tav>
                                      </p:tavLst>
                                    </p:anim>
                                    <p:animEffect transition="in" filter="fade">
                                      <p:cBhvr>
                                        <p:cTn id="32" dur="550"/>
                                        <p:tgtEl>
                                          <p:spTgt spid="107"/>
                                        </p:tgtEl>
                                      </p:cBhvr>
                                    </p:animEffect>
                                  </p:childTnLst>
                                </p:cTn>
                              </p:par>
                              <p:par>
                                <p:cTn id="33" presetID="42" presetClass="entr" presetSubtype="0" fill="hold" grpId="0" nodeType="withEffect">
                                  <p:stCondLst>
                                    <p:cond delay="620"/>
                                  </p:stCondLst>
                                  <p:childTnLst>
                                    <p:set>
                                      <p:cBhvr>
                                        <p:cTn id="34" dur="1" fill="hold">
                                          <p:stCondLst>
                                            <p:cond delay="0"/>
                                          </p:stCondLst>
                                        </p:cTn>
                                        <p:tgtEl>
                                          <p:spTgt spid="108"/>
                                        </p:tgtEl>
                                        <p:attrNameLst>
                                          <p:attrName>style.visibility</p:attrName>
                                        </p:attrNameLst>
                                      </p:cBhvr>
                                      <p:to>
                                        <p:strVal val="visible"/>
                                      </p:to>
                                    </p:set>
                                    <p:anim calcmode="lin" valueType="num">
                                      <p:cBhvr additive="base">
                                        <p:cTn id="35" dur="550" decel="100000" fill="hold"/>
                                        <p:tgtEl>
                                          <p:spTgt spid="108"/>
                                        </p:tgtEl>
                                        <p:attrNameLst>
                                          <p:attrName>ppt_y</p:attrName>
                                        </p:attrNameLst>
                                      </p:cBhvr>
                                      <p:tavLst>
                                        <p:tav tm="0">
                                          <p:val>
                                            <p:strVal val="#ppt_y+0.05"/>
                                          </p:val>
                                        </p:tav>
                                        <p:tav tm="100000">
                                          <p:val>
                                            <p:strVal val="#ppt_y"/>
                                          </p:val>
                                        </p:tav>
                                      </p:tavLst>
                                    </p:anim>
                                    <p:animEffect transition="in" filter="fade">
                                      <p:cBhvr>
                                        <p:cTn id="36" dur="550"/>
                                        <p:tgtEl>
                                          <p:spTgt spid="108"/>
                                        </p:tgtEl>
                                      </p:cBhvr>
                                    </p:animEffect>
                                  </p:childTnLst>
                                </p:cTn>
                              </p:par>
                              <p:par>
                                <p:cTn id="37" presetID="42" presetClass="entr" presetSubtype="0" fill="hold" grpId="0" nodeType="withEffect">
                                  <p:stCondLst>
                                    <p:cond delay="780"/>
                                  </p:stCondLst>
                                  <p:childTnLst>
                                    <p:set>
                                      <p:cBhvr>
                                        <p:cTn id="38" dur="1" fill="hold">
                                          <p:stCondLst>
                                            <p:cond delay="0"/>
                                          </p:stCondLst>
                                        </p:cTn>
                                        <p:tgtEl>
                                          <p:spTgt spid="109"/>
                                        </p:tgtEl>
                                        <p:attrNameLst>
                                          <p:attrName>style.visibility</p:attrName>
                                        </p:attrNameLst>
                                      </p:cBhvr>
                                      <p:to>
                                        <p:strVal val="visible"/>
                                      </p:to>
                                    </p:set>
                                    <p:anim calcmode="lin" valueType="num">
                                      <p:cBhvr additive="base">
                                        <p:cTn id="39" dur="550" decel="100000" fill="hold"/>
                                        <p:tgtEl>
                                          <p:spTgt spid="109"/>
                                        </p:tgtEl>
                                        <p:attrNameLst>
                                          <p:attrName>ppt_y</p:attrName>
                                        </p:attrNameLst>
                                      </p:cBhvr>
                                      <p:tavLst>
                                        <p:tav tm="0">
                                          <p:val>
                                            <p:strVal val="#ppt_y+0.05"/>
                                          </p:val>
                                        </p:tav>
                                        <p:tav tm="100000">
                                          <p:val>
                                            <p:strVal val="#ppt_y"/>
                                          </p:val>
                                        </p:tav>
                                      </p:tavLst>
                                    </p:anim>
                                    <p:animEffect transition="in" filter="fade">
                                      <p:cBhvr>
                                        <p:cTn id="40" dur="550"/>
                                        <p:tgtEl>
                                          <p:spTgt spid="109"/>
                                        </p:tgtEl>
                                      </p:cBhvr>
                                    </p:animEffect>
                                  </p:childTnLst>
                                </p:cTn>
                              </p:par>
                              <p:par>
                                <p:cTn id="41" presetID="42" presetClass="entr" presetSubtype="0" fill="hold" grpId="0" nodeType="withEffect">
                                  <p:stCondLst>
                                    <p:cond delay="780"/>
                                  </p:stCondLst>
                                  <p:childTnLst>
                                    <p:set>
                                      <p:cBhvr>
                                        <p:cTn id="42" dur="1" fill="hold">
                                          <p:stCondLst>
                                            <p:cond delay="0"/>
                                          </p:stCondLst>
                                        </p:cTn>
                                        <p:tgtEl>
                                          <p:spTgt spid="110"/>
                                        </p:tgtEl>
                                        <p:attrNameLst>
                                          <p:attrName>style.visibility</p:attrName>
                                        </p:attrNameLst>
                                      </p:cBhvr>
                                      <p:to>
                                        <p:strVal val="visible"/>
                                      </p:to>
                                    </p:set>
                                    <p:anim calcmode="lin" valueType="num">
                                      <p:cBhvr additive="base">
                                        <p:cTn id="43" dur="550" decel="100000" fill="hold"/>
                                        <p:tgtEl>
                                          <p:spTgt spid="110"/>
                                        </p:tgtEl>
                                        <p:attrNameLst>
                                          <p:attrName>ppt_y</p:attrName>
                                        </p:attrNameLst>
                                      </p:cBhvr>
                                      <p:tavLst>
                                        <p:tav tm="0">
                                          <p:val>
                                            <p:strVal val="#ppt_y+0.05"/>
                                          </p:val>
                                        </p:tav>
                                        <p:tav tm="100000">
                                          <p:val>
                                            <p:strVal val="#ppt_y"/>
                                          </p:val>
                                        </p:tav>
                                      </p:tavLst>
                                    </p:anim>
                                    <p:animEffect transition="in" filter="fade">
                                      <p:cBhvr>
                                        <p:cTn id="44" dur="550"/>
                                        <p:tgtEl>
                                          <p:spTgt spid="110"/>
                                        </p:tgtEl>
                                      </p:cBhvr>
                                    </p:animEffect>
                                  </p:childTnLst>
                                </p:cTn>
                              </p:par>
                              <p:par>
                                <p:cTn id="45" presetID="42" presetClass="entr" presetSubtype="0" fill="hold" grpId="0" nodeType="withEffect">
                                  <p:stCondLst>
                                    <p:cond delay="1000"/>
                                  </p:stCondLst>
                                  <p:childTnLst>
                                    <p:set>
                                      <p:cBhvr>
                                        <p:cTn id="46" dur="1" fill="hold">
                                          <p:stCondLst>
                                            <p:cond delay="0"/>
                                          </p:stCondLst>
                                        </p:cTn>
                                        <p:tgtEl>
                                          <p:spTgt spid="111"/>
                                        </p:tgtEl>
                                        <p:attrNameLst>
                                          <p:attrName>style.visibility</p:attrName>
                                        </p:attrNameLst>
                                      </p:cBhvr>
                                      <p:to>
                                        <p:strVal val="visible"/>
                                      </p:to>
                                    </p:set>
                                    <p:anim calcmode="lin" valueType="num">
                                      <p:cBhvr additive="base">
                                        <p:cTn id="47" dur="550" decel="100000" fill="hold"/>
                                        <p:tgtEl>
                                          <p:spTgt spid="111"/>
                                        </p:tgtEl>
                                        <p:attrNameLst>
                                          <p:attrName>ppt_y</p:attrName>
                                        </p:attrNameLst>
                                      </p:cBhvr>
                                      <p:tavLst>
                                        <p:tav tm="0">
                                          <p:val>
                                            <p:strVal val="#ppt_y+0.05"/>
                                          </p:val>
                                        </p:tav>
                                        <p:tav tm="100000">
                                          <p:val>
                                            <p:strVal val="#ppt_y"/>
                                          </p:val>
                                        </p:tav>
                                      </p:tavLst>
                                    </p:anim>
                                    <p:animEffect transition="in" filter="fade">
                                      <p:cBhvr>
                                        <p:cTn id="48" dur="550"/>
                                        <p:tgtEl>
                                          <p:spTgt spid="111"/>
                                        </p:tgtEl>
                                      </p:cBhvr>
                                    </p:animEffect>
                                  </p:childTnLst>
                                </p:cTn>
                              </p:par>
                              <p:par>
                                <p:cTn id="49" presetID="42" presetClass="entr" presetSubtype="0" fill="hold" grpId="0" nodeType="withEffect">
                                  <p:stCondLst>
                                    <p:cond delay="1000"/>
                                  </p:stCondLst>
                                  <p:childTnLst>
                                    <p:set>
                                      <p:cBhvr>
                                        <p:cTn id="50" dur="1" fill="hold">
                                          <p:stCondLst>
                                            <p:cond delay="0"/>
                                          </p:stCondLst>
                                        </p:cTn>
                                        <p:tgtEl>
                                          <p:spTgt spid="112"/>
                                        </p:tgtEl>
                                        <p:attrNameLst>
                                          <p:attrName>style.visibility</p:attrName>
                                        </p:attrNameLst>
                                      </p:cBhvr>
                                      <p:to>
                                        <p:strVal val="visible"/>
                                      </p:to>
                                    </p:set>
                                    <p:anim calcmode="lin" valueType="num">
                                      <p:cBhvr additive="base">
                                        <p:cTn id="51" dur="550" decel="100000" fill="hold"/>
                                        <p:tgtEl>
                                          <p:spTgt spid="112"/>
                                        </p:tgtEl>
                                        <p:attrNameLst>
                                          <p:attrName>ppt_y</p:attrName>
                                        </p:attrNameLst>
                                      </p:cBhvr>
                                      <p:tavLst>
                                        <p:tav tm="0">
                                          <p:val>
                                            <p:strVal val="#ppt_y+0.05"/>
                                          </p:val>
                                        </p:tav>
                                        <p:tav tm="100000">
                                          <p:val>
                                            <p:strVal val="#ppt_y"/>
                                          </p:val>
                                        </p:tav>
                                      </p:tavLst>
                                    </p:anim>
                                    <p:animEffect transition="in" filter="fade">
                                      <p:cBhvr>
                                        <p:cTn id="52" dur="550"/>
                                        <p:tgtEl>
                                          <p:spTgt spid="112"/>
                                        </p:tgtEl>
                                      </p:cBhvr>
                                    </p:animEffect>
                                  </p:childTnLst>
                                </p:cTn>
                              </p:par>
                              <p:par>
                                <p:cTn id="53" presetID="42" presetClass="entr" presetSubtype="0" fill="hold" grpId="0" nodeType="withEffect">
                                  <p:stCondLst>
                                    <p:cond delay="1150"/>
                                  </p:stCondLst>
                                  <p:childTnLst>
                                    <p:set>
                                      <p:cBhvr>
                                        <p:cTn id="54" dur="1" fill="hold">
                                          <p:stCondLst>
                                            <p:cond delay="0"/>
                                          </p:stCondLst>
                                        </p:cTn>
                                        <p:tgtEl>
                                          <p:spTgt spid="113"/>
                                        </p:tgtEl>
                                        <p:attrNameLst>
                                          <p:attrName>style.visibility</p:attrName>
                                        </p:attrNameLst>
                                      </p:cBhvr>
                                      <p:to>
                                        <p:strVal val="visible"/>
                                      </p:to>
                                    </p:set>
                                    <p:anim calcmode="lin" valueType="num">
                                      <p:cBhvr additive="base">
                                        <p:cTn id="55" dur="550" decel="100000" fill="hold"/>
                                        <p:tgtEl>
                                          <p:spTgt spid="113"/>
                                        </p:tgtEl>
                                        <p:attrNameLst>
                                          <p:attrName>ppt_y</p:attrName>
                                        </p:attrNameLst>
                                      </p:cBhvr>
                                      <p:tavLst>
                                        <p:tav tm="0">
                                          <p:val>
                                            <p:strVal val="#ppt_y+0.05"/>
                                          </p:val>
                                        </p:tav>
                                        <p:tav tm="100000">
                                          <p:val>
                                            <p:strVal val="#ppt_y"/>
                                          </p:val>
                                        </p:tav>
                                      </p:tavLst>
                                    </p:anim>
                                    <p:animEffect transition="in" filter="fade">
                                      <p:cBhvr>
                                        <p:cTn id="56" dur="550"/>
                                        <p:tgtEl>
                                          <p:spTgt spid="113"/>
                                        </p:tgtEl>
                                      </p:cBhvr>
                                    </p:animEffect>
                                  </p:childTnLst>
                                </p:cTn>
                              </p:par>
                              <p:par>
                                <p:cTn id="57" presetID="42" presetClass="entr" presetSubtype="0" fill="hold" grpId="0" nodeType="withEffect">
                                  <p:stCondLst>
                                    <p:cond delay="1330"/>
                                  </p:stCondLst>
                                  <p:childTnLst>
                                    <p:set>
                                      <p:cBhvr>
                                        <p:cTn id="58" dur="1" fill="hold">
                                          <p:stCondLst>
                                            <p:cond delay="0"/>
                                          </p:stCondLst>
                                        </p:cTn>
                                        <p:tgtEl>
                                          <p:spTgt spid="114"/>
                                        </p:tgtEl>
                                        <p:attrNameLst>
                                          <p:attrName>style.visibility</p:attrName>
                                        </p:attrNameLst>
                                      </p:cBhvr>
                                      <p:to>
                                        <p:strVal val="visible"/>
                                      </p:to>
                                    </p:set>
                                    <p:anim calcmode="lin" valueType="num">
                                      <p:cBhvr additive="base">
                                        <p:cTn id="59" dur="550" decel="100000" fill="hold"/>
                                        <p:tgtEl>
                                          <p:spTgt spid="114"/>
                                        </p:tgtEl>
                                        <p:attrNameLst>
                                          <p:attrName>ppt_y</p:attrName>
                                        </p:attrNameLst>
                                      </p:cBhvr>
                                      <p:tavLst>
                                        <p:tav tm="0">
                                          <p:val>
                                            <p:strVal val="#ppt_y+0.05"/>
                                          </p:val>
                                        </p:tav>
                                        <p:tav tm="100000">
                                          <p:val>
                                            <p:strVal val="#ppt_y"/>
                                          </p:val>
                                        </p:tav>
                                      </p:tavLst>
                                    </p:anim>
                                    <p:animEffect transition="in" filter="fade">
                                      <p:cBhvr>
                                        <p:cTn id="60" dur="550"/>
                                        <p:tgtEl>
                                          <p:spTgt spid="114"/>
                                        </p:tgtEl>
                                      </p:cBhvr>
                                    </p:animEffect>
                                  </p:childTnLst>
                                </p:cTn>
                              </p:par>
                              <p:par>
                                <p:cTn id="61" presetID="42" presetClass="entr" presetSubtype="0" fill="hold" grpId="0" nodeType="withEffect">
                                  <p:stCondLst>
                                    <p:cond delay="1510"/>
                                  </p:stCondLst>
                                  <p:childTnLst>
                                    <p:set>
                                      <p:cBhvr>
                                        <p:cTn id="62" dur="1" fill="hold">
                                          <p:stCondLst>
                                            <p:cond delay="0"/>
                                          </p:stCondLst>
                                        </p:cTn>
                                        <p:tgtEl>
                                          <p:spTgt spid="115"/>
                                        </p:tgtEl>
                                        <p:attrNameLst>
                                          <p:attrName>style.visibility</p:attrName>
                                        </p:attrNameLst>
                                      </p:cBhvr>
                                      <p:to>
                                        <p:strVal val="visible"/>
                                      </p:to>
                                    </p:set>
                                    <p:anim calcmode="lin" valueType="num">
                                      <p:cBhvr additive="base">
                                        <p:cTn id="63" dur="550" decel="100000" fill="hold"/>
                                        <p:tgtEl>
                                          <p:spTgt spid="115"/>
                                        </p:tgtEl>
                                        <p:attrNameLst>
                                          <p:attrName>ppt_y</p:attrName>
                                        </p:attrNameLst>
                                      </p:cBhvr>
                                      <p:tavLst>
                                        <p:tav tm="0">
                                          <p:val>
                                            <p:strVal val="#ppt_y+0.05"/>
                                          </p:val>
                                        </p:tav>
                                        <p:tav tm="100000">
                                          <p:val>
                                            <p:strVal val="#ppt_y"/>
                                          </p:val>
                                        </p:tav>
                                      </p:tavLst>
                                    </p:anim>
                                    <p:animEffect transition="in" filter="fade">
                                      <p:cBhvr>
                                        <p:cTn id="64" dur="550"/>
                                        <p:tgtEl>
                                          <p:spTgt spid="115"/>
                                        </p:tgtEl>
                                      </p:cBhvr>
                                    </p:animEffect>
                                  </p:childTnLst>
                                </p:cTn>
                              </p:par>
                              <p:par>
                                <p:cTn id="65" presetID="42" presetClass="entr" presetSubtype="0" fill="hold" grpId="0" nodeType="withEffect">
                                  <p:stCondLst>
                                    <p:cond delay="1750"/>
                                  </p:stCondLst>
                                  <p:childTnLst>
                                    <p:set>
                                      <p:cBhvr>
                                        <p:cTn id="66" dur="1" fill="hold">
                                          <p:stCondLst>
                                            <p:cond delay="0"/>
                                          </p:stCondLst>
                                        </p:cTn>
                                        <p:tgtEl>
                                          <p:spTgt spid="116"/>
                                        </p:tgtEl>
                                        <p:attrNameLst>
                                          <p:attrName>style.visibility</p:attrName>
                                        </p:attrNameLst>
                                      </p:cBhvr>
                                      <p:to>
                                        <p:strVal val="visible"/>
                                      </p:to>
                                    </p:set>
                                    <p:anim calcmode="lin" valueType="num">
                                      <p:cBhvr additive="base">
                                        <p:cTn id="67" dur="550" decel="100000" fill="hold"/>
                                        <p:tgtEl>
                                          <p:spTgt spid="116"/>
                                        </p:tgtEl>
                                        <p:attrNameLst>
                                          <p:attrName>ppt_y</p:attrName>
                                        </p:attrNameLst>
                                      </p:cBhvr>
                                      <p:tavLst>
                                        <p:tav tm="0">
                                          <p:val>
                                            <p:strVal val="#ppt_y+0.05"/>
                                          </p:val>
                                        </p:tav>
                                        <p:tav tm="100000">
                                          <p:val>
                                            <p:strVal val="#ppt_y"/>
                                          </p:val>
                                        </p:tav>
                                      </p:tavLst>
                                    </p:anim>
                                    <p:animEffect transition="in" filter="fade">
                                      <p:cBhvr>
                                        <p:cTn id="68" dur="55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t"/>
          <a:lstStyle/>
          <a:p>
            <a:pPr algn="l" indent="0" marL="0">
              <a:buNone/>
            </a:pPr>
            <a:r>
              <a:rPr lang="en-US" sz="2600" b="1" dirty="0">
                <a:solidFill>
                  <a:schemeClr val="accent1"/>
                </a:solidFill>
              </a:rPr>
              <a:t>Запускаем пилот</a:t>
            </a:r>
            <a:endParaRPr lang="en-US" sz="2600" dirty="0"/>
          </a:p>
        </p:txBody>
      </p:sp>
      <p:sp>
        <p:nvSpPr>
          <p:cNvPr id="3" name="Text 0"/>
          <p:cNvSpPr/>
          <p:nvPr>
            <p:ph idx="101" type="body" hasCustomPrompt="1"/>
          </p:nvPr>
        </p:nvSpPr>
        <p:spPr>
          <a:xfrm>
            <a:off x="548640" y="1024128"/>
            <a:ext cx="11064240" cy="411480"/>
          </a:xfrm>
          <a:prstGeom prst="rect">
            <a:avLst/>
          </a:prstGeom>
          <a:noFill/>
          <a:ln/>
        </p:spPr>
        <p:txBody>
          <a:bodyPr wrap="square" lIns="0" tIns="0" rIns="0" bIns="0" rtlCol="0" anchor="t"/>
          <a:lstStyle/>
          <a:p>
            <a:pPr indent="0" marL="0">
              <a:buNone/>
            </a:pPr>
            <a:r>
              <a:rPr lang="en-US" sz="1500" dirty="0">
                <a:solidFill>
                  <a:schemeClr val="accent5"/>
                </a:solidFill>
              </a:rPr>
              <a:t>Решение принято. Дальше четыре шага</a:t>
            </a:r>
            <a:endParaRPr lang="en-US" sz="1500" dirty="0"/>
          </a:p>
        </p:txBody>
      </p:sp>
      <p:sp>
        <p:nvSpPr>
          <p:cNvPr id="101" name="Карточка шагов"/>
          <p:cNvSpPr/>
          <p:nvPr/>
        </p:nvSpPr>
        <p:spPr>
          <a:xfrm>
            <a:off x="548640" y="1572768"/>
            <a:ext cx="7315200" cy="4206240"/>
          </a:xfrm>
          <a:prstGeom prst="roundRect">
            <a:avLst>
              <a:gd name="adj" fmla="val 3077"/>
            </a:avLst>
          </a:prstGeom>
          <a:solidFill>
            <a:schemeClr val="bg1"/>
          </a:solidFill>
          <a:ln>
            <a:noFill/>
          </a:ln>
          <a:effectLst>
            <a:outerShdw blurRad="101600" dist="25400" dir="5400000" algn="bl" rotWithShape="0">
              <a:srgbClr val="3D434A">
                <a:alpha val="10000"/>
              </a:srgbClr>
            </a:outerShdw>
          </a:effectLst>
        </p:spPr>
        <p:txBody>
          <a:bodyPr/>
          <a:lstStyle/>
          <a:p>
            <a:endParaRPr lang="ru-RU" dirty="0"/>
          </a:p>
        </p:txBody>
      </p:sp>
      <p:sp>
        <p:nvSpPr>
          <p:cNvPr id="102" name="Номер шага 1"/>
          <p:cNvSpPr/>
          <p:nvPr/>
        </p:nvSpPr>
        <p:spPr>
          <a:xfrm>
            <a:off x="822960" y="1874520"/>
            <a:ext cx="457200" cy="457200"/>
          </a:xfrm>
          <a:prstGeom prst="roundRect">
            <a:avLst>
              <a:gd name="adj" fmla="val 50000"/>
            </a:avLst>
          </a:prstGeom>
          <a:solidFill>
            <a:schemeClr val="accent2"/>
          </a:solidFill>
          <a:ln>
            <a:noFill/>
          </a:ln>
          <a:effectLst/>
        </p:spPr>
        <p:txBody>
          <a:bodyPr/>
          <a:lstStyle/>
          <a:p>
            <a:endParaRPr lang="ru-RU" dirty="0"/>
          </a:p>
        </p:txBody>
      </p:sp>
      <p:sp>
        <p:nvSpPr>
          <p:cNvPr id="103" name="Номер шага текст 1"/>
          <p:cNvSpPr txBox="1"/>
          <p:nvPr/>
        </p:nvSpPr>
        <p:spPr>
          <a:xfrm>
            <a:off x="822960" y="1874520"/>
            <a:ext cx="457200" cy="457200"/>
          </a:xfrm>
          <a:prstGeom prst="rect">
            <a:avLst/>
          </a:prstGeom>
          <a:noFill/>
          <a:ln/>
        </p:spPr>
        <p:txBody>
          <a:bodyPr wrap="square" lIns="0" tIns="0" rIns="0" bIns="0" rtlCol="0" anchor="ctr">
            <a:noAutofit/>
          </a:bodyPr>
          <a:lstStyle/>
          <a:p>
            <a:pPr algn="ctr" indent="0" marL="0">
              <a:buNone/>
            </a:pPr>
            <a:r>
              <a:rPr lang="ru-RU" sz="1400" b="1" dirty="0">
                <a:solidFill>
                  <a:srgbClr val="FFFFFF"/>
                </a:solidFill>
                <a:latin typeface="Cambria"/>
                <a:cs typeface="Cambria"/>
              </a:rPr>
              <a:t>1</a:t>
            </a:r>
          </a:p>
        </p:txBody>
      </p:sp>
      <p:sp>
        <p:nvSpPr>
          <p:cNvPr id="104" name="Шаг 1"/>
          <p:cNvSpPr txBox="1"/>
          <p:nvPr/>
        </p:nvSpPr>
        <p:spPr>
          <a:xfrm>
            <a:off x="1508760" y="1828800"/>
            <a:ext cx="6126480" cy="566928"/>
          </a:xfrm>
          <a:prstGeom prst="rect">
            <a:avLst/>
          </a:prstGeom>
          <a:noFill/>
          <a:ln/>
        </p:spPr>
        <p:txBody>
          <a:bodyPr wrap="square" lIns="0" tIns="0" rIns="0" bIns="0" rtlCol="0" anchor="ctr">
            <a:noAutofit/>
          </a:bodyPr>
          <a:lstStyle/>
          <a:p>
            <a:pPr algn="l" indent="0" marL="0">
              <a:buNone/>
            </a:pPr>
            <a:r>
              <a:rPr lang="ru-RU" sz="1500" b="0" dirty="0">
                <a:solidFill>
                  <a:schemeClr val="tx1"/>
                </a:solidFill>
              </a:rPr>
              <a:t>Утвердить группу продукции и границы пилота</a:t>
            </a:r>
          </a:p>
        </p:txBody>
      </p:sp>
      <p:sp>
        <p:nvSpPr>
          <p:cNvPr id="105" name="Номер шага 2"/>
          <p:cNvSpPr/>
          <p:nvPr/>
        </p:nvSpPr>
        <p:spPr>
          <a:xfrm>
            <a:off x="822960" y="2770632"/>
            <a:ext cx="457200" cy="457200"/>
          </a:xfrm>
          <a:prstGeom prst="roundRect">
            <a:avLst>
              <a:gd name="adj" fmla="val 50000"/>
            </a:avLst>
          </a:prstGeom>
          <a:solidFill>
            <a:schemeClr val="accent2"/>
          </a:solidFill>
          <a:ln>
            <a:noFill/>
          </a:ln>
          <a:effectLst/>
        </p:spPr>
        <p:txBody>
          <a:bodyPr/>
          <a:lstStyle/>
          <a:p>
            <a:endParaRPr lang="ru-RU" dirty="0"/>
          </a:p>
        </p:txBody>
      </p:sp>
      <p:sp>
        <p:nvSpPr>
          <p:cNvPr id="106" name="Номер шага текст 2"/>
          <p:cNvSpPr txBox="1"/>
          <p:nvPr/>
        </p:nvSpPr>
        <p:spPr>
          <a:xfrm>
            <a:off x="822960" y="2770632"/>
            <a:ext cx="457200" cy="457200"/>
          </a:xfrm>
          <a:prstGeom prst="rect">
            <a:avLst/>
          </a:prstGeom>
          <a:noFill/>
          <a:ln/>
        </p:spPr>
        <p:txBody>
          <a:bodyPr wrap="square" lIns="0" tIns="0" rIns="0" bIns="0" rtlCol="0" anchor="ctr">
            <a:noAutofit/>
          </a:bodyPr>
          <a:lstStyle/>
          <a:p>
            <a:pPr algn="ctr" indent="0" marL="0">
              <a:buNone/>
            </a:pPr>
            <a:r>
              <a:rPr lang="ru-RU" sz="1400" b="1" dirty="0">
                <a:solidFill>
                  <a:srgbClr val="FFFFFF"/>
                </a:solidFill>
                <a:latin typeface="Cambria"/>
                <a:cs typeface="Cambria"/>
              </a:rPr>
              <a:t>2</a:t>
            </a:r>
          </a:p>
        </p:txBody>
      </p:sp>
      <p:sp>
        <p:nvSpPr>
          <p:cNvPr id="107" name="Шаг 2"/>
          <p:cNvSpPr txBox="1"/>
          <p:nvPr/>
        </p:nvSpPr>
        <p:spPr>
          <a:xfrm>
            <a:off x="1508760" y="2724912"/>
            <a:ext cx="6126480" cy="566928"/>
          </a:xfrm>
          <a:prstGeom prst="rect">
            <a:avLst/>
          </a:prstGeom>
          <a:noFill/>
          <a:ln/>
        </p:spPr>
        <p:txBody>
          <a:bodyPr wrap="square" lIns="0" tIns="0" rIns="0" bIns="0" rtlCol="0" anchor="ctr">
            <a:noAutofit/>
          </a:bodyPr>
          <a:lstStyle/>
          <a:p>
            <a:pPr algn="l" indent="0" marL="0">
              <a:buNone/>
            </a:pPr>
            <a:r>
              <a:rPr lang="ru-RU" sz="1500" b="0" dirty="0">
                <a:solidFill>
                  <a:schemeClr val="tx1"/>
                </a:solidFill>
              </a:rPr>
              <a:t>Назначить представителей пяти функций</a:t>
            </a:r>
          </a:p>
        </p:txBody>
      </p:sp>
      <p:sp>
        <p:nvSpPr>
          <p:cNvPr id="108" name="Номер шага 3"/>
          <p:cNvSpPr/>
          <p:nvPr/>
        </p:nvSpPr>
        <p:spPr>
          <a:xfrm>
            <a:off x="822960" y="3666744"/>
            <a:ext cx="457200" cy="457200"/>
          </a:xfrm>
          <a:prstGeom prst="roundRect">
            <a:avLst>
              <a:gd name="adj" fmla="val 50000"/>
            </a:avLst>
          </a:prstGeom>
          <a:solidFill>
            <a:schemeClr val="accent2"/>
          </a:solidFill>
          <a:ln>
            <a:noFill/>
          </a:ln>
          <a:effectLst/>
        </p:spPr>
        <p:txBody>
          <a:bodyPr/>
          <a:lstStyle/>
          <a:p>
            <a:endParaRPr lang="ru-RU" dirty="0"/>
          </a:p>
        </p:txBody>
      </p:sp>
      <p:sp>
        <p:nvSpPr>
          <p:cNvPr id="109" name="Номер шага текст 3"/>
          <p:cNvSpPr txBox="1"/>
          <p:nvPr/>
        </p:nvSpPr>
        <p:spPr>
          <a:xfrm>
            <a:off x="822960" y="3666744"/>
            <a:ext cx="457200" cy="457200"/>
          </a:xfrm>
          <a:prstGeom prst="rect">
            <a:avLst/>
          </a:prstGeom>
          <a:noFill/>
          <a:ln/>
        </p:spPr>
        <p:txBody>
          <a:bodyPr wrap="square" lIns="0" tIns="0" rIns="0" bIns="0" rtlCol="0" anchor="ctr">
            <a:noAutofit/>
          </a:bodyPr>
          <a:lstStyle/>
          <a:p>
            <a:pPr algn="ctr" indent="0" marL="0">
              <a:buNone/>
            </a:pPr>
            <a:r>
              <a:rPr lang="ru-RU" sz="1400" b="1" dirty="0">
                <a:solidFill>
                  <a:srgbClr val="FFFFFF"/>
                </a:solidFill>
                <a:latin typeface="Cambria"/>
                <a:cs typeface="Cambria"/>
              </a:rPr>
              <a:t>3</a:t>
            </a:r>
          </a:p>
        </p:txBody>
      </p:sp>
      <p:sp>
        <p:nvSpPr>
          <p:cNvPr id="110" name="Шаг 3"/>
          <p:cNvSpPr txBox="1"/>
          <p:nvPr/>
        </p:nvSpPr>
        <p:spPr>
          <a:xfrm>
            <a:off x="1508760" y="3621024"/>
            <a:ext cx="6126480" cy="566928"/>
          </a:xfrm>
          <a:prstGeom prst="rect">
            <a:avLst/>
          </a:prstGeom>
          <a:noFill/>
          <a:ln/>
        </p:spPr>
        <p:txBody>
          <a:bodyPr wrap="square" lIns="0" tIns="0" rIns="0" bIns="0" rtlCol="0" anchor="ctr">
            <a:noAutofit/>
          </a:bodyPr>
          <a:lstStyle/>
          <a:p>
            <a:pPr algn="l" indent="0" marL="0">
              <a:buNone/>
            </a:pPr>
            <a:r>
              <a:rPr lang="ru-RU" sz="1500" b="0" dirty="0">
                <a:solidFill>
                  <a:schemeClr val="tx1"/>
                </a:solidFill>
              </a:rPr>
              <a:t>Ввести правило одного дня. Об изменении спроса закупкам сообщают сразу</a:t>
            </a:r>
          </a:p>
        </p:txBody>
      </p:sp>
      <p:sp>
        <p:nvSpPr>
          <p:cNvPr id="111" name="Номер шага 4"/>
          <p:cNvSpPr/>
          <p:nvPr/>
        </p:nvSpPr>
        <p:spPr>
          <a:xfrm>
            <a:off x="822960" y="4562856"/>
            <a:ext cx="457200" cy="457200"/>
          </a:xfrm>
          <a:prstGeom prst="roundRect">
            <a:avLst>
              <a:gd name="adj" fmla="val 50000"/>
            </a:avLst>
          </a:prstGeom>
          <a:solidFill>
            <a:schemeClr val="accent2"/>
          </a:solidFill>
          <a:ln>
            <a:noFill/>
          </a:ln>
          <a:effectLst/>
        </p:spPr>
        <p:txBody>
          <a:bodyPr/>
          <a:lstStyle/>
          <a:p>
            <a:endParaRPr lang="ru-RU" dirty="0"/>
          </a:p>
        </p:txBody>
      </p:sp>
      <p:sp>
        <p:nvSpPr>
          <p:cNvPr id="112" name="Номер шага текст 4"/>
          <p:cNvSpPr txBox="1"/>
          <p:nvPr/>
        </p:nvSpPr>
        <p:spPr>
          <a:xfrm>
            <a:off x="822960" y="4562856"/>
            <a:ext cx="457200" cy="457200"/>
          </a:xfrm>
          <a:prstGeom prst="rect">
            <a:avLst/>
          </a:prstGeom>
          <a:noFill/>
          <a:ln/>
        </p:spPr>
        <p:txBody>
          <a:bodyPr wrap="square" lIns="0" tIns="0" rIns="0" bIns="0" rtlCol="0" anchor="ctr">
            <a:noAutofit/>
          </a:bodyPr>
          <a:lstStyle/>
          <a:p>
            <a:pPr algn="ctr" indent="0" marL="0">
              <a:buNone/>
            </a:pPr>
            <a:r>
              <a:rPr lang="ru-RU" sz="1400" b="1" dirty="0">
                <a:solidFill>
                  <a:srgbClr val="FFFFFF"/>
                </a:solidFill>
                <a:latin typeface="Cambria"/>
                <a:cs typeface="Cambria"/>
              </a:rPr>
              <a:t>4</a:t>
            </a:r>
          </a:p>
        </p:txBody>
      </p:sp>
      <p:sp>
        <p:nvSpPr>
          <p:cNvPr id="113" name="Шаг 4"/>
          <p:cNvSpPr txBox="1"/>
          <p:nvPr/>
        </p:nvSpPr>
        <p:spPr>
          <a:xfrm>
            <a:off x="1508760" y="4517136"/>
            <a:ext cx="6126480" cy="566928"/>
          </a:xfrm>
          <a:prstGeom prst="rect">
            <a:avLst/>
          </a:prstGeom>
          <a:noFill/>
          <a:ln/>
        </p:spPr>
        <p:txBody>
          <a:bodyPr wrap="square" lIns="0" tIns="0" rIns="0" bIns="0" rtlCol="0" anchor="ctr">
            <a:noAutofit/>
          </a:bodyPr>
          <a:lstStyle/>
          <a:p>
            <a:pPr algn="l" indent="0" marL="0">
              <a:buNone/>
            </a:pPr>
            <a:r>
              <a:rPr lang="ru-RU" sz="1500" b="0" dirty="0">
                <a:solidFill>
                  <a:schemeClr val="tx1"/>
                </a:solidFill>
              </a:rPr>
              <a:t>Через один цикл сравнить данные до и после</a:t>
            </a:r>
          </a:p>
        </p:txBody>
      </p:sp>
      <p:sp>
        <p:nvSpPr>
          <p:cNvPr id="114" name="Карточка итога"/>
          <p:cNvSpPr/>
          <p:nvPr/>
        </p:nvSpPr>
        <p:spPr>
          <a:xfrm>
            <a:off x="8092440" y="1572768"/>
            <a:ext cx="3520440" cy="4206240"/>
          </a:xfrm>
          <a:prstGeom prst="roundRect">
            <a:avLst>
              <a:gd name="adj" fmla="val 3077"/>
            </a:avLst>
          </a:prstGeom>
          <a:solidFill>
            <a:srgbClr val="005541"/>
          </a:solidFill>
          <a:ln>
            <a:noFill/>
          </a:ln>
          <a:effectLst>
            <a:outerShdw blurRad="101600" dist="25400" dir="5400000" algn="bl" rotWithShape="0">
              <a:srgbClr val="3D434A">
                <a:alpha val="10000"/>
              </a:srgbClr>
            </a:outerShdw>
          </a:effectLst>
        </p:spPr>
        <p:txBody>
          <a:bodyPr/>
          <a:lstStyle/>
          <a:p>
            <a:endParaRPr lang="ru-RU" dirty="0"/>
          </a:p>
        </p:txBody>
      </p:sp>
      <p:sp>
        <p:nvSpPr>
          <p:cNvPr id="115" name="Итог метка"/>
          <p:cNvSpPr txBox="1"/>
          <p:nvPr/>
        </p:nvSpPr>
        <p:spPr>
          <a:xfrm>
            <a:off x="8366760" y="1828800"/>
            <a:ext cx="3017520" cy="237744"/>
          </a:xfrm>
          <a:prstGeom prst="rect">
            <a:avLst/>
          </a:prstGeom>
          <a:noFill/>
          <a:ln/>
        </p:spPr>
        <p:txBody>
          <a:bodyPr wrap="square" lIns="0" tIns="0" rIns="0" bIns="0" rtlCol="0" anchor="t">
            <a:noAutofit/>
          </a:bodyPr>
          <a:lstStyle/>
          <a:p>
            <a:pPr algn="l" indent="0" marL="0">
              <a:buNone/>
            </a:pPr>
            <a:r>
              <a:rPr lang="ru-RU" sz="900" b="1" spc="150" dirty="0">
                <a:solidFill>
                  <a:schemeClr val="accent2"/>
                </a:solidFill>
              </a:rPr>
              <a:t>РЕШЕНИЕ РУКОВОДСТВА</a:t>
            </a:r>
          </a:p>
        </p:txBody>
      </p:sp>
      <p:sp>
        <p:nvSpPr>
          <p:cNvPr id="116" name="Итог заголовок"/>
          <p:cNvSpPr txBox="1"/>
          <p:nvPr/>
        </p:nvSpPr>
        <p:spPr>
          <a:xfrm>
            <a:off x="8366760" y="2194560"/>
            <a:ext cx="3017520" cy="1097280"/>
          </a:xfrm>
          <a:prstGeom prst="rect">
            <a:avLst/>
          </a:prstGeom>
          <a:noFill/>
          <a:ln/>
        </p:spPr>
        <p:txBody>
          <a:bodyPr wrap="square" lIns="0" tIns="0" rIns="0" bIns="0" rtlCol="0" anchor="t">
            <a:noAutofit/>
          </a:bodyPr>
          <a:lstStyle/>
          <a:p>
            <a:pPr algn="l" indent="0" marL="0">
              <a:buNone/>
            </a:pPr>
            <a:r>
              <a:rPr lang="ru-RU" sz="2200" b="1" dirty="0">
                <a:solidFill>
                  <a:srgbClr val="FFFFFF"/>
                </a:solidFill>
                <a:latin typeface="Cambria"/>
                <a:cs typeface="Cambria"/>
              </a:rPr>
              <a:t>Запускаем пилот</a:t>
            </a:r>
          </a:p>
        </p:txBody>
      </p:sp>
      <p:sp>
        <p:nvSpPr>
          <p:cNvPr id="117" name="Итог текст"/>
          <p:cNvSpPr txBox="1"/>
          <p:nvPr/>
        </p:nvSpPr>
        <p:spPr>
          <a:xfrm>
            <a:off x="8366760" y="3474720"/>
            <a:ext cx="3017520" cy="1097280"/>
          </a:xfrm>
          <a:prstGeom prst="rect">
            <a:avLst/>
          </a:prstGeom>
          <a:noFill/>
          <a:ln/>
        </p:spPr>
        <p:txBody>
          <a:bodyPr wrap="square" lIns="0" tIns="0" rIns="0" bIns="0" rtlCol="0" anchor="t">
            <a:noAutofit/>
          </a:bodyPr>
          <a:lstStyle/>
          <a:p>
            <a:pPr algn="l" indent="0" marL="0">
              <a:buNone/>
            </a:pPr>
            <a:r>
              <a:rPr lang="ru-RU" sz="1200" b="0" dirty="0">
                <a:solidFill>
                  <a:srgbClr val="DDE9E3"/>
                </a:solidFill>
              </a:rPr>
              <a:t>Итоги пилота выносим руководству вместе с паспортом пилота</a:t>
            </a:r>
          </a:p>
        </p:txBody>
      </p:sp>
      <p:sp>
        <p:nvSpPr>
          <p:cNvPr id="118" name="Кнопка назад к решению">
            <a:hlinkClick r:id="rId12" action="ppaction://hlinksldjump"/>
          </p:cNvPr>
          <p:cNvSpPr/>
          <p:nvPr/>
        </p:nvSpPr>
        <p:spPr>
          <a:xfrm>
            <a:off x="8366760" y="5074920"/>
            <a:ext cx="2971800" cy="365760"/>
          </a:xfrm>
          <a:prstGeom prst="roundRect">
            <a:avLst>
              <a:gd name="adj" fmla="val 50000"/>
            </a:avLst>
          </a:prstGeom>
          <a:solidFill>
            <a:schemeClr val="accent4"/>
          </a:solidFill>
          <a:ln>
            <a:noFill/>
          </a:ln>
          <a:effectLst/>
        </p:spPr>
        <p:txBody>
          <a:bodyPr rtlCol="0" anchor="ctr" lIns="0" rIns="0" tIns="0" bIns="0" wrap="square"/>
          <a:lstStyle/>
          <a:p>
            <a:pPr algn="ctr"/>
            <a:r>
              <a:rPr lang="ru-RU" sz="1000" b="1" dirty="0">
                <a:solidFill>
                  <a:schemeClr val="accent1"/>
                </a:solidFill>
              </a:rPr>
              <a:t>← Назад к решению</a:t>
            </a:r>
          </a:p>
        </p:txBody>
      </p:sp>
      <p:sp>
        <p:nvSpPr>
          <p:cNvPr id="28"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r>
              <a:rPr b="0" lang="en-US"/>
              <a:t>17</a:t>
            </a:r>
            <a:endParaRPr lang="en-US"/>
          </a:p>
        </p:txBody>
      </p:sp>
      <p:sp>
        <p:nvSpPr>
          <p:cNvPr id="29" name="Навигация Суть">
            <a:hlinkClick action="ppaction://hlinksldjump" r:id="rId9"/>
          </p:cNvPr>
          <p:cNvSpPr/>
          <p:nvPr/>
        </p:nvSpPr>
        <p:spPr>
          <a:xfrm>
            <a:off x="6898233" y="6428232"/>
            <a:ext cx="39502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Суть</a:t>
            </a:r>
          </a:p>
        </p:txBody>
      </p:sp>
      <p:sp>
        <p:nvSpPr>
          <p:cNvPr id="30" name="Навигация Финансы">
            <a:hlinkClick action="ppaction://hlinksldjump" r:id="rId7"/>
          </p:cNvPr>
          <p:cNvSpPr/>
          <p:nvPr/>
        </p:nvSpPr>
        <p:spPr>
          <a:xfrm>
            <a:off x="7348118"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Финансы</a:t>
            </a:r>
          </a:p>
        </p:txBody>
      </p:sp>
      <p:sp>
        <p:nvSpPr>
          <p:cNvPr id="31" name="Навигация Порядок работы">
            <a:hlinkClick action="ppaction://hlinksldjump" r:id="rId10"/>
          </p:cNvPr>
          <p:cNvSpPr/>
          <p:nvPr/>
        </p:nvSpPr>
        <p:spPr>
          <a:xfrm>
            <a:off x="7984540" y="6428232"/>
            <a:ext cx="1016812"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Порядок работы</a:t>
            </a:r>
          </a:p>
        </p:txBody>
      </p:sp>
      <p:sp>
        <p:nvSpPr>
          <p:cNvPr id="32" name="Навигация Пилот">
            <a:hlinkClick action="ppaction://hlinksldjump" r:id="rId11"/>
          </p:cNvPr>
          <p:cNvSpPr/>
          <p:nvPr/>
        </p:nvSpPr>
        <p:spPr>
          <a:xfrm>
            <a:off x="9056217" y="6428232"/>
            <a:ext cx="45720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Пилот</a:t>
            </a:r>
          </a:p>
        </p:txBody>
      </p:sp>
      <p:sp>
        <p:nvSpPr>
          <p:cNvPr id="33" name="Навигация Решение">
            <a:hlinkClick action="ppaction://hlinksldjump" r:id="rId12"/>
          </p:cNvPr>
          <p:cNvSpPr/>
          <p:nvPr/>
        </p:nvSpPr>
        <p:spPr>
          <a:xfrm>
            <a:off x="9568281" y="6428232"/>
            <a:ext cx="581558" cy="219456"/>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1" i="0">
                <a:solidFill>
                  <a:srgbClr val="FFFFFF"/>
                </a:solidFill>
                <a:latin typeface="Calibri"/>
              </a:rPr>
              <a:t>Решение</a:t>
            </a:r>
          </a:p>
        </p:txBody>
      </p:sp>
      <p:sp>
        <p:nvSpPr>
          <p:cNvPr id="34" name="Навигация Приложения">
            <a:hlinkClick action="ppaction://hlinksldjump" r:id="rId13"/>
          </p:cNvPr>
          <p:cNvSpPr/>
          <p:nvPr/>
        </p:nvSpPr>
        <p:spPr>
          <a:xfrm>
            <a:off x="10204704" y="6428232"/>
            <a:ext cx="768096"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Приложения</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50"/>
                                  </p:stCondLst>
                                  <p:childTnLst>
                                    <p:set>
                                      <p:cBhvr>
                                        <p:cTn id="6" dur="1" fill="hold">
                                          <p:stCondLst>
                                            <p:cond delay="0"/>
                                          </p:stCondLst>
                                        </p:cTn>
                                        <p:tgtEl>
                                          <p:spTgt spid="101"/>
                                        </p:tgtEl>
                                        <p:attrNameLst>
                                          <p:attrName>style.visibility</p:attrName>
                                        </p:attrNameLst>
                                      </p:cBhvr>
                                      <p:to>
                                        <p:strVal val="visible"/>
                                      </p:to>
                                    </p:set>
                                    <p:anim calcmode="lin" valueType="num">
                                      <p:cBhvr additive="base">
                                        <p:cTn id="7" dur="550" decel="100000" fill="hold"/>
                                        <p:tgtEl>
                                          <p:spTgt spid="101"/>
                                        </p:tgtEl>
                                        <p:attrNameLst>
                                          <p:attrName>ppt_y</p:attrName>
                                        </p:attrNameLst>
                                      </p:cBhvr>
                                      <p:tavLst>
                                        <p:tav tm="0">
                                          <p:val>
                                            <p:strVal val="#ppt_y+0.05"/>
                                          </p:val>
                                        </p:tav>
                                        <p:tav tm="100000">
                                          <p:val>
                                            <p:strVal val="#ppt_y"/>
                                          </p:val>
                                        </p:tav>
                                      </p:tavLst>
                                    </p:anim>
                                    <p:animEffect transition="in" filter="fade">
                                      <p:cBhvr>
                                        <p:cTn id="8" dur="550"/>
                                        <p:tgtEl>
                                          <p:spTgt spid="101"/>
                                        </p:tgtEl>
                                      </p:cBhvr>
                                    </p:animEffect>
                                  </p:childTnLst>
                                </p:cTn>
                              </p:par>
                              <p:par>
                                <p:cTn id="9" presetID="42" presetClass="entr" presetSubtype="0" fill="hold" grpId="0" nodeType="withEffect">
                                  <p:stCondLst>
                                    <p:cond delay="300"/>
                                  </p:stCondLst>
                                  <p:childTnLst>
                                    <p:set>
                                      <p:cBhvr>
                                        <p:cTn id="10" dur="1" fill="hold">
                                          <p:stCondLst>
                                            <p:cond delay="0"/>
                                          </p:stCondLst>
                                        </p:cTn>
                                        <p:tgtEl>
                                          <p:spTgt spid="102"/>
                                        </p:tgtEl>
                                        <p:attrNameLst>
                                          <p:attrName>style.visibility</p:attrName>
                                        </p:attrNameLst>
                                      </p:cBhvr>
                                      <p:to>
                                        <p:strVal val="visible"/>
                                      </p:to>
                                    </p:set>
                                    <p:anim calcmode="lin" valueType="num">
                                      <p:cBhvr additive="base">
                                        <p:cTn id="11" dur="550" decel="100000" fill="hold"/>
                                        <p:tgtEl>
                                          <p:spTgt spid="102"/>
                                        </p:tgtEl>
                                        <p:attrNameLst>
                                          <p:attrName>ppt_y</p:attrName>
                                        </p:attrNameLst>
                                      </p:cBhvr>
                                      <p:tavLst>
                                        <p:tav tm="0">
                                          <p:val>
                                            <p:strVal val="#ppt_y+0.05"/>
                                          </p:val>
                                        </p:tav>
                                        <p:tav tm="100000">
                                          <p:val>
                                            <p:strVal val="#ppt_y"/>
                                          </p:val>
                                        </p:tav>
                                      </p:tavLst>
                                    </p:anim>
                                    <p:animEffect transition="in" filter="fade">
                                      <p:cBhvr>
                                        <p:cTn id="12" dur="550"/>
                                        <p:tgtEl>
                                          <p:spTgt spid="102"/>
                                        </p:tgtEl>
                                      </p:cBhvr>
                                    </p:animEffect>
                                  </p:childTnLst>
                                </p:cTn>
                              </p:par>
                              <p:par>
                                <p:cTn id="13" presetID="42" presetClass="entr" presetSubtype="0" fill="hold" grpId="0" nodeType="withEffect">
                                  <p:stCondLst>
                                    <p:cond delay="300"/>
                                  </p:stCondLst>
                                  <p:childTnLst>
                                    <p:set>
                                      <p:cBhvr>
                                        <p:cTn id="14" dur="1" fill="hold">
                                          <p:stCondLst>
                                            <p:cond delay="0"/>
                                          </p:stCondLst>
                                        </p:cTn>
                                        <p:tgtEl>
                                          <p:spTgt spid="103"/>
                                        </p:tgtEl>
                                        <p:attrNameLst>
                                          <p:attrName>style.visibility</p:attrName>
                                        </p:attrNameLst>
                                      </p:cBhvr>
                                      <p:to>
                                        <p:strVal val="visible"/>
                                      </p:to>
                                    </p:set>
                                    <p:anim calcmode="lin" valueType="num">
                                      <p:cBhvr additive="base">
                                        <p:cTn id="15" dur="550" decel="100000" fill="hold"/>
                                        <p:tgtEl>
                                          <p:spTgt spid="103"/>
                                        </p:tgtEl>
                                        <p:attrNameLst>
                                          <p:attrName>ppt_y</p:attrName>
                                        </p:attrNameLst>
                                      </p:cBhvr>
                                      <p:tavLst>
                                        <p:tav tm="0">
                                          <p:val>
                                            <p:strVal val="#ppt_y+0.05"/>
                                          </p:val>
                                        </p:tav>
                                        <p:tav tm="100000">
                                          <p:val>
                                            <p:strVal val="#ppt_y"/>
                                          </p:val>
                                        </p:tav>
                                      </p:tavLst>
                                    </p:anim>
                                    <p:animEffect transition="in" filter="fade">
                                      <p:cBhvr>
                                        <p:cTn id="16" dur="550"/>
                                        <p:tgtEl>
                                          <p:spTgt spid="103"/>
                                        </p:tgtEl>
                                      </p:cBhvr>
                                    </p:animEffect>
                                  </p:childTnLst>
                                </p:cTn>
                              </p:par>
                              <p:par>
                                <p:cTn id="17" presetID="42" presetClass="entr" presetSubtype="0" fill="hold" grpId="0" nodeType="withEffect">
                                  <p:stCondLst>
                                    <p:cond delay="300"/>
                                  </p:stCondLst>
                                  <p:childTnLst>
                                    <p:set>
                                      <p:cBhvr>
                                        <p:cTn id="18" dur="1" fill="hold">
                                          <p:stCondLst>
                                            <p:cond delay="0"/>
                                          </p:stCondLst>
                                        </p:cTn>
                                        <p:tgtEl>
                                          <p:spTgt spid="104"/>
                                        </p:tgtEl>
                                        <p:attrNameLst>
                                          <p:attrName>style.visibility</p:attrName>
                                        </p:attrNameLst>
                                      </p:cBhvr>
                                      <p:to>
                                        <p:strVal val="visible"/>
                                      </p:to>
                                    </p:set>
                                    <p:anim calcmode="lin" valueType="num">
                                      <p:cBhvr additive="base">
                                        <p:cTn id="19" dur="550" decel="100000" fill="hold"/>
                                        <p:tgtEl>
                                          <p:spTgt spid="104"/>
                                        </p:tgtEl>
                                        <p:attrNameLst>
                                          <p:attrName>ppt_y</p:attrName>
                                        </p:attrNameLst>
                                      </p:cBhvr>
                                      <p:tavLst>
                                        <p:tav tm="0">
                                          <p:val>
                                            <p:strVal val="#ppt_y+0.05"/>
                                          </p:val>
                                        </p:tav>
                                        <p:tav tm="100000">
                                          <p:val>
                                            <p:strVal val="#ppt_y"/>
                                          </p:val>
                                        </p:tav>
                                      </p:tavLst>
                                    </p:anim>
                                    <p:animEffect transition="in" filter="fade">
                                      <p:cBhvr>
                                        <p:cTn id="20" dur="550"/>
                                        <p:tgtEl>
                                          <p:spTgt spid="104"/>
                                        </p:tgtEl>
                                      </p:cBhvr>
                                    </p:animEffect>
                                  </p:childTnLst>
                                </p:cTn>
                              </p:par>
                              <p:par>
                                <p:cTn id="21" presetID="42" presetClass="entr" presetSubtype="0" fill="hold" grpId="0" nodeType="withEffect">
                                  <p:stCondLst>
                                    <p:cond delay="480"/>
                                  </p:stCondLst>
                                  <p:childTnLst>
                                    <p:set>
                                      <p:cBhvr>
                                        <p:cTn id="22" dur="1" fill="hold">
                                          <p:stCondLst>
                                            <p:cond delay="0"/>
                                          </p:stCondLst>
                                        </p:cTn>
                                        <p:tgtEl>
                                          <p:spTgt spid="105"/>
                                        </p:tgtEl>
                                        <p:attrNameLst>
                                          <p:attrName>style.visibility</p:attrName>
                                        </p:attrNameLst>
                                      </p:cBhvr>
                                      <p:to>
                                        <p:strVal val="visible"/>
                                      </p:to>
                                    </p:set>
                                    <p:anim calcmode="lin" valueType="num">
                                      <p:cBhvr additive="base">
                                        <p:cTn id="23" dur="550" decel="100000" fill="hold"/>
                                        <p:tgtEl>
                                          <p:spTgt spid="105"/>
                                        </p:tgtEl>
                                        <p:attrNameLst>
                                          <p:attrName>ppt_y</p:attrName>
                                        </p:attrNameLst>
                                      </p:cBhvr>
                                      <p:tavLst>
                                        <p:tav tm="0">
                                          <p:val>
                                            <p:strVal val="#ppt_y+0.05"/>
                                          </p:val>
                                        </p:tav>
                                        <p:tav tm="100000">
                                          <p:val>
                                            <p:strVal val="#ppt_y"/>
                                          </p:val>
                                        </p:tav>
                                      </p:tavLst>
                                    </p:anim>
                                    <p:animEffect transition="in" filter="fade">
                                      <p:cBhvr>
                                        <p:cTn id="24" dur="550"/>
                                        <p:tgtEl>
                                          <p:spTgt spid="105"/>
                                        </p:tgtEl>
                                      </p:cBhvr>
                                    </p:animEffect>
                                  </p:childTnLst>
                                </p:cTn>
                              </p:par>
                              <p:par>
                                <p:cTn id="25" presetID="42" presetClass="entr" presetSubtype="0" fill="hold" grpId="0" nodeType="withEffect">
                                  <p:stCondLst>
                                    <p:cond delay="480"/>
                                  </p:stCondLst>
                                  <p:childTnLst>
                                    <p:set>
                                      <p:cBhvr>
                                        <p:cTn id="26" dur="1" fill="hold">
                                          <p:stCondLst>
                                            <p:cond delay="0"/>
                                          </p:stCondLst>
                                        </p:cTn>
                                        <p:tgtEl>
                                          <p:spTgt spid="106"/>
                                        </p:tgtEl>
                                        <p:attrNameLst>
                                          <p:attrName>style.visibility</p:attrName>
                                        </p:attrNameLst>
                                      </p:cBhvr>
                                      <p:to>
                                        <p:strVal val="visible"/>
                                      </p:to>
                                    </p:set>
                                    <p:anim calcmode="lin" valueType="num">
                                      <p:cBhvr additive="base">
                                        <p:cTn id="27" dur="550" decel="100000" fill="hold"/>
                                        <p:tgtEl>
                                          <p:spTgt spid="106"/>
                                        </p:tgtEl>
                                        <p:attrNameLst>
                                          <p:attrName>ppt_y</p:attrName>
                                        </p:attrNameLst>
                                      </p:cBhvr>
                                      <p:tavLst>
                                        <p:tav tm="0">
                                          <p:val>
                                            <p:strVal val="#ppt_y+0.05"/>
                                          </p:val>
                                        </p:tav>
                                        <p:tav tm="100000">
                                          <p:val>
                                            <p:strVal val="#ppt_y"/>
                                          </p:val>
                                        </p:tav>
                                      </p:tavLst>
                                    </p:anim>
                                    <p:animEffect transition="in" filter="fade">
                                      <p:cBhvr>
                                        <p:cTn id="28" dur="550"/>
                                        <p:tgtEl>
                                          <p:spTgt spid="106"/>
                                        </p:tgtEl>
                                      </p:cBhvr>
                                    </p:animEffect>
                                  </p:childTnLst>
                                </p:cTn>
                              </p:par>
                              <p:par>
                                <p:cTn id="29" presetID="42" presetClass="entr" presetSubtype="0" fill="hold" grpId="0" nodeType="withEffect">
                                  <p:stCondLst>
                                    <p:cond delay="480"/>
                                  </p:stCondLst>
                                  <p:childTnLst>
                                    <p:set>
                                      <p:cBhvr>
                                        <p:cTn id="30" dur="1" fill="hold">
                                          <p:stCondLst>
                                            <p:cond delay="0"/>
                                          </p:stCondLst>
                                        </p:cTn>
                                        <p:tgtEl>
                                          <p:spTgt spid="107"/>
                                        </p:tgtEl>
                                        <p:attrNameLst>
                                          <p:attrName>style.visibility</p:attrName>
                                        </p:attrNameLst>
                                      </p:cBhvr>
                                      <p:to>
                                        <p:strVal val="visible"/>
                                      </p:to>
                                    </p:set>
                                    <p:anim calcmode="lin" valueType="num">
                                      <p:cBhvr additive="base">
                                        <p:cTn id="31" dur="550" decel="100000" fill="hold"/>
                                        <p:tgtEl>
                                          <p:spTgt spid="107"/>
                                        </p:tgtEl>
                                        <p:attrNameLst>
                                          <p:attrName>ppt_y</p:attrName>
                                        </p:attrNameLst>
                                      </p:cBhvr>
                                      <p:tavLst>
                                        <p:tav tm="0">
                                          <p:val>
                                            <p:strVal val="#ppt_y+0.05"/>
                                          </p:val>
                                        </p:tav>
                                        <p:tav tm="100000">
                                          <p:val>
                                            <p:strVal val="#ppt_y"/>
                                          </p:val>
                                        </p:tav>
                                      </p:tavLst>
                                    </p:anim>
                                    <p:animEffect transition="in" filter="fade">
                                      <p:cBhvr>
                                        <p:cTn id="32" dur="550"/>
                                        <p:tgtEl>
                                          <p:spTgt spid="107"/>
                                        </p:tgtEl>
                                      </p:cBhvr>
                                    </p:animEffect>
                                  </p:childTnLst>
                                </p:cTn>
                              </p:par>
                              <p:par>
                                <p:cTn id="33" presetID="42" presetClass="entr" presetSubtype="0" fill="hold" grpId="0" nodeType="withEffect">
                                  <p:stCondLst>
                                    <p:cond delay="660"/>
                                  </p:stCondLst>
                                  <p:childTnLst>
                                    <p:set>
                                      <p:cBhvr>
                                        <p:cTn id="34" dur="1" fill="hold">
                                          <p:stCondLst>
                                            <p:cond delay="0"/>
                                          </p:stCondLst>
                                        </p:cTn>
                                        <p:tgtEl>
                                          <p:spTgt spid="108"/>
                                        </p:tgtEl>
                                        <p:attrNameLst>
                                          <p:attrName>style.visibility</p:attrName>
                                        </p:attrNameLst>
                                      </p:cBhvr>
                                      <p:to>
                                        <p:strVal val="visible"/>
                                      </p:to>
                                    </p:set>
                                    <p:anim calcmode="lin" valueType="num">
                                      <p:cBhvr additive="base">
                                        <p:cTn id="35" dur="550" decel="100000" fill="hold"/>
                                        <p:tgtEl>
                                          <p:spTgt spid="108"/>
                                        </p:tgtEl>
                                        <p:attrNameLst>
                                          <p:attrName>ppt_y</p:attrName>
                                        </p:attrNameLst>
                                      </p:cBhvr>
                                      <p:tavLst>
                                        <p:tav tm="0">
                                          <p:val>
                                            <p:strVal val="#ppt_y+0.05"/>
                                          </p:val>
                                        </p:tav>
                                        <p:tav tm="100000">
                                          <p:val>
                                            <p:strVal val="#ppt_y"/>
                                          </p:val>
                                        </p:tav>
                                      </p:tavLst>
                                    </p:anim>
                                    <p:animEffect transition="in" filter="fade">
                                      <p:cBhvr>
                                        <p:cTn id="36" dur="550"/>
                                        <p:tgtEl>
                                          <p:spTgt spid="108"/>
                                        </p:tgtEl>
                                      </p:cBhvr>
                                    </p:animEffect>
                                  </p:childTnLst>
                                </p:cTn>
                              </p:par>
                              <p:par>
                                <p:cTn id="37" presetID="42" presetClass="entr" presetSubtype="0" fill="hold" grpId="0" nodeType="withEffect">
                                  <p:stCondLst>
                                    <p:cond delay="660"/>
                                  </p:stCondLst>
                                  <p:childTnLst>
                                    <p:set>
                                      <p:cBhvr>
                                        <p:cTn id="38" dur="1" fill="hold">
                                          <p:stCondLst>
                                            <p:cond delay="0"/>
                                          </p:stCondLst>
                                        </p:cTn>
                                        <p:tgtEl>
                                          <p:spTgt spid="109"/>
                                        </p:tgtEl>
                                        <p:attrNameLst>
                                          <p:attrName>style.visibility</p:attrName>
                                        </p:attrNameLst>
                                      </p:cBhvr>
                                      <p:to>
                                        <p:strVal val="visible"/>
                                      </p:to>
                                    </p:set>
                                    <p:anim calcmode="lin" valueType="num">
                                      <p:cBhvr additive="base">
                                        <p:cTn id="39" dur="550" decel="100000" fill="hold"/>
                                        <p:tgtEl>
                                          <p:spTgt spid="109"/>
                                        </p:tgtEl>
                                        <p:attrNameLst>
                                          <p:attrName>ppt_y</p:attrName>
                                        </p:attrNameLst>
                                      </p:cBhvr>
                                      <p:tavLst>
                                        <p:tav tm="0">
                                          <p:val>
                                            <p:strVal val="#ppt_y+0.05"/>
                                          </p:val>
                                        </p:tav>
                                        <p:tav tm="100000">
                                          <p:val>
                                            <p:strVal val="#ppt_y"/>
                                          </p:val>
                                        </p:tav>
                                      </p:tavLst>
                                    </p:anim>
                                    <p:animEffect transition="in" filter="fade">
                                      <p:cBhvr>
                                        <p:cTn id="40" dur="550"/>
                                        <p:tgtEl>
                                          <p:spTgt spid="109"/>
                                        </p:tgtEl>
                                      </p:cBhvr>
                                    </p:animEffect>
                                  </p:childTnLst>
                                </p:cTn>
                              </p:par>
                              <p:par>
                                <p:cTn id="41" presetID="42" presetClass="entr" presetSubtype="0" fill="hold" grpId="0" nodeType="withEffect">
                                  <p:stCondLst>
                                    <p:cond delay="660"/>
                                  </p:stCondLst>
                                  <p:childTnLst>
                                    <p:set>
                                      <p:cBhvr>
                                        <p:cTn id="42" dur="1" fill="hold">
                                          <p:stCondLst>
                                            <p:cond delay="0"/>
                                          </p:stCondLst>
                                        </p:cTn>
                                        <p:tgtEl>
                                          <p:spTgt spid="110"/>
                                        </p:tgtEl>
                                        <p:attrNameLst>
                                          <p:attrName>style.visibility</p:attrName>
                                        </p:attrNameLst>
                                      </p:cBhvr>
                                      <p:to>
                                        <p:strVal val="visible"/>
                                      </p:to>
                                    </p:set>
                                    <p:anim calcmode="lin" valueType="num">
                                      <p:cBhvr additive="base">
                                        <p:cTn id="43" dur="550" decel="100000" fill="hold"/>
                                        <p:tgtEl>
                                          <p:spTgt spid="110"/>
                                        </p:tgtEl>
                                        <p:attrNameLst>
                                          <p:attrName>ppt_y</p:attrName>
                                        </p:attrNameLst>
                                      </p:cBhvr>
                                      <p:tavLst>
                                        <p:tav tm="0">
                                          <p:val>
                                            <p:strVal val="#ppt_y+0.05"/>
                                          </p:val>
                                        </p:tav>
                                        <p:tav tm="100000">
                                          <p:val>
                                            <p:strVal val="#ppt_y"/>
                                          </p:val>
                                        </p:tav>
                                      </p:tavLst>
                                    </p:anim>
                                    <p:animEffect transition="in" filter="fade">
                                      <p:cBhvr>
                                        <p:cTn id="44" dur="550"/>
                                        <p:tgtEl>
                                          <p:spTgt spid="110"/>
                                        </p:tgtEl>
                                      </p:cBhvr>
                                    </p:animEffect>
                                  </p:childTnLst>
                                </p:cTn>
                              </p:par>
                              <p:par>
                                <p:cTn id="45" presetID="42" presetClass="entr" presetSubtype="0" fill="hold" grpId="0" nodeType="withEffect">
                                  <p:stCondLst>
                                    <p:cond delay="840"/>
                                  </p:stCondLst>
                                  <p:childTnLst>
                                    <p:set>
                                      <p:cBhvr>
                                        <p:cTn id="46" dur="1" fill="hold">
                                          <p:stCondLst>
                                            <p:cond delay="0"/>
                                          </p:stCondLst>
                                        </p:cTn>
                                        <p:tgtEl>
                                          <p:spTgt spid="111"/>
                                        </p:tgtEl>
                                        <p:attrNameLst>
                                          <p:attrName>style.visibility</p:attrName>
                                        </p:attrNameLst>
                                      </p:cBhvr>
                                      <p:to>
                                        <p:strVal val="visible"/>
                                      </p:to>
                                    </p:set>
                                    <p:anim calcmode="lin" valueType="num">
                                      <p:cBhvr additive="base">
                                        <p:cTn id="47" dur="550" decel="100000" fill="hold"/>
                                        <p:tgtEl>
                                          <p:spTgt spid="111"/>
                                        </p:tgtEl>
                                        <p:attrNameLst>
                                          <p:attrName>ppt_y</p:attrName>
                                        </p:attrNameLst>
                                      </p:cBhvr>
                                      <p:tavLst>
                                        <p:tav tm="0">
                                          <p:val>
                                            <p:strVal val="#ppt_y+0.05"/>
                                          </p:val>
                                        </p:tav>
                                        <p:tav tm="100000">
                                          <p:val>
                                            <p:strVal val="#ppt_y"/>
                                          </p:val>
                                        </p:tav>
                                      </p:tavLst>
                                    </p:anim>
                                    <p:animEffect transition="in" filter="fade">
                                      <p:cBhvr>
                                        <p:cTn id="48" dur="550"/>
                                        <p:tgtEl>
                                          <p:spTgt spid="111"/>
                                        </p:tgtEl>
                                      </p:cBhvr>
                                    </p:animEffect>
                                  </p:childTnLst>
                                </p:cTn>
                              </p:par>
                              <p:par>
                                <p:cTn id="49" presetID="42" presetClass="entr" presetSubtype="0" fill="hold" grpId="0" nodeType="withEffect">
                                  <p:stCondLst>
                                    <p:cond delay="840"/>
                                  </p:stCondLst>
                                  <p:childTnLst>
                                    <p:set>
                                      <p:cBhvr>
                                        <p:cTn id="50" dur="1" fill="hold">
                                          <p:stCondLst>
                                            <p:cond delay="0"/>
                                          </p:stCondLst>
                                        </p:cTn>
                                        <p:tgtEl>
                                          <p:spTgt spid="112"/>
                                        </p:tgtEl>
                                        <p:attrNameLst>
                                          <p:attrName>style.visibility</p:attrName>
                                        </p:attrNameLst>
                                      </p:cBhvr>
                                      <p:to>
                                        <p:strVal val="visible"/>
                                      </p:to>
                                    </p:set>
                                    <p:anim calcmode="lin" valueType="num">
                                      <p:cBhvr additive="base">
                                        <p:cTn id="51" dur="550" decel="100000" fill="hold"/>
                                        <p:tgtEl>
                                          <p:spTgt spid="112"/>
                                        </p:tgtEl>
                                        <p:attrNameLst>
                                          <p:attrName>ppt_y</p:attrName>
                                        </p:attrNameLst>
                                      </p:cBhvr>
                                      <p:tavLst>
                                        <p:tav tm="0">
                                          <p:val>
                                            <p:strVal val="#ppt_y+0.05"/>
                                          </p:val>
                                        </p:tav>
                                        <p:tav tm="100000">
                                          <p:val>
                                            <p:strVal val="#ppt_y"/>
                                          </p:val>
                                        </p:tav>
                                      </p:tavLst>
                                    </p:anim>
                                    <p:animEffect transition="in" filter="fade">
                                      <p:cBhvr>
                                        <p:cTn id="52" dur="550"/>
                                        <p:tgtEl>
                                          <p:spTgt spid="112"/>
                                        </p:tgtEl>
                                      </p:cBhvr>
                                    </p:animEffect>
                                  </p:childTnLst>
                                </p:cTn>
                              </p:par>
                              <p:par>
                                <p:cTn id="53" presetID="42" presetClass="entr" presetSubtype="0" fill="hold" grpId="0" nodeType="withEffect">
                                  <p:stCondLst>
                                    <p:cond delay="840"/>
                                  </p:stCondLst>
                                  <p:childTnLst>
                                    <p:set>
                                      <p:cBhvr>
                                        <p:cTn id="54" dur="1" fill="hold">
                                          <p:stCondLst>
                                            <p:cond delay="0"/>
                                          </p:stCondLst>
                                        </p:cTn>
                                        <p:tgtEl>
                                          <p:spTgt spid="113"/>
                                        </p:tgtEl>
                                        <p:attrNameLst>
                                          <p:attrName>style.visibility</p:attrName>
                                        </p:attrNameLst>
                                      </p:cBhvr>
                                      <p:to>
                                        <p:strVal val="visible"/>
                                      </p:to>
                                    </p:set>
                                    <p:anim calcmode="lin" valueType="num">
                                      <p:cBhvr additive="base">
                                        <p:cTn id="55" dur="550" decel="100000" fill="hold"/>
                                        <p:tgtEl>
                                          <p:spTgt spid="113"/>
                                        </p:tgtEl>
                                        <p:attrNameLst>
                                          <p:attrName>ppt_y</p:attrName>
                                        </p:attrNameLst>
                                      </p:cBhvr>
                                      <p:tavLst>
                                        <p:tav tm="0">
                                          <p:val>
                                            <p:strVal val="#ppt_y+0.05"/>
                                          </p:val>
                                        </p:tav>
                                        <p:tav tm="100000">
                                          <p:val>
                                            <p:strVal val="#ppt_y"/>
                                          </p:val>
                                        </p:tav>
                                      </p:tavLst>
                                    </p:anim>
                                    <p:animEffect transition="in" filter="fade">
                                      <p:cBhvr>
                                        <p:cTn id="56" dur="550"/>
                                        <p:tgtEl>
                                          <p:spTgt spid="113"/>
                                        </p:tgtEl>
                                      </p:cBhvr>
                                    </p:animEffect>
                                  </p:childTnLst>
                                </p:cTn>
                              </p:par>
                              <p:par>
                                <p:cTn id="57" presetID="42" presetClass="entr" presetSubtype="0" fill="hold" grpId="0" nodeType="withEffect">
                                  <p:stCondLst>
                                    <p:cond delay="1100"/>
                                  </p:stCondLst>
                                  <p:childTnLst>
                                    <p:set>
                                      <p:cBhvr>
                                        <p:cTn id="58" dur="1" fill="hold">
                                          <p:stCondLst>
                                            <p:cond delay="0"/>
                                          </p:stCondLst>
                                        </p:cTn>
                                        <p:tgtEl>
                                          <p:spTgt spid="114"/>
                                        </p:tgtEl>
                                        <p:attrNameLst>
                                          <p:attrName>style.visibility</p:attrName>
                                        </p:attrNameLst>
                                      </p:cBhvr>
                                      <p:to>
                                        <p:strVal val="visible"/>
                                      </p:to>
                                    </p:set>
                                    <p:anim calcmode="lin" valueType="num">
                                      <p:cBhvr additive="base">
                                        <p:cTn id="59" dur="550" decel="100000" fill="hold"/>
                                        <p:tgtEl>
                                          <p:spTgt spid="114"/>
                                        </p:tgtEl>
                                        <p:attrNameLst>
                                          <p:attrName>ppt_y</p:attrName>
                                        </p:attrNameLst>
                                      </p:cBhvr>
                                      <p:tavLst>
                                        <p:tav tm="0">
                                          <p:val>
                                            <p:strVal val="#ppt_y+0.05"/>
                                          </p:val>
                                        </p:tav>
                                        <p:tav tm="100000">
                                          <p:val>
                                            <p:strVal val="#ppt_y"/>
                                          </p:val>
                                        </p:tav>
                                      </p:tavLst>
                                    </p:anim>
                                    <p:animEffect transition="in" filter="fade">
                                      <p:cBhvr>
                                        <p:cTn id="60" dur="550"/>
                                        <p:tgtEl>
                                          <p:spTgt spid="114"/>
                                        </p:tgtEl>
                                      </p:cBhvr>
                                    </p:animEffect>
                                  </p:childTnLst>
                                </p:cTn>
                              </p:par>
                              <p:par>
                                <p:cTn id="61" presetID="42" presetClass="entr" presetSubtype="0" fill="hold" grpId="0" nodeType="withEffect">
                                  <p:stCondLst>
                                    <p:cond delay="1100"/>
                                  </p:stCondLst>
                                  <p:childTnLst>
                                    <p:set>
                                      <p:cBhvr>
                                        <p:cTn id="62" dur="1" fill="hold">
                                          <p:stCondLst>
                                            <p:cond delay="0"/>
                                          </p:stCondLst>
                                        </p:cTn>
                                        <p:tgtEl>
                                          <p:spTgt spid="115"/>
                                        </p:tgtEl>
                                        <p:attrNameLst>
                                          <p:attrName>style.visibility</p:attrName>
                                        </p:attrNameLst>
                                      </p:cBhvr>
                                      <p:to>
                                        <p:strVal val="visible"/>
                                      </p:to>
                                    </p:set>
                                    <p:anim calcmode="lin" valueType="num">
                                      <p:cBhvr additive="base">
                                        <p:cTn id="63" dur="550" decel="100000" fill="hold"/>
                                        <p:tgtEl>
                                          <p:spTgt spid="115"/>
                                        </p:tgtEl>
                                        <p:attrNameLst>
                                          <p:attrName>ppt_y</p:attrName>
                                        </p:attrNameLst>
                                      </p:cBhvr>
                                      <p:tavLst>
                                        <p:tav tm="0">
                                          <p:val>
                                            <p:strVal val="#ppt_y+0.05"/>
                                          </p:val>
                                        </p:tav>
                                        <p:tav tm="100000">
                                          <p:val>
                                            <p:strVal val="#ppt_y"/>
                                          </p:val>
                                        </p:tav>
                                      </p:tavLst>
                                    </p:anim>
                                    <p:animEffect transition="in" filter="fade">
                                      <p:cBhvr>
                                        <p:cTn id="64" dur="550"/>
                                        <p:tgtEl>
                                          <p:spTgt spid="115"/>
                                        </p:tgtEl>
                                      </p:cBhvr>
                                    </p:animEffect>
                                  </p:childTnLst>
                                </p:cTn>
                              </p:par>
                              <p:par>
                                <p:cTn id="65" presetID="42" presetClass="entr" presetSubtype="0" fill="hold" grpId="0" nodeType="withEffect">
                                  <p:stCondLst>
                                    <p:cond delay="1100"/>
                                  </p:stCondLst>
                                  <p:childTnLst>
                                    <p:set>
                                      <p:cBhvr>
                                        <p:cTn id="66" dur="1" fill="hold">
                                          <p:stCondLst>
                                            <p:cond delay="0"/>
                                          </p:stCondLst>
                                        </p:cTn>
                                        <p:tgtEl>
                                          <p:spTgt spid="116"/>
                                        </p:tgtEl>
                                        <p:attrNameLst>
                                          <p:attrName>style.visibility</p:attrName>
                                        </p:attrNameLst>
                                      </p:cBhvr>
                                      <p:to>
                                        <p:strVal val="visible"/>
                                      </p:to>
                                    </p:set>
                                    <p:anim calcmode="lin" valueType="num">
                                      <p:cBhvr additive="base">
                                        <p:cTn id="67" dur="550" decel="100000" fill="hold"/>
                                        <p:tgtEl>
                                          <p:spTgt spid="116"/>
                                        </p:tgtEl>
                                        <p:attrNameLst>
                                          <p:attrName>ppt_y</p:attrName>
                                        </p:attrNameLst>
                                      </p:cBhvr>
                                      <p:tavLst>
                                        <p:tav tm="0">
                                          <p:val>
                                            <p:strVal val="#ppt_y+0.05"/>
                                          </p:val>
                                        </p:tav>
                                        <p:tav tm="100000">
                                          <p:val>
                                            <p:strVal val="#ppt_y"/>
                                          </p:val>
                                        </p:tav>
                                      </p:tavLst>
                                    </p:anim>
                                    <p:animEffect transition="in" filter="fade">
                                      <p:cBhvr>
                                        <p:cTn id="68" dur="550"/>
                                        <p:tgtEl>
                                          <p:spTgt spid="116"/>
                                        </p:tgtEl>
                                      </p:cBhvr>
                                    </p:animEffect>
                                  </p:childTnLst>
                                </p:cTn>
                              </p:par>
                              <p:par>
                                <p:cTn id="69" presetID="42" presetClass="entr" presetSubtype="0" fill="hold" grpId="0" nodeType="withEffect">
                                  <p:stCondLst>
                                    <p:cond delay="1100"/>
                                  </p:stCondLst>
                                  <p:childTnLst>
                                    <p:set>
                                      <p:cBhvr>
                                        <p:cTn id="70" dur="1" fill="hold">
                                          <p:stCondLst>
                                            <p:cond delay="0"/>
                                          </p:stCondLst>
                                        </p:cTn>
                                        <p:tgtEl>
                                          <p:spTgt spid="117"/>
                                        </p:tgtEl>
                                        <p:attrNameLst>
                                          <p:attrName>style.visibility</p:attrName>
                                        </p:attrNameLst>
                                      </p:cBhvr>
                                      <p:to>
                                        <p:strVal val="visible"/>
                                      </p:to>
                                    </p:set>
                                    <p:anim calcmode="lin" valueType="num">
                                      <p:cBhvr additive="base">
                                        <p:cTn id="71" dur="550" decel="100000" fill="hold"/>
                                        <p:tgtEl>
                                          <p:spTgt spid="117"/>
                                        </p:tgtEl>
                                        <p:attrNameLst>
                                          <p:attrName>ppt_y</p:attrName>
                                        </p:attrNameLst>
                                      </p:cBhvr>
                                      <p:tavLst>
                                        <p:tav tm="0">
                                          <p:val>
                                            <p:strVal val="#ppt_y+0.05"/>
                                          </p:val>
                                        </p:tav>
                                        <p:tav tm="100000">
                                          <p:val>
                                            <p:strVal val="#ppt_y"/>
                                          </p:val>
                                        </p:tav>
                                      </p:tavLst>
                                    </p:anim>
                                    <p:animEffect transition="in" filter="fade">
                                      <p:cBhvr>
                                        <p:cTn id="72" dur="550"/>
                                        <p:tgtEl>
                                          <p:spTgt spid="117"/>
                                        </p:tgtEl>
                                      </p:cBhvr>
                                    </p:animEffect>
                                  </p:childTnLst>
                                </p:cTn>
                              </p:par>
                              <p:par>
                                <p:cTn id="73" presetID="10" presetClass="entr" presetSubtype="0" fill="hold" grpId="0" nodeType="withEffect">
                                  <p:stCondLst>
                                    <p:cond delay="1300"/>
                                  </p:stCondLst>
                                  <p:childTnLst>
                                    <p:set>
                                      <p:cBhvr>
                                        <p:cTn id="74" dur="1" fill="hold">
                                          <p:stCondLst>
                                            <p:cond delay="0"/>
                                          </p:stCondLst>
                                        </p:cTn>
                                        <p:tgtEl>
                                          <p:spTgt spid="118"/>
                                        </p:tgtEl>
                                        <p:attrNameLst>
                                          <p:attrName>style.visibility</p:attrName>
                                        </p:attrNameLst>
                                      </p:cBhvr>
                                      <p:to>
                                        <p:strVal val="visible"/>
                                      </p:to>
                                    </p:set>
                                    <p:animEffect transition="in" filter="fade">
                                      <p:cBhvr>
                                        <p:cTn id="75" dur="7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t"/>
          <a:lstStyle/>
          <a:p>
            <a:pPr algn="l" indent="0" marL="0">
              <a:buNone/>
            </a:pPr>
            <a:r>
              <a:rPr lang="en-US" sz="2600" b="1" dirty="0">
                <a:solidFill>
                  <a:schemeClr val="accent1"/>
                </a:solidFill>
              </a:rPr>
              <a:t>Дорабатываем план</a:t>
            </a:r>
            <a:endParaRPr lang="en-US" sz="2600" dirty="0"/>
          </a:p>
        </p:txBody>
      </p:sp>
      <p:sp>
        <p:nvSpPr>
          <p:cNvPr id="3" name="Text 0"/>
          <p:cNvSpPr/>
          <p:nvPr>
            <p:ph idx="101" type="body" hasCustomPrompt="1"/>
          </p:nvPr>
        </p:nvSpPr>
        <p:spPr>
          <a:xfrm>
            <a:off x="548640" y="1024128"/>
            <a:ext cx="11064240" cy="411480"/>
          </a:xfrm>
          <a:prstGeom prst="rect">
            <a:avLst/>
          </a:prstGeom>
          <a:noFill/>
          <a:ln/>
        </p:spPr>
        <p:txBody>
          <a:bodyPr wrap="square" lIns="0" tIns="0" rIns="0" bIns="0" rtlCol="0" anchor="t"/>
          <a:lstStyle/>
          <a:p>
            <a:pPr indent="0" marL="0">
              <a:buNone/>
            </a:pPr>
            <a:r>
              <a:rPr lang="en-US" sz="1500" dirty="0">
                <a:solidFill>
                  <a:schemeClr val="accent5"/>
                </a:solidFill>
              </a:rPr>
              <a:t>Идея принята, но план нужно поправить</a:t>
            </a:r>
            <a:endParaRPr lang="en-US" sz="1500" dirty="0"/>
          </a:p>
        </p:txBody>
      </p:sp>
      <p:sp>
        <p:nvSpPr>
          <p:cNvPr id="101" name="Карточка шагов"/>
          <p:cNvSpPr/>
          <p:nvPr/>
        </p:nvSpPr>
        <p:spPr>
          <a:xfrm>
            <a:off x="548640" y="1572768"/>
            <a:ext cx="7315200" cy="4206240"/>
          </a:xfrm>
          <a:prstGeom prst="roundRect">
            <a:avLst>
              <a:gd name="adj" fmla="val 3077"/>
            </a:avLst>
          </a:prstGeom>
          <a:solidFill>
            <a:schemeClr val="bg1"/>
          </a:solidFill>
          <a:ln>
            <a:noFill/>
          </a:ln>
          <a:effectLst>
            <a:outerShdw blurRad="101600" dist="25400" dir="5400000" algn="bl" rotWithShape="0">
              <a:srgbClr val="3D434A">
                <a:alpha val="10000"/>
              </a:srgbClr>
            </a:outerShdw>
          </a:effectLst>
        </p:spPr>
        <p:txBody>
          <a:bodyPr/>
          <a:lstStyle/>
          <a:p>
            <a:endParaRPr lang="ru-RU" dirty="0"/>
          </a:p>
        </p:txBody>
      </p:sp>
      <p:sp>
        <p:nvSpPr>
          <p:cNvPr id="102" name="Номер шага 1"/>
          <p:cNvSpPr/>
          <p:nvPr/>
        </p:nvSpPr>
        <p:spPr>
          <a:xfrm>
            <a:off x="822960" y="1874520"/>
            <a:ext cx="457200" cy="457200"/>
          </a:xfrm>
          <a:prstGeom prst="roundRect">
            <a:avLst>
              <a:gd name="adj" fmla="val 50000"/>
            </a:avLst>
          </a:prstGeom>
          <a:solidFill>
            <a:schemeClr val="accent2"/>
          </a:solidFill>
          <a:ln>
            <a:noFill/>
          </a:ln>
          <a:effectLst/>
        </p:spPr>
        <p:txBody>
          <a:bodyPr/>
          <a:lstStyle/>
          <a:p>
            <a:endParaRPr lang="ru-RU" dirty="0"/>
          </a:p>
        </p:txBody>
      </p:sp>
      <p:sp>
        <p:nvSpPr>
          <p:cNvPr id="103" name="Номер шага текст 1"/>
          <p:cNvSpPr txBox="1"/>
          <p:nvPr/>
        </p:nvSpPr>
        <p:spPr>
          <a:xfrm>
            <a:off x="822960" y="1874520"/>
            <a:ext cx="457200" cy="457200"/>
          </a:xfrm>
          <a:prstGeom prst="rect">
            <a:avLst/>
          </a:prstGeom>
          <a:noFill/>
          <a:ln/>
        </p:spPr>
        <p:txBody>
          <a:bodyPr wrap="square" lIns="0" tIns="0" rIns="0" bIns="0" rtlCol="0" anchor="ctr">
            <a:noAutofit/>
          </a:bodyPr>
          <a:lstStyle/>
          <a:p>
            <a:pPr algn="ctr" indent="0" marL="0">
              <a:buNone/>
            </a:pPr>
            <a:r>
              <a:rPr lang="ru-RU" sz="1400" b="1" dirty="0">
                <a:solidFill>
                  <a:srgbClr val="FFFFFF"/>
                </a:solidFill>
                <a:latin typeface="Cambria"/>
                <a:cs typeface="Cambria"/>
              </a:rPr>
              <a:t>1</a:t>
            </a:r>
          </a:p>
        </p:txBody>
      </p:sp>
      <p:sp>
        <p:nvSpPr>
          <p:cNvPr id="104" name="Шаг 1"/>
          <p:cNvSpPr txBox="1"/>
          <p:nvPr/>
        </p:nvSpPr>
        <p:spPr>
          <a:xfrm>
            <a:off x="1508760" y="1828800"/>
            <a:ext cx="6126480" cy="566928"/>
          </a:xfrm>
          <a:prstGeom prst="rect">
            <a:avLst/>
          </a:prstGeom>
          <a:noFill/>
          <a:ln/>
        </p:spPr>
        <p:txBody>
          <a:bodyPr wrap="square" lIns="0" tIns="0" rIns="0" bIns="0" rtlCol="0" anchor="ctr">
            <a:noAutofit/>
          </a:bodyPr>
          <a:lstStyle/>
          <a:p>
            <a:pPr algn="l" indent="0" marL="0">
              <a:buNone/>
            </a:pPr>
            <a:r>
              <a:rPr lang="ru-RU" sz="1500" b="0" dirty="0">
                <a:solidFill>
                  <a:schemeClr val="tx1"/>
                </a:solidFill>
              </a:rPr>
              <a:t>Записать, что именно не устроило руководство</a:t>
            </a:r>
          </a:p>
        </p:txBody>
      </p:sp>
      <p:sp>
        <p:nvSpPr>
          <p:cNvPr id="105" name="Номер шага 2"/>
          <p:cNvSpPr/>
          <p:nvPr/>
        </p:nvSpPr>
        <p:spPr>
          <a:xfrm>
            <a:off x="822960" y="2770632"/>
            <a:ext cx="457200" cy="457200"/>
          </a:xfrm>
          <a:prstGeom prst="roundRect">
            <a:avLst>
              <a:gd name="adj" fmla="val 50000"/>
            </a:avLst>
          </a:prstGeom>
          <a:solidFill>
            <a:schemeClr val="accent2"/>
          </a:solidFill>
          <a:ln>
            <a:noFill/>
          </a:ln>
          <a:effectLst/>
        </p:spPr>
        <p:txBody>
          <a:bodyPr/>
          <a:lstStyle/>
          <a:p>
            <a:endParaRPr lang="ru-RU" dirty="0"/>
          </a:p>
        </p:txBody>
      </p:sp>
      <p:sp>
        <p:nvSpPr>
          <p:cNvPr id="106" name="Номер шага текст 2"/>
          <p:cNvSpPr txBox="1"/>
          <p:nvPr/>
        </p:nvSpPr>
        <p:spPr>
          <a:xfrm>
            <a:off x="822960" y="2770632"/>
            <a:ext cx="457200" cy="457200"/>
          </a:xfrm>
          <a:prstGeom prst="rect">
            <a:avLst/>
          </a:prstGeom>
          <a:noFill/>
          <a:ln/>
        </p:spPr>
        <p:txBody>
          <a:bodyPr wrap="square" lIns="0" tIns="0" rIns="0" bIns="0" rtlCol="0" anchor="ctr">
            <a:noAutofit/>
          </a:bodyPr>
          <a:lstStyle/>
          <a:p>
            <a:pPr algn="ctr" indent="0" marL="0">
              <a:buNone/>
            </a:pPr>
            <a:r>
              <a:rPr lang="ru-RU" sz="1400" b="1" dirty="0">
                <a:solidFill>
                  <a:srgbClr val="FFFFFF"/>
                </a:solidFill>
                <a:latin typeface="Cambria"/>
                <a:cs typeface="Cambria"/>
              </a:rPr>
              <a:t>2</a:t>
            </a:r>
          </a:p>
        </p:txBody>
      </p:sp>
      <p:sp>
        <p:nvSpPr>
          <p:cNvPr id="107" name="Шаг 2"/>
          <p:cNvSpPr txBox="1"/>
          <p:nvPr/>
        </p:nvSpPr>
        <p:spPr>
          <a:xfrm>
            <a:off x="1508760" y="2724912"/>
            <a:ext cx="6126480" cy="566928"/>
          </a:xfrm>
          <a:prstGeom prst="rect">
            <a:avLst/>
          </a:prstGeom>
          <a:noFill/>
          <a:ln/>
        </p:spPr>
        <p:txBody>
          <a:bodyPr wrap="square" lIns="0" tIns="0" rIns="0" bIns="0" rtlCol="0" anchor="ctr">
            <a:noAutofit/>
          </a:bodyPr>
          <a:lstStyle/>
          <a:p>
            <a:pPr algn="l" indent="0" marL="0">
              <a:buNone/>
            </a:pPr>
            <a:r>
              <a:rPr lang="ru-RU" sz="1500" b="0" dirty="0">
                <a:solidFill>
                  <a:schemeClr val="tx1"/>
                </a:solidFill>
              </a:rPr>
              <a:t>Поправить охват, правила или состав участников</a:t>
            </a:r>
          </a:p>
        </p:txBody>
      </p:sp>
      <p:sp>
        <p:nvSpPr>
          <p:cNvPr id="108" name="Номер шага 3"/>
          <p:cNvSpPr/>
          <p:nvPr/>
        </p:nvSpPr>
        <p:spPr>
          <a:xfrm>
            <a:off x="822960" y="3666744"/>
            <a:ext cx="457200" cy="457200"/>
          </a:xfrm>
          <a:prstGeom prst="roundRect">
            <a:avLst>
              <a:gd name="adj" fmla="val 50000"/>
            </a:avLst>
          </a:prstGeom>
          <a:solidFill>
            <a:schemeClr val="accent2"/>
          </a:solidFill>
          <a:ln>
            <a:noFill/>
          </a:ln>
          <a:effectLst/>
        </p:spPr>
        <p:txBody>
          <a:bodyPr/>
          <a:lstStyle/>
          <a:p>
            <a:endParaRPr lang="ru-RU" dirty="0"/>
          </a:p>
        </p:txBody>
      </p:sp>
      <p:sp>
        <p:nvSpPr>
          <p:cNvPr id="109" name="Номер шага текст 3"/>
          <p:cNvSpPr txBox="1"/>
          <p:nvPr/>
        </p:nvSpPr>
        <p:spPr>
          <a:xfrm>
            <a:off x="822960" y="3666744"/>
            <a:ext cx="457200" cy="457200"/>
          </a:xfrm>
          <a:prstGeom prst="rect">
            <a:avLst/>
          </a:prstGeom>
          <a:noFill/>
          <a:ln/>
        </p:spPr>
        <p:txBody>
          <a:bodyPr wrap="square" lIns="0" tIns="0" rIns="0" bIns="0" rtlCol="0" anchor="ctr">
            <a:noAutofit/>
          </a:bodyPr>
          <a:lstStyle/>
          <a:p>
            <a:pPr algn="ctr" indent="0" marL="0">
              <a:buNone/>
            </a:pPr>
            <a:r>
              <a:rPr lang="ru-RU" sz="1400" b="1" dirty="0">
                <a:solidFill>
                  <a:srgbClr val="FFFFFF"/>
                </a:solidFill>
                <a:latin typeface="Cambria"/>
                <a:cs typeface="Cambria"/>
              </a:rPr>
              <a:t>3</a:t>
            </a:r>
          </a:p>
        </p:txBody>
      </p:sp>
      <p:sp>
        <p:nvSpPr>
          <p:cNvPr id="110" name="Шаг 3"/>
          <p:cNvSpPr txBox="1"/>
          <p:nvPr/>
        </p:nvSpPr>
        <p:spPr>
          <a:xfrm>
            <a:off x="1508760" y="3621024"/>
            <a:ext cx="6126480" cy="566928"/>
          </a:xfrm>
          <a:prstGeom prst="rect">
            <a:avLst/>
          </a:prstGeom>
          <a:noFill/>
          <a:ln/>
        </p:spPr>
        <p:txBody>
          <a:bodyPr wrap="square" lIns="0" tIns="0" rIns="0" bIns="0" rtlCol="0" anchor="ctr">
            <a:noAutofit/>
          </a:bodyPr>
          <a:lstStyle/>
          <a:p>
            <a:pPr algn="l" indent="0" marL="0">
              <a:buNone/>
            </a:pPr>
            <a:r>
              <a:rPr lang="ru-RU" sz="1500" b="0" dirty="0">
                <a:solidFill>
                  <a:schemeClr val="tx1"/>
                </a:solidFill>
              </a:rPr>
              <a:t>Провести еще одну рабочую встречу</a:t>
            </a:r>
          </a:p>
        </p:txBody>
      </p:sp>
      <p:sp>
        <p:nvSpPr>
          <p:cNvPr id="111" name="Номер шага 4"/>
          <p:cNvSpPr/>
          <p:nvPr/>
        </p:nvSpPr>
        <p:spPr>
          <a:xfrm>
            <a:off x="822960" y="4562856"/>
            <a:ext cx="457200" cy="457200"/>
          </a:xfrm>
          <a:prstGeom prst="roundRect">
            <a:avLst>
              <a:gd name="adj" fmla="val 50000"/>
            </a:avLst>
          </a:prstGeom>
          <a:solidFill>
            <a:schemeClr val="accent2"/>
          </a:solidFill>
          <a:ln>
            <a:noFill/>
          </a:ln>
          <a:effectLst/>
        </p:spPr>
        <p:txBody>
          <a:bodyPr/>
          <a:lstStyle/>
          <a:p>
            <a:endParaRPr lang="ru-RU" dirty="0"/>
          </a:p>
        </p:txBody>
      </p:sp>
      <p:sp>
        <p:nvSpPr>
          <p:cNvPr id="112" name="Номер шага текст 4"/>
          <p:cNvSpPr txBox="1"/>
          <p:nvPr/>
        </p:nvSpPr>
        <p:spPr>
          <a:xfrm>
            <a:off x="822960" y="4562856"/>
            <a:ext cx="457200" cy="457200"/>
          </a:xfrm>
          <a:prstGeom prst="rect">
            <a:avLst/>
          </a:prstGeom>
          <a:noFill/>
          <a:ln/>
        </p:spPr>
        <p:txBody>
          <a:bodyPr wrap="square" lIns="0" tIns="0" rIns="0" bIns="0" rtlCol="0" anchor="ctr">
            <a:noAutofit/>
          </a:bodyPr>
          <a:lstStyle/>
          <a:p>
            <a:pPr algn="ctr" indent="0" marL="0">
              <a:buNone/>
            </a:pPr>
            <a:r>
              <a:rPr lang="ru-RU" sz="1400" b="1" dirty="0">
                <a:solidFill>
                  <a:srgbClr val="FFFFFF"/>
                </a:solidFill>
                <a:latin typeface="Cambria"/>
                <a:cs typeface="Cambria"/>
              </a:rPr>
              <a:t>4</a:t>
            </a:r>
          </a:p>
        </p:txBody>
      </p:sp>
      <p:sp>
        <p:nvSpPr>
          <p:cNvPr id="113" name="Шаг 4"/>
          <p:cNvSpPr txBox="1"/>
          <p:nvPr/>
        </p:nvSpPr>
        <p:spPr>
          <a:xfrm>
            <a:off x="1508760" y="4517136"/>
            <a:ext cx="6126480" cy="566928"/>
          </a:xfrm>
          <a:prstGeom prst="rect">
            <a:avLst/>
          </a:prstGeom>
          <a:noFill/>
          <a:ln/>
        </p:spPr>
        <p:txBody>
          <a:bodyPr wrap="square" lIns="0" tIns="0" rIns="0" bIns="0" rtlCol="0" anchor="ctr">
            <a:noAutofit/>
          </a:bodyPr>
          <a:lstStyle/>
          <a:p>
            <a:pPr algn="l" indent="0" marL="0">
              <a:buNone/>
            </a:pPr>
            <a:r>
              <a:rPr lang="ru-RU" sz="1500" b="0" dirty="0">
                <a:solidFill>
                  <a:schemeClr val="tx1"/>
                </a:solidFill>
              </a:rPr>
              <a:t>Вернуться с обновленным паспортом пилота</a:t>
            </a:r>
          </a:p>
        </p:txBody>
      </p:sp>
      <p:sp>
        <p:nvSpPr>
          <p:cNvPr id="114" name="Карточка итога"/>
          <p:cNvSpPr/>
          <p:nvPr/>
        </p:nvSpPr>
        <p:spPr>
          <a:xfrm>
            <a:off x="8092440" y="1572768"/>
            <a:ext cx="3520440" cy="4206240"/>
          </a:xfrm>
          <a:prstGeom prst="roundRect">
            <a:avLst>
              <a:gd name="adj" fmla="val 3077"/>
            </a:avLst>
          </a:prstGeom>
          <a:solidFill>
            <a:srgbClr val="005541"/>
          </a:solidFill>
          <a:ln>
            <a:noFill/>
          </a:ln>
          <a:effectLst>
            <a:outerShdw blurRad="101600" dist="25400" dir="5400000" algn="bl" rotWithShape="0">
              <a:srgbClr val="3D434A">
                <a:alpha val="10000"/>
              </a:srgbClr>
            </a:outerShdw>
          </a:effectLst>
        </p:spPr>
        <p:txBody>
          <a:bodyPr/>
          <a:lstStyle/>
          <a:p>
            <a:endParaRPr lang="ru-RU" dirty="0"/>
          </a:p>
        </p:txBody>
      </p:sp>
      <p:sp>
        <p:nvSpPr>
          <p:cNvPr id="115" name="Итог метка"/>
          <p:cNvSpPr txBox="1"/>
          <p:nvPr/>
        </p:nvSpPr>
        <p:spPr>
          <a:xfrm>
            <a:off x="8366760" y="1828800"/>
            <a:ext cx="3017520" cy="237744"/>
          </a:xfrm>
          <a:prstGeom prst="rect">
            <a:avLst/>
          </a:prstGeom>
          <a:noFill/>
          <a:ln/>
        </p:spPr>
        <p:txBody>
          <a:bodyPr wrap="square" lIns="0" tIns="0" rIns="0" bIns="0" rtlCol="0" anchor="t">
            <a:noAutofit/>
          </a:bodyPr>
          <a:lstStyle/>
          <a:p>
            <a:pPr algn="l" indent="0" marL="0">
              <a:buNone/>
            </a:pPr>
            <a:r>
              <a:rPr lang="ru-RU" sz="900" b="1" spc="150" dirty="0">
                <a:solidFill>
                  <a:schemeClr val="accent2"/>
                </a:solidFill>
              </a:rPr>
              <a:t>РЕШЕНИЕ РУКОВОДСТВА</a:t>
            </a:r>
          </a:p>
        </p:txBody>
      </p:sp>
      <p:sp>
        <p:nvSpPr>
          <p:cNvPr id="116" name="Итог заголовок"/>
          <p:cNvSpPr txBox="1"/>
          <p:nvPr/>
        </p:nvSpPr>
        <p:spPr>
          <a:xfrm>
            <a:off x="8366760" y="2194560"/>
            <a:ext cx="3017520" cy="1097280"/>
          </a:xfrm>
          <a:prstGeom prst="rect">
            <a:avLst/>
          </a:prstGeom>
          <a:noFill/>
          <a:ln/>
        </p:spPr>
        <p:txBody>
          <a:bodyPr wrap="square" lIns="0" tIns="0" rIns="0" bIns="0" rtlCol="0" anchor="t">
            <a:noAutofit/>
          </a:bodyPr>
          <a:lstStyle/>
          <a:p>
            <a:pPr algn="l" indent="0" marL="0">
              <a:buNone/>
            </a:pPr>
            <a:r>
              <a:rPr lang="ru-RU" sz="2200" b="1" dirty="0">
                <a:solidFill>
                  <a:srgbClr val="FFFFFF"/>
                </a:solidFill>
                <a:latin typeface="Cambria"/>
                <a:cs typeface="Cambria"/>
              </a:rPr>
              <a:t>Дорабатываем план</a:t>
            </a:r>
          </a:p>
        </p:txBody>
      </p:sp>
      <p:sp>
        <p:nvSpPr>
          <p:cNvPr id="117" name="Итог текст"/>
          <p:cNvSpPr txBox="1"/>
          <p:nvPr/>
        </p:nvSpPr>
        <p:spPr>
          <a:xfrm>
            <a:off x="8366760" y="3474720"/>
            <a:ext cx="3017520" cy="1097280"/>
          </a:xfrm>
          <a:prstGeom prst="rect">
            <a:avLst/>
          </a:prstGeom>
          <a:noFill/>
          <a:ln/>
        </p:spPr>
        <p:txBody>
          <a:bodyPr wrap="square" lIns="0" tIns="0" rIns="0" bIns="0" rtlCol="0" anchor="t">
            <a:noAutofit/>
          </a:bodyPr>
          <a:lstStyle/>
          <a:p>
            <a:pPr algn="l" indent="0" marL="0">
              <a:buNone/>
            </a:pPr>
            <a:r>
              <a:rPr lang="ru-RU" sz="1200" b="0" dirty="0">
                <a:solidFill>
                  <a:srgbClr val="DDE9E3"/>
                </a:solidFill>
              </a:rPr>
              <a:t>Потеря ограничена одной встречей</a:t>
            </a:r>
          </a:p>
        </p:txBody>
      </p:sp>
      <p:sp>
        <p:nvSpPr>
          <p:cNvPr id="118" name="Кнопка назад к решению">
            <a:hlinkClick r:id="rId12" action="ppaction://hlinksldjump"/>
          </p:cNvPr>
          <p:cNvSpPr/>
          <p:nvPr/>
        </p:nvSpPr>
        <p:spPr>
          <a:xfrm>
            <a:off x="8366760" y="5074920"/>
            <a:ext cx="2971800" cy="365760"/>
          </a:xfrm>
          <a:prstGeom prst="roundRect">
            <a:avLst>
              <a:gd name="adj" fmla="val 50000"/>
            </a:avLst>
          </a:prstGeom>
          <a:solidFill>
            <a:schemeClr val="accent4"/>
          </a:solidFill>
          <a:ln>
            <a:noFill/>
          </a:ln>
          <a:effectLst/>
        </p:spPr>
        <p:txBody>
          <a:bodyPr rtlCol="0" anchor="ctr" lIns="0" rIns="0" tIns="0" bIns="0" wrap="square"/>
          <a:lstStyle/>
          <a:p>
            <a:pPr algn="ctr"/>
            <a:r>
              <a:rPr lang="ru-RU" sz="1000" b="1" dirty="0">
                <a:solidFill>
                  <a:schemeClr val="accent1"/>
                </a:solidFill>
              </a:rPr>
              <a:t>← Назад к решению</a:t>
            </a:r>
          </a:p>
        </p:txBody>
      </p:sp>
      <p:sp>
        <p:nvSpPr>
          <p:cNvPr id="28"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r>
              <a:rPr b="0" lang="en-US"/>
              <a:t>17</a:t>
            </a:r>
            <a:endParaRPr lang="en-US"/>
          </a:p>
        </p:txBody>
      </p:sp>
      <p:sp>
        <p:nvSpPr>
          <p:cNvPr id="29" name="Навигация Суть">
            <a:hlinkClick action="ppaction://hlinksldjump" r:id="rId9"/>
          </p:cNvPr>
          <p:cNvSpPr/>
          <p:nvPr/>
        </p:nvSpPr>
        <p:spPr>
          <a:xfrm>
            <a:off x="6898233" y="6428232"/>
            <a:ext cx="39502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Суть</a:t>
            </a:r>
          </a:p>
        </p:txBody>
      </p:sp>
      <p:sp>
        <p:nvSpPr>
          <p:cNvPr id="30" name="Навигация Финансы">
            <a:hlinkClick action="ppaction://hlinksldjump" r:id="rId7"/>
          </p:cNvPr>
          <p:cNvSpPr/>
          <p:nvPr/>
        </p:nvSpPr>
        <p:spPr>
          <a:xfrm>
            <a:off x="7348118"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Финансы</a:t>
            </a:r>
          </a:p>
        </p:txBody>
      </p:sp>
      <p:sp>
        <p:nvSpPr>
          <p:cNvPr id="31" name="Навигация Порядок работы">
            <a:hlinkClick action="ppaction://hlinksldjump" r:id="rId10"/>
          </p:cNvPr>
          <p:cNvSpPr/>
          <p:nvPr/>
        </p:nvSpPr>
        <p:spPr>
          <a:xfrm>
            <a:off x="7984540" y="6428232"/>
            <a:ext cx="1016812"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Порядок работы</a:t>
            </a:r>
          </a:p>
        </p:txBody>
      </p:sp>
      <p:sp>
        <p:nvSpPr>
          <p:cNvPr id="32" name="Навигация Пилот">
            <a:hlinkClick action="ppaction://hlinksldjump" r:id="rId11"/>
          </p:cNvPr>
          <p:cNvSpPr/>
          <p:nvPr/>
        </p:nvSpPr>
        <p:spPr>
          <a:xfrm>
            <a:off x="9056217" y="6428232"/>
            <a:ext cx="45720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Пилот</a:t>
            </a:r>
          </a:p>
        </p:txBody>
      </p:sp>
      <p:sp>
        <p:nvSpPr>
          <p:cNvPr id="33" name="Навигация Решение">
            <a:hlinkClick action="ppaction://hlinksldjump" r:id="rId12"/>
          </p:cNvPr>
          <p:cNvSpPr/>
          <p:nvPr/>
        </p:nvSpPr>
        <p:spPr>
          <a:xfrm>
            <a:off x="9568281" y="6428232"/>
            <a:ext cx="581558" cy="219456"/>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1" i="0">
                <a:solidFill>
                  <a:srgbClr val="FFFFFF"/>
                </a:solidFill>
                <a:latin typeface="Calibri"/>
              </a:rPr>
              <a:t>Решение</a:t>
            </a:r>
          </a:p>
        </p:txBody>
      </p:sp>
      <p:sp>
        <p:nvSpPr>
          <p:cNvPr id="34" name="Навигация Приложения">
            <a:hlinkClick action="ppaction://hlinksldjump" r:id="rId13"/>
          </p:cNvPr>
          <p:cNvSpPr/>
          <p:nvPr/>
        </p:nvSpPr>
        <p:spPr>
          <a:xfrm>
            <a:off x="10204704" y="6428232"/>
            <a:ext cx="768096"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Приложения</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50"/>
                                  </p:stCondLst>
                                  <p:childTnLst>
                                    <p:set>
                                      <p:cBhvr>
                                        <p:cTn id="6" dur="1" fill="hold">
                                          <p:stCondLst>
                                            <p:cond delay="0"/>
                                          </p:stCondLst>
                                        </p:cTn>
                                        <p:tgtEl>
                                          <p:spTgt spid="101"/>
                                        </p:tgtEl>
                                        <p:attrNameLst>
                                          <p:attrName>style.visibility</p:attrName>
                                        </p:attrNameLst>
                                      </p:cBhvr>
                                      <p:to>
                                        <p:strVal val="visible"/>
                                      </p:to>
                                    </p:set>
                                    <p:anim calcmode="lin" valueType="num">
                                      <p:cBhvr additive="base">
                                        <p:cTn id="7" dur="550" decel="100000" fill="hold"/>
                                        <p:tgtEl>
                                          <p:spTgt spid="101"/>
                                        </p:tgtEl>
                                        <p:attrNameLst>
                                          <p:attrName>ppt_y</p:attrName>
                                        </p:attrNameLst>
                                      </p:cBhvr>
                                      <p:tavLst>
                                        <p:tav tm="0">
                                          <p:val>
                                            <p:strVal val="#ppt_y+0.05"/>
                                          </p:val>
                                        </p:tav>
                                        <p:tav tm="100000">
                                          <p:val>
                                            <p:strVal val="#ppt_y"/>
                                          </p:val>
                                        </p:tav>
                                      </p:tavLst>
                                    </p:anim>
                                    <p:animEffect transition="in" filter="fade">
                                      <p:cBhvr>
                                        <p:cTn id="8" dur="550"/>
                                        <p:tgtEl>
                                          <p:spTgt spid="101"/>
                                        </p:tgtEl>
                                      </p:cBhvr>
                                    </p:animEffect>
                                  </p:childTnLst>
                                </p:cTn>
                              </p:par>
                              <p:par>
                                <p:cTn id="9" presetID="42" presetClass="entr" presetSubtype="0" fill="hold" grpId="0" nodeType="withEffect">
                                  <p:stCondLst>
                                    <p:cond delay="300"/>
                                  </p:stCondLst>
                                  <p:childTnLst>
                                    <p:set>
                                      <p:cBhvr>
                                        <p:cTn id="10" dur="1" fill="hold">
                                          <p:stCondLst>
                                            <p:cond delay="0"/>
                                          </p:stCondLst>
                                        </p:cTn>
                                        <p:tgtEl>
                                          <p:spTgt spid="102"/>
                                        </p:tgtEl>
                                        <p:attrNameLst>
                                          <p:attrName>style.visibility</p:attrName>
                                        </p:attrNameLst>
                                      </p:cBhvr>
                                      <p:to>
                                        <p:strVal val="visible"/>
                                      </p:to>
                                    </p:set>
                                    <p:anim calcmode="lin" valueType="num">
                                      <p:cBhvr additive="base">
                                        <p:cTn id="11" dur="550" decel="100000" fill="hold"/>
                                        <p:tgtEl>
                                          <p:spTgt spid="102"/>
                                        </p:tgtEl>
                                        <p:attrNameLst>
                                          <p:attrName>ppt_y</p:attrName>
                                        </p:attrNameLst>
                                      </p:cBhvr>
                                      <p:tavLst>
                                        <p:tav tm="0">
                                          <p:val>
                                            <p:strVal val="#ppt_y+0.05"/>
                                          </p:val>
                                        </p:tav>
                                        <p:tav tm="100000">
                                          <p:val>
                                            <p:strVal val="#ppt_y"/>
                                          </p:val>
                                        </p:tav>
                                      </p:tavLst>
                                    </p:anim>
                                    <p:animEffect transition="in" filter="fade">
                                      <p:cBhvr>
                                        <p:cTn id="12" dur="550"/>
                                        <p:tgtEl>
                                          <p:spTgt spid="102"/>
                                        </p:tgtEl>
                                      </p:cBhvr>
                                    </p:animEffect>
                                  </p:childTnLst>
                                </p:cTn>
                              </p:par>
                              <p:par>
                                <p:cTn id="13" presetID="42" presetClass="entr" presetSubtype="0" fill="hold" grpId="0" nodeType="withEffect">
                                  <p:stCondLst>
                                    <p:cond delay="300"/>
                                  </p:stCondLst>
                                  <p:childTnLst>
                                    <p:set>
                                      <p:cBhvr>
                                        <p:cTn id="14" dur="1" fill="hold">
                                          <p:stCondLst>
                                            <p:cond delay="0"/>
                                          </p:stCondLst>
                                        </p:cTn>
                                        <p:tgtEl>
                                          <p:spTgt spid="103"/>
                                        </p:tgtEl>
                                        <p:attrNameLst>
                                          <p:attrName>style.visibility</p:attrName>
                                        </p:attrNameLst>
                                      </p:cBhvr>
                                      <p:to>
                                        <p:strVal val="visible"/>
                                      </p:to>
                                    </p:set>
                                    <p:anim calcmode="lin" valueType="num">
                                      <p:cBhvr additive="base">
                                        <p:cTn id="15" dur="550" decel="100000" fill="hold"/>
                                        <p:tgtEl>
                                          <p:spTgt spid="103"/>
                                        </p:tgtEl>
                                        <p:attrNameLst>
                                          <p:attrName>ppt_y</p:attrName>
                                        </p:attrNameLst>
                                      </p:cBhvr>
                                      <p:tavLst>
                                        <p:tav tm="0">
                                          <p:val>
                                            <p:strVal val="#ppt_y+0.05"/>
                                          </p:val>
                                        </p:tav>
                                        <p:tav tm="100000">
                                          <p:val>
                                            <p:strVal val="#ppt_y"/>
                                          </p:val>
                                        </p:tav>
                                      </p:tavLst>
                                    </p:anim>
                                    <p:animEffect transition="in" filter="fade">
                                      <p:cBhvr>
                                        <p:cTn id="16" dur="550"/>
                                        <p:tgtEl>
                                          <p:spTgt spid="103"/>
                                        </p:tgtEl>
                                      </p:cBhvr>
                                    </p:animEffect>
                                  </p:childTnLst>
                                </p:cTn>
                              </p:par>
                              <p:par>
                                <p:cTn id="17" presetID="42" presetClass="entr" presetSubtype="0" fill="hold" grpId="0" nodeType="withEffect">
                                  <p:stCondLst>
                                    <p:cond delay="300"/>
                                  </p:stCondLst>
                                  <p:childTnLst>
                                    <p:set>
                                      <p:cBhvr>
                                        <p:cTn id="18" dur="1" fill="hold">
                                          <p:stCondLst>
                                            <p:cond delay="0"/>
                                          </p:stCondLst>
                                        </p:cTn>
                                        <p:tgtEl>
                                          <p:spTgt spid="104"/>
                                        </p:tgtEl>
                                        <p:attrNameLst>
                                          <p:attrName>style.visibility</p:attrName>
                                        </p:attrNameLst>
                                      </p:cBhvr>
                                      <p:to>
                                        <p:strVal val="visible"/>
                                      </p:to>
                                    </p:set>
                                    <p:anim calcmode="lin" valueType="num">
                                      <p:cBhvr additive="base">
                                        <p:cTn id="19" dur="550" decel="100000" fill="hold"/>
                                        <p:tgtEl>
                                          <p:spTgt spid="104"/>
                                        </p:tgtEl>
                                        <p:attrNameLst>
                                          <p:attrName>ppt_y</p:attrName>
                                        </p:attrNameLst>
                                      </p:cBhvr>
                                      <p:tavLst>
                                        <p:tav tm="0">
                                          <p:val>
                                            <p:strVal val="#ppt_y+0.05"/>
                                          </p:val>
                                        </p:tav>
                                        <p:tav tm="100000">
                                          <p:val>
                                            <p:strVal val="#ppt_y"/>
                                          </p:val>
                                        </p:tav>
                                      </p:tavLst>
                                    </p:anim>
                                    <p:animEffect transition="in" filter="fade">
                                      <p:cBhvr>
                                        <p:cTn id="20" dur="550"/>
                                        <p:tgtEl>
                                          <p:spTgt spid="104"/>
                                        </p:tgtEl>
                                      </p:cBhvr>
                                    </p:animEffect>
                                  </p:childTnLst>
                                </p:cTn>
                              </p:par>
                              <p:par>
                                <p:cTn id="21" presetID="42" presetClass="entr" presetSubtype="0" fill="hold" grpId="0" nodeType="withEffect">
                                  <p:stCondLst>
                                    <p:cond delay="480"/>
                                  </p:stCondLst>
                                  <p:childTnLst>
                                    <p:set>
                                      <p:cBhvr>
                                        <p:cTn id="22" dur="1" fill="hold">
                                          <p:stCondLst>
                                            <p:cond delay="0"/>
                                          </p:stCondLst>
                                        </p:cTn>
                                        <p:tgtEl>
                                          <p:spTgt spid="105"/>
                                        </p:tgtEl>
                                        <p:attrNameLst>
                                          <p:attrName>style.visibility</p:attrName>
                                        </p:attrNameLst>
                                      </p:cBhvr>
                                      <p:to>
                                        <p:strVal val="visible"/>
                                      </p:to>
                                    </p:set>
                                    <p:anim calcmode="lin" valueType="num">
                                      <p:cBhvr additive="base">
                                        <p:cTn id="23" dur="550" decel="100000" fill="hold"/>
                                        <p:tgtEl>
                                          <p:spTgt spid="105"/>
                                        </p:tgtEl>
                                        <p:attrNameLst>
                                          <p:attrName>ppt_y</p:attrName>
                                        </p:attrNameLst>
                                      </p:cBhvr>
                                      <p:tavLst>
                                        <p:tav tm="0">
                                          <p:val>
                                            <p:strVal val="#ppt_y+0.05"/>
                                          </p:val>
                                        </p:tav>
                                        <p:tav tm="100000">
                                          <p:val>
                                            <p:strVal val="#ppt_y"/>
                                          </p:val>
                                        </p:tav>
                                      </p:tavLst>
                                    </p:anim>
                                    <p:animEffect transition="in" filter="fade">
                                      <p:cBhvr>
                                        <p:cTn id="24" dur="550"/>
                                        <p:tgtEl>
                                          <p:spTgt spid="105"/>
                                        </p:tgtEl>
                                      </p:cBhvr>
                                    </p:animEffect>
                                  </p:childTnLst>
                                </p:cTn>
                              </p:par>
                              <p:par>
                                <p:cTn id="25" presetID="42" presetClass="entr" presetSubtype="0" fill="hold" grpId="0" nodeType="withEffect">
                                  <p:stCondLst>
                                    <p:cond delay="480"/>
                                  </p:stCondLst>
                                  <p:childTnLst>
                                    <p:set>
                                      <p:cBhvr>
                                        <p:cTn id="26" dur="1" fill="hold">
                                          <p:stCondLst>
                                            <p:cond delay="0"/>
                                          </p:stCondLst>
                                        </p:cTn>
                                        <p:tgtEl>
                                          <p:spTgt spid="106"/>
                                        </p:tgtEl>
                                        <p:attrNameLst>
                                          <p:attrName>style.visibility</p:attrName>
                                        </p:attrNameLst>
                                      </p:cBhvr>
                                      <p:to>
                                        <p:strVal val="visible"/>
                                      </p:to>
                                    </p:set>
                                    <p:anim calcmode="lin" valueType="num">
                                      <p:cBhvr additive="base">
                                        <p:cTn id="27" dur="550" decel="100000" fill="hold"/>
                                        <p:tgtEl>
                                          <p:spTgt spid="106"/>
                                        </p:tgtEl>
                                        <p:attrNameLst>
                                          <p:attrName>ppt_y</p:attrName>
                                        </p:attrNameLst>
                                      </p:cBhvr>
                                      <p:tavLst>
                                        <p:tav tm="0">
                                          <p:val>
                                            <p:strVal val="#ppt_y+0.05"/>
                                          </p:val>
                                        </p:tav>
                                        <p:tav tm="100000">
                                          <p:val>
                                            <p:strVal val="#ppt_y"/>
                                          </p:val>
                                        </p:tav>
                                      </p:tavLst>
                                    </p:anim>
                                    <p:animEffect transition="in" filter="fade">
                                      <p:cBhvr>
                                        <p:cTn id="28" dur="550"/>
                                        <p:tgtEl>
                                          <p:spTgt spid="106"/>
                                        </p:tgtEl>
                                      </p:cBhvr>
                                    </p:animEffect>
                                  </p:childTnLst>
                                </p:cTn>
                              </p:par>
                              <p:par>
                                <p:cTn id="29" presetID="42" presetClass="entr" presetSubtype="0" fill="hold" grpId="0" nodeType="withEffect">
                                  <p:stCondLst>
                                    <p:cond delay="480"/>
                                  </p:stCondLst>
                                  <p:childTnLst>
                                    <p:set>
                                      <p:cBhvr>
                                        <p:cTn id="30" dur="1" fill="hold">
                                          <p:stCondLst>
                                            <p:cond delay="0"/>
                                          </p:stCondLst>
                                        </p:cTn>
                                        <p:tgtEl>
                                          <p:spTgt spid="107"/>
                                        </p:tgtEl>
                                        <p:attrNameLst>
                                          <p:attrName>style.visibility</p:attrName>
                                        </p:attrNameLst>
                                      </p:cBhvr>
                                      <p:to>
                                        <p:strVal val="visible"/>
                                      </p:to>
                                    </p:set>
                                    <p:anim calcmode="lin" valueType="num">
                                      <p:cBhvr additive="base">
                                        <p:cTn id="31" dur="550" decel="100000" fill="hold"/>
                                        <p:tgtEl>
                                          <p:spTgt spid="107"/>
                                        </p:tgtEl>
                                        <p:attrNameLst>
                                          <p:attrName>ppt_y</p:attrName>
                                        </p:attrNameLst>
                                      </p:cBhvr>
                                      <p:tavLst>
                                        <p:tav tm="0">
                                          <p:val>
                                            <p:strVal val="#ppt_y+0.05"/>
                                          </p:val>
                                        </p:tav>
                                        <p:tav tm="100000">
                                          <p:val>
                                            <p:strVal val="#ppt_y"/>
                                          </p:val>
                                        </p:tav>
                                      </p:tavLst>
                                    </p:anim>
                                    <p:animEffect transition="in" filter="fade">
                                      <p:cBhvr>
                                        <p:cTn id="32" dur="550"/>
                                        <p:tgtEl>
                                          <p:spTgt spid="107"/>
                                        </p:tgtEl>
                                      </p:cBhvr>
                                    </p:animEffect>
                                  </p:childTnLst>
                                </p:cTn>
                              </p:par>
                              <p:par>
                                <p:cTn id="33" presetID="42" presetClass="entr" presetSubtype="0" fill="hold" grpId="0" nodeType="withEffect">
                                  <p:stCondLst>
                                    <p:cond delay="660"/>
                                  </p:stCondLst>
                                  <p:childTnLst>
                                    <p:set>
                                      <p:cBhvr>
                                        <p:cTn id="34" dur="1" fill="hold">
                                          <p:stCondLst>
                                            <p:cond delay="0"/>
                                          </p:stCondLst>
                                        </p:cTn>
                                        <p:tgtEl>
                                          <p:spTgt spid="108"/>
                                        </p:tgtEl>
                                        <p:attrNameLst>
                                          <p:attrName>style.visibility</p:attrName>
                                        </p:attrNameLst>
                                      </p:cBhvr>
                                      <p:to>
                                        <p:strVal val="visible"/>
                                      </p:to>
                                    </p:set>
                                    <p:anim calcmode="lin" valueType="num">
                                      <p:cBhvr additive="base">
                                        <p:cTn id="35" dur="550" decel="100000" fill="hold"/>
                                        <p:tgtEl>
                                          <p:spTgt spid="108"/>
                                        </p:tgtEl>
                                        <p:attrNameLst>
                                          <p:attrName>ppt_y</p:attrName>
                                        </p:attrNameLst>
                                      </p:cBhvr>
                                      <p:tavLst>
                                        <p:tav tm="0">
                                          <p:val>
                                            <p:strVal val="#ppt_y+0.05"/>
                                          </p:val>
                                        </p:tav>
                                        <p:tav tm="100000">
                                          <p:val>
                                            <p:strVal val="#ppt_y"/>
                                          </p:val>
                                        </p:tav>
                                      </p:tavLst>
                                    </p:anim>
                                    <p:animEffect transition="in" filter="fade">
                                      <p:cBhvr>
                                        <p:cTn id="36" dur="550"/>
                                        <p:tgtEl>
                                          <p:spTgt spid="108"/>
                                        </p:tgtEl>
                                      </p:cBhvr>
                                    </p:animEffect>
                                  </p:childTnLst>
                                </p:cTn>
                              </p:par>
                              <p:par>
                                <p:cTn id="37" presetID="42" presetClass="entr" presetSubtype="0" fill="hold" grpId="0" nodeType="withEffect">
                                  <p:stCondLst>
                                    <p:cond delay="660"/>
                                  </p:stCondLst>
                                  <p:childTnLst>
                                    <p:set>
                                      <p:cBhvr>
                                        <p:cTn id="38" dur="1" fill="hold">
                                          <p:stCondLst>
                                            <p:cond delay="0"/>
                                          </p:stCondLst>
                                        </p:cTn>
                                        <p:tgtEl>
                                          <p:spTgt spid="109"/>
                                        </p:tgtEl>
                                        <p:attrNameLst>
                                          <p:attrName>style.visibility</p:attrName>
                                        </p:attrNameLst>
                                      </p:cBhvr>
                                      <p:to>
                                        <p:strVal val="visible"/>
                                      </p:to>
                                    </p:set>
                                    <p:anim calcmode="lin" valueType="num">
                                      <p:cBhvr additive="base">
                                        <p:cTn id="39" dur="550" decel="100000" fill="hold"/>
                                        <p:tgtEl>
                                          <p:spTgt spid="109"/>
                                        </p:tgtEl>
                                        <p:attrNameLst>
                                          <p:attrName>ppt_y</p:attrName>
                                        </p:attrNameLst>
                                      </p:cBhvr>
                                      <p:tavLst>
                                        <p:tav tm="0">
                                          <p:val>
                                            <p:strVal val="#ppt_y+0.05"/>
                                          </p:val>
                                        </p:tav>
                                        <p:tav tm="100000">
                                          <p:val>
                                            <p:strVal val="#ppt_y"/>
                                          </p:val>
                                        </p:tav>
                                      </p:tavLst>
                                    </p:anim>
                                    <p:animEffect transition="in" filter="fade">
                                      <p:cBhvr>
                                        <p:cTn id="40" dur="550"/>
                                        <p:tgtEl>
                                          <p:spTgt spid="109"/>
                                        </p:tgtEl>
                                      </p:cBhvr>
                                    </p:animEffect>
                                  </p:childTnLst>
                                </p:cTn>
                              </p:par>
                              <p:par>
                                <p:cTn id="41" presetID="42" presetClass="entr" presetSubtype="0" fill="hold" grpId="0" nodeType="withEffect">
                                  <p:stCondLst>
                                    <p:cond delay="660"/>
                                  </p:stCondLst>
                                  <p:childTnLst>
                                    <p:set>
                                      <p:cBhvr>
                                        <p:cTn id="42" dur="1" fill="hold">
                                          <p:stCondLst>
                                            <p:cond delay="0"/>
                                          </p:stCondLst>
                                        </p:cTn>
                                        <p:tgtEl>
                                          <p:spTgt spid="110"/>
                                        </p:tgtEl>
                                        <p:attrNameLst>
                                          <p:attrName>style.visibility</p:attrName>
                                        </p:attrNameLst>
                                      </p:cBhvr>
                                      <p:to>
                                        <p:strVal val="visible"/>
                                      </p:to>
                                    </p:set>
                                    <p:anim calcmode="lin" valueType="num">
                                      <p:cBhvr additive="base">
                                        <p:cTn id="43" dur="550" decel="100000" fill="hold"/>
                                        <p:tgtEl>
                                          <p:spTgt spid="110"/>
                                        </p:tgtEl>
                                        <p:attrNameLst>
                                          <p:attrName>ppt_y</p:attrName>
                                        </p:attrNameLst>
                                      </p:cBhvr>
                                      <p:tavLst>
                                        <p:tav tm="0">
                                          <p:val>
                                            <p:strVal val="#ppt_y+0.05"/>
                                          </p:val>
                                        </p:tav>
                                        <p:tav tm="100000">
                                          <p:val>
                                            <p:strVal val="#ppt_y"/>
                                          </p:val>
                                        </p:tav>
                                      </p:tavLst>
                                    </p:anim>
                                    <p:animEffect transition="in" filter="fade">
                                      <p:cBhvr>
                                        <p:cTn id="44" dur="550"/>
                                        <p:tgtEl>
                                          <p:spTgt spid="110"/>
                                        </p:tgtEl>
                                      </p:cBhvr>
                                    </p:animEffect>
                                  </p:childTnLst>
                                </p:cTn>
                              </p:par>
                              <p:par>
                                <p:cTn id="45" presetID="42" presetClass="entr" presetSubtype="0" fill="hold" grpId="0" nodeType="withEffect">
                                  <p:stCondLst>
                                    <p:cond delay="840"/>
                                  </p:stCondLst>
                                  <p:childTnLst>
                                    <p:set>
                                      <p:cBhvr>
                                        <p:cTn id="46" dur="1" fill="hold">
                                          <p:stCondLst>
                                            <p:cond delay="0"/>
                                          </p:stCondLst>
                                        </p:cTn>
                                        <p:tgtEl>
                                          <p:spTgt spid="111"/>
                                        </p:tgtEl>
                                        <p:attrNameLst>
                                          <p:attrName>style.visibility</p:attrName>
                                        </p:attrNameLst>
                                      </p:cBhvr>
                                      <p:to>
                                        <p:strVal val="visible"/>
                                      </p:to>
                                    </p:set>
                                    <p:anim calcmode="lin" valueType="num">
                                      <p:cBhvr additive="base">
                                        <p:cTn id="47" dur="550" decel="100000" fill="hold"/>
                                        <p:tgtEl>
                                          <p:spTgt spid="111"/>
                                        </p:tgtEl>
                                        <p:attrNameLst>
                                          <p:attrName>ppt_y</p:attrName>
                                        </p:attrNameLst>
                                      </p:cBhvr>
                                      <p:tavLst>
                                        <p:tav tm="0">
                                          <p:val>
                                            <p:strVal val="#ppt_y+0.05"/>
                                          </p:val>
                                        </p:tav>
                                        <p:tav tm="100000">
                                          <p:val>
                                            <p:strVal val="#ppt_y"/>
                                          </p:val>
                                        </p:tav>
                                      </p:tavLst>
                                    </p:anim>
                                    <p:animEffect transition="in" filter="fade">
                                      <p:cBhvr>
                                        <p:cTn id="48" dur="550"/>
                                        <p:tgtEl>
                                          <p:spTgt spid="111"/>
                                        </p:tgtEl>
                                      </p:cBhvr>
                                    </p:animEffect>
                                  </p:childTnLst>
                                </p:cTn>
                              </p:par>
                              <p:par>
                                <p:cTn id="49" presetID="42" presetClass="entr" presetSubtype="0" fill="hold" grpId="0" nodeType="withEffect">
                                  <p:stCondLst>
                                    <p:cond delay="840"/>
                                  </p:stCondLst>
                                  <p:childTnLst>
                                    <p:set>
                                      <p:cBhvr>
                                        <p:cTn id="50" dur="1" fill="hold">
                                          <p:stCondLst>
                                            <p:cond delay="0"/>
                                          </p:stCondLst>
                                        </p:cTn>
                                        <p:tgtEl>
                                          <p:spTgt spid="112"/>
                                        </p:tgtEl>
                                        <p:attrNameLst>
                                          <p:attrName>style.visibility</p:attrName>
                                        </p:attrNameLst>
                                      </p:cBhvr>
                                      <p:to>
                                        <p:strVal val="visible"/>
                                      </p:to>
                                    </p:set>
                                    <p:anim calcmode="lin" valueType="num">
                                      <p:cBhvr additive="base">
                                        <p:cTn id="51" dur="550" decel="100000" fill="hold"/>
                                        <p:tgtEl>
                                          <p:spTgt spid="112"/>
                                        </p:tgtEl>
                                        <p:attrNameLst>
                                          <p:attrName>ppt_y</p:attrName>
                                        </p:attrNameLst>
                                      </p:cBhvr>
                                      <p:tavLst>
                                        <p:tav tm="0">
                                          <p:val>
                                            <p:strVal val="#ppt_y+0.05"/>
                                          </p:val>
                                        </p:tav>
                                        <p:tav tm="100000">
                                          <p:val>
                                            <p:strVal val="#ppt_y"/>
                                          </p:val>
                                        </p:tav>
                                      </p:tavLst>
                                    </p:anim>
                                    <p:animEffect transition="in" filter="fade">
                                      <p:cBhvr>
                                        <p:cTn id="52" dur="550"/>
                                        <p:tgtEl>
                                          <p:spTgt spid="112"/>
                                        </p:tgtEl>
                                      </p:cBhvr>
                                    </p:animEffect>
                                  </p:childTnLst>
                                </p:cTn>
                              </p:par>
                              <p:par>
                                <p:cTn id="53" presetID="42" presetClass="entr" presetSubtype="0" fill="hold" grpId="0" nodeType="withEffect">
                                  <p:stCondLst>
                                    <p:cond delay="840"/>
                                  </p:stCondLst>
                                  <p:childTnLst>
                                    <p:set>
                                      <p:cBhvr>
                                        <p:cTn id="54" dur="1" fill="hold">
                                          <p:stCondLst>
                                            <p:cond delay="0"/>
                                          </p:stCondLst>
                                        </p:cTn>
                                        <p:tgtEl>
                                          <p:spTgt spid="113"/>
                                        </p:tgtEl>
                                        <p:attrNameLst>
                                          <p:attrName>style.visibility</p:attrName>
                                        </p:attrNameLst>
                                      </p:cBhvr>
                                      <p:to>
                                        <p:strVal val="visible"/>
                                      </p:to>
                                    </p:set>
                                    <p:anim calcmode="lin" valueType="num">
                                      <p:cBhvr additive="base">
                                        <p:cTn id="55" dur="550" decel="100000" fill="hold"/>
                                        <p:tgtEl>
                                          <p:spTgt spid="113"/>
                                        </p:tgtEl>
                                        <p:attrNameLst>
                                          <p:attrName>ppt_y</p:attrName>
                                        </p:attrNameLst>
                                      </p:cBhvr>
                                      <p:tavLst>
                                        <p:tav tm="0">
                                          <p:val>
                                            <p:strVal val="#ppt_y+0.05"/>
                                          </p:val>
                                        </p:tav>
                                        <p:tav tm="100000">
                                          <p:val>
                                            <p:strVal val="#ppt_y"/>
                                          </p:val>
                                        </p:tav>
                                      </p:tavLst>
                                    </p:anim>
                                    <p:animEffect transition="in" filter="fade">
                                      <p:cBhvr>
                                        <p:cTn id="56" dur="550"/>
                                        <p:tgtEl>
                                          <p:spTgt spid="113"/>
                                        </p:tgtEl>
                                      </p:cBhvr>
                                    </p:animEffect>
                                  </p:childTnLst>
                                </p:cTn>
                              </p:par>
                              <p:par>
                                <p:cTn id="57" presetID="42" presetClass="entr" presetSubtype="0" fill="hold" grpId="0" nodeType="withEffect">
                                  <p:stCondLst>
                                    <p:cond delay="1100"/>
                                  </p:stCondLst>
                                  <p:childTnLst>
                                    <p:set>
                                      <p:cBhvr>
                                        <p:cTn id="58" dur="1" fill="hold">
                                          <p:stCondLst>
                                            <p:cond delay="0"/>
                                          </p:stCondLst>
                                        </p:cTn>
                                        <p:tgtEl>
                                          <p:spTgt spid="114"/>
                                        </p:tgtEl>
                                        <p:attrNameLst>
                                          <p:attrName>style.visibility</p:attrName>
                                        </p:attrNameLst>
                                      </p:cBhvr>
                                      <p:to>
                                        <p:strVal val="visible"/>
                                      </p:to>
                                    </p:set>
                                    <p:anim calcmode="lin" valueType="num">
                                      <p:cBhvr additive="base">
                                        <p:cTn id="59" dur="550" decel="100000" fill="hold"/>
                                        <p:tgtEl>
                                          <p:spTgt spid="114"/>
                                        </p:tgtEl>
                                        <p:attrNameLst>
                                          <p:attrName>ppt_y</p:attrName>
                                        </p:attrNameLst>
                                      </p:cBhvr>
                                      <p:tavLst>
                                        <p:tav tm="0">
                                          <p:val>
                                            <p:strVal val="#ppt_y+0.05"/>
                                          </p:val>
                                        </p:tav>
                                        <p:tav tm="100000">
                                          <p:val>
                                            <p:strVal val="#ppt_y"/>
                                          </p:val>
                                        </p:tav>
                                      </p:tavLst>
                                    </p:anim>
                                    <p:animEffect transition="in" filter="fade">
                                      <p:cBhvr>
                                        <p:cTn id="60" dur="550"/>
                                        <p:tgtEl>
                                          <p:spTgt spid="114"/>
                                        </p:tgtEl>
                                      </p:cBhvr>
                                    </p:animEffect>
                                  </p:childTnLst>
                                </p:cTn>
                              </p:par>
                              <p:par>
                                <p:cTn id="61" presetID="42" presetClass="entr" presetSubtype="0" fill="hold" grpId="0" nodeType="withEffect">
                                  <p:stCondLst>
                                    <p:cond delay="1100"/>
                                  </p:stCondLst>
                                  <p:childTnLst>
                                    <p:set>
                                      <p:cBhvr>
                                        <p:cTn id="62" dur="1" fill="hold">
                                          <p:stCondLst>
                                            <p:cond delay="0"/>
                                          </p:stCondLst>
                                        </p:cTn>
                                        <p:tgtEl>
                                          <p:spTgt spid="115"/>
                                        </p:tgtEl>
                                        <p:attrNameLst>
                                          <p:attrName>style.visibility</p:attrName>
                                        </p:attrNameLst>
                                      </p:cBhvr>
                                      <p:to>
                                        <p:strVal val="visible"/>
                                      </p:to>
                                    </p:set>
                                    <p:anim calcmode="lin" valueType="num">
                                      <p:cBhvr additive="base">
                                        <p:cTn id="63" dur="550" decel="100000" fill="hold"/>
                                        <p:tgtEl>
                                          <p:spTgt spid="115"/>
                                        </p:tgtEl>
                                        <p:attrNameLst>
                                          <p:attrName>ppt_y</p:attrName>
                                        </p:attrNameLst>
                                      </p:cBhvr>
                                      <p:tavLst>
                                        <p:tav tm="0">
                                          <p:val>
                                            <p:strVal val="#ppt_y+0.05"/>
                                          </p:val>
                                        </p:tav>
                                        <p:tav tm="100000">
                                          <p:val>
                                            <p:strVal val="#ppt_y"/>
                                          </p:val>
                                        </p:tav>
                                      </p:tavLst>
                                    </p:anim>
                                    <p:animEffect transition="in" filter="fade">
                                      <p:cBhvr>
                                        <p:cTn id="64" dur="550"/>
                                        <p:tgtEl>
                                          <p:spTgt spid="115"/>
                                        </p:tgtEl>
                                      </p:cBhvr>
                                    </p:animEffect>
                                  </p:childTnLst>
                                </p:cTn>
                              </p:par>
                              <p:par>
                                <p:cTn id="65" presetID="42" presetClass="entr" presetSubtype="0" fill="hold" grpId="0" nodeType="withEffect">
                                  <p:stCondLst>
                                    <p:cond delay="1100"/>
                                  </p:stCondLst>
                                  <p:childTnLst>
                                    <p:set>
                                      <p:cBhvr>
                                        <p:cTn id="66" dur="1" fill="hold">
                                          <p:stCondLst>
                                            <p:cond delay="0"/>
                                          </p:stCondLst>
                                        </p:cTn>
                                        <p:tgtEl>
                                          <p:spTgt spid="116"/>
                                        </p:tgtEl>
                                        <p:attrNameLst>
                                          <p:attrName>style.visibility</p:attrName>
                                        </p:attrNameLst>
                                      </p:cBhvr>
                                      <p:to>
                                        <p:strVal val="visible"/>
                                      </p:to>
                                    </p:set>
                                    <p:anim calcmode="lin" valueType="num">
                                      <p:cBhvr additive="base">
                                        <p:cTn id="67" dur="550" decel="100000" fill="hold"/>
                                        <p:tgtEl>
                                          <p:spTgt spid="116"/>
                                        </p:tgtEl>
                                        <p:attrNameLst>
                                          <p:attrName>ppt_y</p:attrName>
                                        </p:attrNameLst>
                                      </p:cBhvr>
                                      <p:tavLst>
                                        <p:tav tm="0">
                                          <p:val>
                                            <p:strVal val="#ppt_y+0.05"/>
                                          </p:val>
                                        </p:tav>
                                        <p:tav tm="100000">
                                          <p:val>
                                            <p:strVal val="#ppt_y"/>
                                          </p:val>
                                        </p:tav>
                                      </p:tavLst>
                                    </p:anim>
                                    <p:animEffect transition="in" filter="fade">
                                      <p:cBhvr>
                                        <p:cTn id="68" dur="550"/>
                                        <p:tgtEl>
                                          <p:spTgt spid="116"/>
                                        </p:tgtEl>
                                      </p:cBhvr>
                                    </p:animEffect>
                                  </p:childTnLst>
                                </p:cTn>
                              </p:par>
                              <p:par>
                                <p:cTn id="69" presetID="42" presetClass="entr" presetSubtype="0" fill="hold" grpId="0" nodeType="withEffect">
                                  <p:stCondLst>
                                    <p:cond delay="1100"/>
                                  </p:stCondLst>
                                  <p:childTnLst>
                                    <p:set>
                                      <p:cBhvr>
                                        <p:cTn id="70" dur="1" fill="hold">
                                          <p:stCondLst>
                                            <p:cond delay="0"/>
                                          </p:stCondLst>
                                        </p:cTn>
                                        <p:tgtEl>
                                          <p:spTgt spid="117"/>
                                        </p:tgtEl>
                                        <p:attrNameLst>
                                          <p:attrName>style.visibility</p:attrName>
                                        </p:attrNameLst>
                                      </p:cBhvr>
                                      <p:to>
                                        <p:strVal val="visible"/>
                                      </p:to>
                                    </p:set>
                                    <p:anim calcmode="lin" valueType="num">
                                      <p:cBhvr additive="base">
                                        <p:cTn id="71" dur="550" decel="100000" fill="hold"/>
                                        <p:tgtEl>
                                          <p:spTgt spid="117"/>
                                        </p:tgtEl>
                                        <p:attrNameLst>
                                          <p:attrName>ppt_y</p:attrName>
                                        </p:attrNameLst>
                                      </p:cBhvr>
                                      <p:tavLst>
                                        <p:tav tm="0">
                                          <p:val>
                                            <p:strVal val="#ppt_y+0.05"/>
                                          </p:val>
                                        </p:tav>
                                        <p:tav tm="100000">
                                          <p:val>
                                            <p:strVal val="#ppt_y"/>
                                          </p:val>
                                        </p:tav>
                                      </p:tavLst>
                                    </p:anim>
                                    <p:animEffect transition="in" filter="fade">
                                      <p:cBhvr>
                                        <p:cTn id="72" dur="550"/>
                                        <p:tgtEl>
                                          <p:spTgt spid="117"/>
                                        </p:tgtEl>
                                      </p:cBhvr>
                                    </p:animEffect>
                                  </p:childTnLst>
                                </p:cTn>
                              </p:par>
                              <p:par>
                                <p:cTn id="73" presetID="10" presetClass="entr" presetSubtype="0" fill="hold" grpId="0" nodeType="withEffect">
                                  <p:stCondLst>
                                    <p:cond delay="1300"/>
                                  </p:stCondLst>
                                  <p:childTnLst>
                                    <p:set>
                                      <p:cBhvr>
                                        <p:cTn id="74" dur="1" fill="hold">
                                          <p:stCondLst>
                                            <p:cond delay="0"/>
                                          </p:stCondLst>
                                        </p:cTn>
                                        <p:tgtEl>
                                          <p:spTgt spid="118"/>
                                        </p:tgtEl>
                                        <p:attrNameLst>
                                          <p:attrName>style.visibility</p:attrName>
                                        </p:attrNameLst>
                                      </p:cBhvr>
                                      <p:to>
                                        <p:strVal val="visible"/>
                                      </p:to>
                                    </p:set>
                                    <p:animEffect transition="in" filter="fade">
                                      <p:cBhvr>
                                        <p:cTn id="75" dur="7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t"/>
          <a:lstStyle/>
          <a:p>
            <a:pPr algn="l" indent="0" marL="0">
              <a:buNone/>
            </a:pPr>
            <a:r>
              <a:rPr lang="en-US" sz="2600" b="1" dirty="0">
                <a:solidFill>
                  <a:schemeClr val="accent1"/>
                </a:solidFill>
              </a:rPr>
              <a:t>Останавливаемся</a:t>
            </a:r>
            <a:endParaRPr lang="en-US" sz="2600" dirty="0"/>
          </a:p>
        </p:txBody>
      </p:sp>
      <p:sp>
        <p:nvSpPr>
          <p:cNvPr id="3" name="Text 0"/>
          <p:cNvSpPr/>
          <p:nvPr>
            <p:ph idx="101" type="body" hasCustomPrompt="1"/>
          </p:nvPr>
        </p:nvSpPr>
        <p:spPr>
          <a:xfrm>
            <a:off x="548640" y="1024128"/>
            <a:ext cx="11064240" cy="411480"/>
          </a:xfrm>
          <a:prstGeom prst="rect">
            <a:avLst/>
          </a:prstGeom>
          <a:noFill/>
          <a:ln/>
        </p:spPr>
        <p:txBody>
          <a:bodyPr wrap="square" lIns="0" tIns="0" rIns="0" bIns="0" rtlCol="0" anchor="t"/>
          <a:lstStyle/>
          <a:p>
            <a:pPr indent="0" marL="0">
              <a:buNone/>
            </a:pPr>
            <a:r>
              <a:rPr lang="en-US" sz="1500" dirty="0">
                <a:solidFill>
                  <a:schemeClr val="accent5"/>
                </a:solidFill>
              </a:rPr>
              <a:t>Тоже результат. Решение принято на данных</a:t>
            </a:r>
            <a:endParaRPr lang="en-US" sz="1500" dirty="0"/>
          </a:p>
        </p:txBody>
      </p:sp>
      <p:sp>
        <p:nvSpPr>
          <p:cNvPr id="101" name="Карточка шагов"/>
          <p:cNvSpPr/>
          <p:nvPr/>
        </p:nvSpPr>
        <p:spPr>
          <a:xfrm>
            <a:off x="548640" y="1572768"/>
            <a:ext cx="7315200" cy="4206240"/>
          </a:xfrm>
          <a:prstGeom prst="roundRect">
            <a:avLst>
              <a:gd name="adj" fmla="val 3077"/>
            </a:avLst>
          </a:prstGeom>
          <a:solidFill>
            <a:schemeClr val="bg1"/>
          </a:solidFill>
          <a:ln>
            <a:noFill/>
          </a:ln>
          <a:effectLst>
            <a:outerShdw blurRad="101600" dist="25400" dir="5400000" algn="bl" rotWithShape="0">
              <a:srgbClr val="3D434A">
                <a:alpha val="10000"/>
              </a:srgbClr>
            </a:outerShdw>
          </a:effectLst>
        </p:spPr>
        <p:txBody>
          <a:bodyPr/>
          <a:lstStyle/>
          <a:p>
            <a:endParaRPr lang="ru-RU" dirty="0"/>
          </a:p>
        </p:txBody>
      </p:sp>
      <p:sp>
        <p:nvSpPr>
          <p:cNvPr id="102" name="Номер шага 1"/>
          <p:cNvSpPr/>
          <p:nvPr/>
        </p:nvSpPr>
        <p:spPr>
          <a:xfrm>
            <a:off x="822960" y="1874520"/>
            <a:ext cx="457200" cy="457200"/>
          </a:xfrm>
          <a:prstGeom prst="roundRect">
            <a:avLst>
              <a:gd name="adj" fmla="val 50000"/>
            </a:avLst>
          </a:prstGeom>
          <a:solidFill>
            <a:schemeClr val="accent2"/>
          </a:solidFill>
          <a:ln>
            <a:noFill/>
          </a:ln>
          <a:effectLst/>
        </p:spPr>
        <p:txBody>
          <a:bodyPr/>
          <a:lstStyle/>
          <a:p>
            <a:endParaRPr lang="ru-RU" dirty="0"/>
          </a:p>
        </p:txBody>
      </p:sp>
      <p:sp>
        <p:nvSpPr>
          <p:cNvPr id="103" name="Номер шага текст 1"/>
          <p:cNvSpPr txBox="1"/>
          <p:nvPr/>
        </p:nvSpPr>
        <p:spPr>
          <a:xfrm>
            <a:off x="822960" y="1874520"/>
            <a:ext cx="457200" cy="457200"/>
          </a:xfrm>
          <a:prstGeom prst="rect">
            <a:avLst/>
          </a:prstGeom>
          <a:noFill/>
          <a:ln/>
        </p:spPr>
        <p:txBody>
          <a:bodyPr wrap="square" lIns="0" tIns="0" rIns="0" bIns="0" rtlCol="0" anchor="ctr">
            <a:noAutofit/>
          </a:bodyPr>
          <a:lstStyle/>
          <a:p>
            <a:pPr algn="ctr" indent="0" marL="0">
              <a:buNone/>
            </a:pPr>
            <a:r>
              <a:rPr lang="ru-RU" sz="1400" b="1" dirty="0">
                <a:solidFill>
                  <a:srgbClr val="FFFFFF"/>
                </a:solidFill>
                <a:latin typeface="Cambria"/>
                <a:cs typeface="Cambria"/>
              </a:rPr>
              <a:t>1</a:t>
            </a:r>
          </a:p>
        </p:txBody>
      </p:sp>
      <p:sp>
        <p:nvSpPr>
          <p:cNvPr id="104" name="Шаг 1"/>
          <p:cNvSpPr txBox="1"/>
          <p:nvPr/>
        </p:nvSpPr>
        <p:spPr>
          <a:xfrm>
            <a:off x="1508760" y="1828800"/>
            <a:ext cx="6126480" cy="566928"/>
          </a:xfrm>
          <a:prstGeom prst="rect">
            <a:avLst/>
          </a:prstGeom>
          <a:noFill/>
          <a:ln/>
        </p:spPr>
        <p:txBody>
          <a:bodyPr wrap="square" lIns="0" tIns="0" rIns="0" bIns="0" rtlCol="0" anchor="ctr">
            <a:noAutofit/>
          </a:bodyPr>
          <a:lstStyle/>
          <a:p>
            <a:pPr algn="l" indent="0" marL="0">
              <a:buNone/>
            </a:pPr>
            <a:r>
              <a:rPr lang="ru-RU" sz="1500" b="0" dirty="0">
                <a:solidFill>
                  <a:schemeClr val="tx1"/>
                </a:solidFill>
              </a:rPr>
              <a:t>Зафиксировать причины остановки</a:t>
            </a:r>
          </a:p>
        </p:txBody>
      </p:sp>
      <p:sp>
        <p:nvSpPr>
          <p:cNvPr id="105" name="Номер шага 2"/>
          <p:cNvSpPr/>
          <p:nvPr/>
        </p:nvSpPr>
        <p:spPr>
          <a:xfrm>
            <a:off x="822960" y="2770632"/>
            <a:ext cx="457200" cy="457200"/>
          </a:xfrm>
          <a:prstGeom prst="roundRect">
            <a:avLst>
              <a:gd name="adj" fmla="val 50000"/>
            </a:avLst>
          </a:prstGeom>
          <a:solidFill>
            <a:schemeClr val="accent2"/>
          </a:solidFill>
          <a:ln>
            <a:noFill/>
          </a:ln>
          <a:effectLst/>
        </p:spPr>
        <p:txBody>
          <a:bodyPr/>
          <a:lstStyle/>
          <a:p>
            <a:endParaRPr lang="ru-RU" dirty="0"/>
          </a:p>
        </p:txBody>
      </p:sp>
      <p:sp>
        <p:nvSpPr>
          <p:cNvPr id="106" name="Номер шага текст 2"/>
          <p:cNvSpPr txBox="1"/>
          <p:nvPr/>
        </p:nvSpPr>
        <p:spPr>
          <a:xfrm>
            <a:off x="822960" y="2770632"/>
            <a:ext cx="457200" cy="457200"/>
          </a:xfrm>
          <a:prstGeom prst="rect">
            <a:avLst/>
          </a:prstGeom>
          <a:noFill/>
          <a:ln/>
        </p:spPr>
        <p:txBody>
          <a:bodyPr wrap="square" lIns="0" tIns="0" rIns="0" bIns="0" rtlCol="0" anchor="ctr">
            <a:noAutofit/>
          </a:bodyPr>
          <a:lstStyle/>
          <a:p>
            <a:pPr algn="ctr" indent="0" marL="0">
              <a:buNone/>
            </a:pPr>
            <a:r>
              <a:rPr lang="ru-RU" sz="1400" b="1" dirty="0">
                <a:solidFill>
                  <a:srgbClr val="FFFFFF"/>
                </a:solidFill>
                <a:latin typeface="Cambria"/>
                <a:cs typeface="Cambria"/>
              </a:rPr>
              <a:t>2</a:t>
            </a:r>
          </a:p>
        </p:txBody>
      </p:sp>
      <p:sp>
        <p:nvSpPr>
          <p:cNvPr id="107" name="Шаг 2"/>
          <p:cNvSpPr txBox="1"/>
          <p:nvPr/>
        </p:nvSpPr>
        <p:spPr>
          <a:xfrm>
            <a:off x="1508760" y="2724912"/>
            <a:ext cx="6126480" cy="566928"/>
          </a:xfrm>
          <a:prstGeom prst="rect">
            <a:avLst/>
          </a:prstGeom>
          <a:noFill/>
          <a:ln/>
        </p:spPr>
        <p:txBody>
          <a:bodyPr wrap="square" lIns="0" tIns="0" rIns="0" bIns="0" rtlCol="0" anchor="ctr">
            <a:noAutofit/>
          </a:bodyPr>
          <a:lstStyle/>
          <a:p>
            <a:pPr algn="l" indent="0" marL="0">
              <a:buNone/>
            </a:pPr>
            <a:r>
              <a:rPr lang="ru-RU" sz="1500" b="0" dirty="0">
                <a:solidFill>
                  <a:schemeClr val="tx1"/>
                </a:solidFill>
              </a:rPr>
              <a:t>Сохранить своды встреч и собранные данные</a:t>
            </a:r>
          </a:p>
        </p:txBody>
      </p:sp>
      <p:sp>
        <p:nvSpPr>
          <p:cNvPr id="108" name="Номер шага 3"/>
          <p:cNvSpPr/>
          <p:nvPr/>
        </p:nvSpPr>
        <p:spPr>
          <a:xfrm>
            <a:off x="822960" y="3666744"/>
            <a:ext cx="457200" cy="457200"/>
          </a:xfrm>
          <a:prstGeom prst="roundRect">
            <a:avLst>
              <a:gd name="adj" fmla="val 50000"/>
            </a:avLst>
          </a:prstGeom>
          <a:solidFill>
            <a:schemeClr val="accent2"/>
          </a:solidFill>
          <a:ln>
            <a:noFill/>
          </a:ln>
          <a:effectLst/>
        </p:spPr>
        <p:txBody>
          <a:bodyPr/>
          <a:lstStyle/>
          <a:p>
            <a:endParaRPr lang="ru-RU" dirty="0"/>
          </a:p>
        </p:txBody>
      </p:sp>
      <p:sp>
        <p:nvSpPr>
          <p:cNvPr id="109" name="Номер шага текст 3"/>
          <p:cNvSpPr txBox="1"/>
          <p:nvPr/>
        </p:nvSpPr>
        <p:spPr>
          <a:xfrm>
            <a:off x="822960" y="3666744"/>
            <a:ext cx="457200" cy="457200"/>
          </a:xfrm>
          <a:prstGeom prst="rect">
            <a:avLst/>
          </a:prstGeom>
          <a:noFill/>
          <a:ln/>
        </p:spPr>
        <p:txBody>
          <a:bodyPr wrap="square" lIns="0" tIns="0" rIns="0" bIns="0" rtlCol="0" anchor="ctr">
            <a:noAutofit/>
          </a:bodyPr>
          <a:lstStyle/>
          <a:p>
            <a:pPr algn="ctr" indent="0" marL="0">
              <a:buNone/>
            </a:pPr>
            <a:r>
              <a:rPr lang="ru-RU" sz="1400" b="1" dirty="0">
                <a:solidFill>
                  <a:srgbClr val="FFFFFF"/>
                </a:solidFill>
                <a:latin typeface="Cambria"/>
                <a:cs typeface="Cambria"/>
              </a:rPr>
              <a:t>3</a:t>
            </a:r>
          </a:p>
        </p:txBody>
      </p:sp>
      <p:sp>
        <p:nvSpPr>
          <p:cNvPr id="110" name="Шаг 3"/>
          <p:cNvSpPr txBox="1"/>
          <p:nvPr/>
        </p:nvSpPr>
        <p:spPr>
          <a:xfrm>
            <a:off x="1508760" y="3621024"/>
            <a:ext cx="6126480" cy="566928"/>
          </a:xfrm>
          <a:prstGeom prst="rect">
            <a:avLst/>
          </a:prstGeom>
          <a:noFill/>
          <a:ln/>
        </p:spPr>
        <p:txBody>
          <a:bodyPr wrap="square" lIns="0" tIns="0" rIns="0" bIns="0" rtlCol="0" anchor="ctr">
            <a:noAutofit/>
          </a:bodyPr>
          <a:lstStyle/>
          <a:p>
            <a:pPr algn="l" indent="0" marL="0">
              <a:buNone/>
            </a:pPr>
            <a:r>
              <a:rPr lang="ru-RU" sz="1500" b="0" dirty="0">
                <a:solidFill>
                  <a:schemeClr val="tx1"/>
                </a:solidFill>
              </a:rPr>
              <a:t>Назвать условие, при котором к вопросу вернемся</a:t>
            </a:r>
          </a:p>
        </p:txBody>
      </p:sp>
      <p:sp>
        <p:nvSpPr>
          <p:cNvPr id="111" name="Номер шага 4"/>
          <p:cNvSpPr/>
          <p:nvPr/>
        </p:nvSpPr>
        <p:spPr>
          <a:xfrm>
            <a:off x="822960" y="4562856"/>
            <a:ext cx="457200" cy="457200"/>
          </a:xfrm>
          <a:prstGeom prst="roundRect">
            <a:avLst>
              <a:gd name="adj" fmla="val 50000"/>
            </a:avLst>
          </a:prstGeom>
          <a:solidFill>
            <a:schemeClr val="accent2"/>
          </a:solidFill>
          <a:ln>
            <a:noFill/>
          </a:ln>
          <a:effectLst/>
        </p:spPr>
        <p:txBody>
          <a:bodyPr/>
          <a:lstStyle/>
          <a:p>
            <a:endParaRPr lang="ru-RU" dirty="0"/>
          </a:p>
        </p:txBody>
      </p:sp>
      <p:sp>
        <p:nvSpPr>
          <p:cNvPr id="112" name="Номер шага текст 4"/>
          <p:cNvSpPr txBox="1"/>
          <p:nvPr/>
        </p:nvSpPr>
        <p:spPr>
          <a:xfrm>
            <a:off x="822960" y="4562856"/>
            <a:ext cx="457200" cy="457200"/>
          </a:xfrm>
          <a:prstGeom prst="rect">
            <a:avLst/>
          </a:prstGeom>
          <a:noFill/>
          <a:ln/>
        </p:spPr>
        <p:txBody>
          <a:bodyPr wrap="square" lIns="0" tIns="0" rIns="0" bIns="0" rtlCol="0" anchor="ctr">
            <a:noAutofit/>
          </a:bodyPr>
          <a:lstStyle/>
          <a:p>
            <a:pPr algn="ctr" indent="0" marL="0">
              <a:buNone/>
            </a:pPr>
            <a:r>
              <a:rPr lang="ru-RU" sz="1400" b="1" dirty="0">
                <a:solidFill>
                  <a:srgbClr val="FFFFFF"/>
                </a:solidFill>
                <a:latin typeface="Cambria"/>
                <a:cs typeface="Cambria"/>
              </a:rPr>
              <a:t>4</a:t>
            </a:r>
          </a:p>
        </p:txBody>
      </p:sp>
      <p:sp>
        <p:nvSpPr>
          <p:cNvPr id="113" name="Шаг 4"/>
          <p:cNvSpPr txBox="1"/>
          <p:nvPr/>
        </p:nvSpPr>
        <p:spPr>
          <a:xfrm>
            <a:off x="1508760" y="4517136"/>
            <a:ext cx="6126480" cy="566928"/>
          </a:xfrm>
          <a:prstGeom prst="rect">
            <a:avLst/>
          </a:prstGeom>
          <a:noFill/>
          <a:ln/>
        </p:spPr>
        <p:txBody>
          <a:bodyPr wrap="square" lIns="0" tIns="0" rIns="0" bIns="0" rtlCol="0" anchor="ctr">
            <a:noAutofit/>
          </a:bodyPr>
          <a:lstStyle/>
          <a:p>
            <a:pPr algn="l" indent="0" marL="0">
              <a:buNone/>
            </a:pPr>
            <a:r>
              <a:rPr lang="ru-RU" sz="1500" b="0" dirty="0">
                <a:solidFill>
                  <a:schemeClr val="tx1"/>
                </a:solidFill>
              </a:rPr>
              <a:t>Поблагодарить участников за три часа</a:t>
            </a:r>
          </a:p>
        </p:txBody>
      </p:sp>
      <p:sp>
        <p:nvSpPr>
          <p:cNvPr id="114" name="Карточка итога"/>
          <p:cNvSpPr/>
          <p:nvPr/>
        </p:nvSpPr>
        <p:spPr>
          <a:xfrm>
            <a:off x="8092440" y="1572768"/>
            <a:ext cx="3520440" cy="4206240"/>
          </a:xfrm>
          <a:prstGeom prst="roundRect">
            <a:avLst>
              <a:gd name="adj" fmla="val 3077"/>
            </a:avLst>
          </a:prstGeom>
          <a:solidFill>
            <a:srgbClr val="005541"/>
          </a:solidFill>
          <a:ln>
            <a:noFill/>
          </a:ln>
          <a:effectLst>
            <a:outerShdw blurRad="101600" dist="25400" dir="5400000" algn="bl" rotWithShape="0">
              <a:srgbClr val="3D434A">
                <a:alpha val="10000"/>
              </a:srgbClr>
            </a:outerShdw>
          </a:effectLst>
        </p:spPr>
        <p:txBody>
          <a:bodyPr/>
          <a:lstStyle/>
          <a:p>
            <a:endParaRPr lang="ru-RU" dirty="0"/>
          </a:p>
        </p:txBody>
      </p:sp>
      <p:sp>
        <p:nvSpPr>
          <p:cNvPr id="115" name="Итог метка"/>
          <p:cNvSpPr txBox="1"/>
          <p:nvPr/>
        </p:nvSpPr>
        <p:spPr>
          <a:xfrm>
            <a:off x="8366760" y="1828800"/>
            <a:ext cx="3017520" cy="237744"/>
          </a:xfrm>
          <a:prstGeom prst="rect">
            <a:avLst/>
          </a:prstGeom>
          <a:noFill/>
          <a:ln/>
        </p:spPr>
        <p:txBody>
          <a:bodyPr wrap="square" lIns="0" tIns="0" rIns="0" bIns="0" rtlCol="0" anchor="t">
            <a:noAutofit/>
          </a:bodyPr>
          <a:lstStyle/>
          <a:p>
            <a:pPr algn="l" indent="0" marL="0">
              <a:buNone/>
            </a:pPr>
            <a:r>
              <a:rPr lang="ru-RU" sz="900" b="1" spc="150" dirty="0">
                <a:solidFill>
                  <a:schemeClr val="accent2"/>
                </a:solidFill>
              </a:rPr>
              <a:t>РЕШЕНИЕ РУКОВОДСТВА</a:t>
            </a:r>
          </a:p>
        </p:txBody>
      </p:sp>
      <p:sp>
        <p:nvSpPr>
          <p:cNvPr id="116" name="Итог заголовок"/>
          <p:cNvSpPr txBox="1"/>
          <p:nvPr/>
        </p:nvSpPr>
        <p:spPr>
          <a:xfrm>
            <a:off x="8366760" y="2194560"/>
            <a:ext cx="3017520" cy="1097280"/>
          </a:xfrm>
          <a:prstGeom prst="rect">
            <a:avLst/>
          </a:prstGeom>
          <a:noFill/>
          <a:ln/>
        </p:spPr>
        <p:txBody>
          <a:bodyPr wrap="square" lIns="0" tIns="0" rIns="0" bIns="0" rtlCol="0" anchor="t">
            <a:noAutofit/>
          </a:bodyPr>
          <a:lstStyle/>
          <a:p>
            <a:pPr algn="l" indent="0" marL="0">
              <a:buNone/>
            </a:pPr>
            <a:r>
              <a:rPr lang="ru-RU" sz="2200" b="1" dirty="0">
                <a:solidFill>
                  <a:srgbClr val="FFFFFF"/>
                </a:solidFill>
                <a:latin typeface="Cambria"/>
                <a:cs typeface="Cambria"/>
              </a:rPr>
              <a:t>Останавливаемся</a:t>
            </a:r>
          </a:p>
        </p:txBody>
      </p:sp>
      <p:sp>
        <p:nvSpPr>
          <p:cNvPr id="117" name="Итог текст"/>
          <p:cNvSpPr txBox="1"/>
          <p:nvPr/>
        </p:nvSpPr>
        <p:spPr>
          <a:xfrm>
            <a:off x="8366760" y="3474720"/>
            <a:ext cx="3017520" cy="1097280"/>
          </a:xfrm>
          <a:prstGeom prst="rect">
            <a:avLst/>
          </a:prstGeom>
          <a:noFill/>
          <a:ln/>
        </p:spPr>
        <p:txBody>
          <a:bodyPr wrap="square" lIns="0" tIns="0" rIns="0" bIns="0" rtlCol="0" anchor="t">
            <a:noAutofit/>
          </a:bodyPr>
          <a:lstStyle/>
          <a:p>
            <a:pPr algn="l" indent="0" marL="0">
              <a:buNone/>
            </a:pPr>
            <a:r>
              <a:rPr lang="ru-RU" sz="1200" b="0" dirty="0">
                <a:solidFill>
                  <a:srgbClr val="DDE9E3"/>
                </a:solidFill>
              </a:rPr>
              <a:t>Потеря ограничена тремя часами участников</a:t>
            </a:r>
          </a:p>
        </p:txBody>
      </p:sp>
      <p:sp>
        <p:nvSpPr>
          <p:cNvPr id="118" name="Кнопка назад к решению">
            <a:hlinkClick r:id="rId12" action="ppaction://hlinksldjump"/>
          </p:cNvPr>
          <p:cNvSpPr/>
          <p:nvPr/>
        </p:nvSpPr>
        <p:spPr>
          <a:xfrm>
            <a:off x="8366760" y="5074920"/>
            <a:ext cx="2971800" cy="365760"/>
          </a:xfrm>
          <a:prstGeom prst="roundRect">
            <a:avLst>
              <a:gd name="adj" fmla="val 50000"/>
            </a:avLst>
          </a:prstGeom>
          <a:solidFill>
            <a:schemeClr val="accent4"/>
          </a:solidFill>
          <a:ln>
            <a:noFill/>
          </a:ln>
          <a:effectLst/>
        </p:spPr>
        <p:txBody>
          <a:bodyPr rtlCol="0" anchor="ctr" lIns="0" rIns="0" tIns="0" bIns="0" wrap="square"/>
          <a:lstStyle/>
          <a:p>
            <a:pPr algn="ctr"/>
            <a:r>
              <a:rPr lang="ru-RU" sz="1000" b="1" dirty="0">
                <a:solidFill>
                  <a:schemeClr val="accent1"/>
                </a:solidFill>
              </a:rPr>
              <a:t>← Назад к решению</a:t>
            </a:r>
          </a:p>
        </p:txBody>
      </p:sp>
      <p:sp>
        <p:nvSpPr>
          <p:cNvPr id="28"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7A8088"/>
                </a:solidFill>
              </a:defRPr>
            </a:lvl1pPr>
          </a:lstStyle>
          <a:p>
            <a:pPr algn="r"/>
            <a:r>
              <a:rPr b="0" lang="en-US"/>
              <a:t>17</a:t>
            </a:r>
            <a:endParaRPr lang="en-US"/>
          </a:p>
        </p:txBody>
      </p:sp>
      <p:sp>
        <p:nvSpPr>
          <p:cNvPr id="29" name="Навигация Суть">
            <a:hlinkClick action="ppaction://hlinksldjump" r:id="rId9"/>
          </p:cNvPr>
          <p:cNvSpPr/>
          <p:nvPr/>
        </p:nvSpPr>
        <p:spPr>
          <a:xfrm>
            <a:off x="6898233" y="6428232"/>
            <a:ext cx="39502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Суть</a:t>
            </a:r>
          </a:p>
        </p:txBody>
      </p:sp>
      <p:sp>
        <p:nvSpPr>
          <p:cNvPr id="30" name="Навигация Финансы">
            <a:hlinkClick action="ppaction://hlinksldjump" r:id="rId7"/>
          </p:cNvPr>
          <p:cNvSpPr/>
          <p:nvPr/>
        </p:nvSpPr>
        <p:spPr>
          <a:xfrm>
            <a:off x="7348118" y="6428232"/>
            <a:ext cx="581558"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Финансы</a:t>
            </a:r>
          </a:p>
        </p:txBody>
      </p:sp>
      <p:sp>
        <p:nvSpPr>
          <p:cNvPr id="31" name="Навигация Порядок работы">
            <a:hlinkClick action="ppaction://hlinksldjump" r:id="rId10"/>
          </p:cNvPr>
          <p:cNvSpPr/>
          <p:nvPr/>
        </p:nvSpPr>
        <p:spPr>
          <a:xfrm>
            <a:off x="7984540" y="6428232"/>
            <a:ext cx="1016812"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Порядок работы</a:t>
            </a:r>
          </a:p>
        </p:txBody>
      </p:sp>
      <p:sp>
        <p:nvSpPr>
          <p:cNvPr id="32" name="Навигация Пилот">
            <a:hlinkClick action="ppaction://hlinksldjump" r:id="rId11"/>
          </p:cNvPr>
          <p:cNvSpPr/>
          <p:nvPr/>
        </p:nvSpPr>
        <p:spPr>
          <a:xfrm>
            <a:off x="9056217" y="6428232"/>
            <a:ext cx="457200"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Пилот</a:t>
            </a:r>
          </a:p>
        </p:txBody>
      </p:sp>
      <p:sp>
        <p:nvSpPr>
          <p:cNvPr id="33" name="Навигация Решение">
            <a:hlinkClick action="ppaction://hlinksldjump" r:id="rId12"/>
          </p:cNvPr>
          <p:cNvSpPr/>
          <p:nvPr/>
        </p:nvSpPr>
        <p:spPr>
          <a:xfrm>
            <a:off x="9568281" y="6428232"/>
            <a:ext cx="581558" cy="219456"/>
          </a:xfrm>
          <a:prstGeom prst="roundRect">
            <a:avLst>
              <a:gd name="adj" fmla="val 50000"/>
            </a:avLst>
          </a:prstGeom>
          <a:solidFill>
            <a:srgbClr val="00554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1" i="0">
                <a:solidFill>
                  <a:srgbClr val="FFFFFF"/>
                </a:solidFill>
                <a:latin typeface="Calibri"/>
              </a:rPr>
              <a:t>Решение</a:t>
            </a:r>
          </a:p>
        </p:txBody>
      </p:sp>
      <p:sp>
        <p:nvSpPr>
          <p:cNvPr id="34" name="Навигация Приложения">
            <a:hlinkClick action="ppaction://hlinksldjump" r:id="rId13"/>
          </p:cNvPr>
          <p:cNvSpPr/>
          <p:nvPr/>
        </p:nvSpPr>
        <p:spPr>
          <a:xfrm>
            <a:off x="10204704" y="6428232"/>
            <a:ext cx="768096" cy="219456"/>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square"/>
          <a:lstStyle/>
          <a:p>
            <a:pPr algn="ctr"/>
            <a:r>
              <a:rPr sz="800" b="0" i="0">
                <a:solidFill>
                  <a:srgbClr val="7A8088"/>
                </a:solidFill>
                <a:latin typeface="Calibri"/>
              </a:rPr>
              <a:t>Приложения</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50"/>
                                  </p:stCondLst>
                                  <p:childTnLst>
                                    <p:set>
                                      <p:cBhvr>
                                        <p:cTn id="6" dur="1" fill="hold">
                                          <p:stCondLst>
                                            <p:cond delay="0"/>
                                          </p:stCondLst>
                                        </p:cTn>
                                        <p:tgtEl>
                                          <p:spTgt spid="101"/>
                                        </p:tgtEl>
                                        <p:attrNameLst>
                                          <p:attrName>style.visibility</p:attrName>
                                        </p:attrNameLst>
                                      </p:cBhvr>
                                      <p:to>
                                        <p:strVal val="visible"/>
                                      </p:to>
                                    </p:set>
                                    <p:anim calcmode="lin" valueType="num">
                                      <p:cBhvr additive="base">
                                        <p:cTn id="7" dur="550" decel="100000" fill="hold"/>
                                        <p:tgtEl>
                                          <p:spTgt spid="101"/>
                                        </p:tgtEl>
                                        <p:attrNameLst>
                                          <p:attrName>ppt_y</p:attrName>
                                        </p:attrNameLst>
                                      </p:cBhvr>
                                      <p:tavLst>
                                        <p:tav tm="0">
                                          <p:val>
                                            <p:strVal val="#ppt_y+0.05"/>
                                          </p:val>
                                        </p:tav>
                                        <p:tav tm="100000">
                                          <p:val>
                                            <p:strVal val="#ppt_y"/>
                                          </p:val>
                                        </p:tav>
                                      </p:tavLst>
                                    </p:anim>
                                    <p:animEffect transition="in" filter="fade">
                                      <p:cBhvr>
                                        <p:cTn id="8" dur="550"/>
                                        <p:tgtEl>
                                          <p:spTgt spid="101"/>
                                        </p:tgtEl>
                                      </p:cBhvr>
                                    </p:animEffect>
                                  </p:childTnLst>
                                </p:cTn>
                              </p:par>
                              <p:par>
                                <p:cTn id="9" presetID="42" presetClass="entr" presetSubtype="0" fill="hold" grpId="0" nodeType="withEffect">
                                  <p:stCondLst>
                                    <p:cond delay="300"/>
                                  </p:stCondLst>
                                  <p:childTnLst>
                                    <p:set>
                                      <p:cBhvr>
                                        <p:cTn id="10" dur="1" fill="hold">
                                          <p:stCondLst>
                                            <p:cond delay="0"/>
                                          </p:stCondLst>
                                        </p:cTn>
                                        <p:tgtEl>
                                          <p:spTgt spid="102"/>
                                        </p:tgtEl>
                                        <p:attrNameLst>
                                          <p:attrName>style.visibility</p:attrName>
                                        </p:attrNameLst>
                                      </p:cBhvr>
                                      <p:to>
                                        <p:strVal val="visible"/>
                                      </p:to>
                                    </p:set>
                                    <p:anim calcmode="lin" valueType="num">
                                      <p:cBhvr additive="base">
                                        <p:cTn id="11" dur="550" decel="100000" fill="hold"/>
                                        <p:tgtEl>
                                          <p:spTgt spid="102"/>
                                        </p:tgtEl>
                                        <p:attrNameLst>
                                          <p:attrName>ppt_y</p:attrName>
                                        </p:attrNameLst>
                                      </p:cBhvr>
                                      <p:tavLst>
                                        <p:tav tm="0">
                                          <p:val>
                                            <p:strVal val="#ppt_y+0.05"/>
                                          </p:val>
                                        </p:tav>
                                        <p:tav tm="100000">
                                          <p:val>
                                            <p:strVal val="#ppt_y"/>
                                          </p:val>
                                        </p:tav>
                                      </p:tavLst>
                                    </p:anim>
                                    <p:animEffect transition="in" filter="fade">
                                      <p:cBhvr>
                                        <p:cTn id="12" dur="550"/>
                                        <p:tgtEl>
                                          <p:spTgt spid="102"/>
                                        </p:tgtEl>
                                      </p:cBhvr>
                                    </p:animEffect>
                                  </p:childTnLst>
                                </p:cTn>
                              </p:par>
                              <p:par>
                                <p:cTn id="13" presetID="42" presetClass="entr" presetSubtype="0" fill="hold" grpId="0" nodeType="withEffect">
                                  <p:stCondLst>
                                    <p:cond delay="300"/>
                                  </p:stCondLst>
                                  <p:childTnLst>
                                    <p:set>
                                      <p:cBhvr>
                                        <p:cTn id="14" dur="1" fill="hold">
                                          <p:stCondLst>
                                            <p:cond delay="0"/>
                                          </p:stCondLst>
                                        </p:cTn>
                                        <p:tgtEl>
                                          <p:spTgt spid="103"/>
                                        </p:tgtEl>
                                        <p:attrNameLst>
                                          <p:attrName>style.visibility</p:attrName>
                                        </p:attrNameLst>
                                      </p:cBhvr>
                                      <p:to>
                                        <p:strVal val="visible"/>
                                      </p:to>
                                    </p:set>
                                    <p:anim calcmode="lin" valueType="num">
                                      <p:cBhvr additive="base">
                                        <p:cTn id="15" dur="550" decel="100000" fill="hold"/>
                                        <p:tgtEl>
                                          <p:spTgt spid="103"/>
                                        </p:tgtEl>
                                        <p:attrNameLst>
                                          <p:attrName>ppt_y</p:attrName>
                                        </p:attrNameLst>
                                      </p:cBhvr>
                                      <p:tavLst>
                                        <p:tav tm="0">
                                          <p:val>
                                            <p:strVal val="#ppt_y+0.05"/>
                                          </p:val>
                                        </p:tav>
                                        <p:tav tm="100000">
                                          <p:val>
                                            <p:strVal val="#ppt_y"/>
                                          </p:val>
                                        </p:tav>
                                      </p:tavLst>
                                    </p:anim>
                                    <p:animEffect transition="in" filter="fade">
                                      <p:cBhvr>
                                        <p:cTn id="16" dur="550"/>
                                        <p:tgtEl>
                                          <p:spTgt spid="103"/>
                                        </p:tgtEl>
                                      </p:cBhvr>
                                    </p:animEffect>
                                  </p:childTnLst>
                                </p:cTn>
                              </p:par>
                              <p:par>
                                <p:cTn id="17" presetID="42" presetClass="entr" presetSubtype="0" fill="hold" grpId="0" nodeType="withEffect">
                                  <p:stCondLst>
                                    <p:cond delay="300"/>
                                  </p:stCondLst>
                                  <p:childTnLst>
                                    <p:set>
                                      <p:cBhvr>
                                        <p:cTn id="18" dur="1" fill="hold">
                                          <p:stCondLst>
                                            <p:cond delay="0"/>
                                          </p:stCondLst>
                                        </p:cTn>
                                        <p:tgtEl>
                                          <p:spTgt spid="104"/>
                                        </p:tgtEl>
                                        <p:attrNameLst>
                                          <p:attrName>style.visibility</p:attrName>
                                        </p:attrNameLst>
                                      </p:cBhvr>
                                      <p:to>
                                        <p:strVal val="visible"/>
                                      </p:to>
                                    </p:set>
                                    <p:anim calcmode="lin" valueType="num">
                                      <p:cBhvr additive="base">
                                        <p:cTn id="19" dur="550" decel="100000" fill="hold"/>
                                        <p:tgtEl>
                                          <p:spTgt spid="104"/>
                                        </p:tgtEl>
                                        <p:attrNameLst>
                                          <p:attrName>ppt_y</p:attrName>
                                        </p:attrNameLst>
                                      </p:cBhvr>
                                      <p:tavLst>
                                        <p:tav tm="0">
                                          <p:val>
                                            <p:strVal val="#ppt_y+0.05"/>
                                          </p:val>
                                        </p:tav>
                                        <p:tav tm="100000">
                                          <p:val>
                                            <p:strVal val="#ppt_y"/>
                                          </p:val>
                                        </p:tav>
                                      </p:tavLst>
                                    </p:anim>
                                    <p:animEffect transition="in" filter="fade">
                                      <p:cBhvr>
                                        <p:cTn id="20" dur="550"/>
                                        <p:tgtEl>
                                          <p:spTgt spid="104"/>
                                        </p:tgtEl>
                                      </p:cBhvr>
                                    </p:animEffect>
                                  </p:childTnLst>
                                </p:cTn>
                              </p:par>
                              <p:par>
                                <p:cTn id="21" presetID="42" presetClass="entr" presetSubtype="0" fill="hold" grpId="0" nodeType="withEffect">
                                  <p:stCondLst>
                                    <p:cond delay="480"/>
                                  </p:stCondLst>
                                  <p:childTnLst>
                                    <p:set>
                                      <p:cBhvr>
                                        <p:cTn id="22" dur="1" fill="hold">
                                          <p:stCondLst>
                                            <p:cond delay="0"/>
                                          </p:stCondLst>
                                        </p:cTn>
                                        <p:tgtEl>
                                          <p:spTgt spid="105"/>
                                        </p:tgtEl>
                                        <p:attrNameLst>
                                          <p:attrName>style.visibility</p:attrName>
                                        </p:attrNameLst>
                                      </p:cBhvr>
                                      <p:to>
                                        <p:strVal val="visible"/>
                                      </p:to>
                                    </p:set>
                                    <p:anim calcmode="lin" valueType="num">
                                      <p:cBhvr additive="base">
                                        <p:cTn id="23" dur="550" decel="100000" fill="hold"/>
                                        <p:tgtEl>
                                          <p:spTgt spid="105"/>
                                        </p:tgtEl>
                                        <p:attrNameLst>
                                          <p:attrName>ppt_y</p:attrName>
                                        </p:attrNameLst>
                                      </p:cBhvr>
                                      <p:tavLst>
                                        <p:tav tm="0">
                                          <p:val>
                                            <p:strVal val="#ppt_y+0.05"/>
                                          </p:val>
                                        </p:tav>
                                        <p:tav tm="100000">
                                          <p:val>
                                            <p:strVal val="#ppt_y"/>
                                          </p:val>
                                        </p:tav>
                                      </p:tavLst>
                                    </p:anim>
                                    <p:animEffect transition="in" filter="fade">
                                      <p:cBhvr>
                                        <p:cTn id="24" dur="550"/>
                                        <p:tgtEl>
                                          <p:spTgt spid="105"/>
                                        </p:tgtEl>
                                      </p:cBhvr>
                                    </p:animEffect>
                                  </p:childTnLst>
                                </p:cTn>
                              </p:par>
                              <p:par>
                                <p:cTn id="25" presetID="42" presetClass="entr" presetSubtype="0" fill="hold" grpId="0" nodeType="withEffect">
                                  <p:stCondLst>
                                    <p:cond delay="480"/>
                                  </p:stCondLst>
                                  <p:childTnLst>
                                    <p:set>
                                      <p:cBhvr>
                                        <p:cTn id="26" dur="1" fill="hold">
                                          <p:stCondLst>
                                            <p:cond delay="0"/>
                                          </p:stCondLst>
                                        </p:cTn>
                                        <p:tgtEl>
                                          <p:spTgt spid="106"/>
                                        </p:tgtEl>
                                        <p:attrNameLst>
                                          <p:attrName>style.visibility</p:attrName>
                                        </p:attrNameLst>
                                      </p:cBhvr>
                                      <p:to>
                                        <p:strVal val="visible"/>
                                      </p:to>
                                    </p:set>
                                    <p:anim calcmode="lin" valueType="num">
                                      <p:cBhvr additive="base">
                                        <p:cTn id="27" dur="550" decel="100000" fill="hold"/>
                                        <p:tgtEl>
                                          <p:spTgt spid="106"/>
                                        </p:tgtEl>
                                        <p:attrNameLst>
                                          <p:attrName>ppt_y</p:attrName>
                                        </p:attrNameLst>
                                      </p:cBhvr>
                                      <p:tavLst>
                                        <p:tav tm="0">
                                          <p:val>
                                            <p:strVal val="#ppt_y+0.05"/>
                                          </p:val>
                                        </p:tav>
                                        <p:tav tm="100000">
                                          <p:val>
                                            <p:strVal val="#ppt_y"/>
                                          </p:val>
                                        </p:tav>
                                      </p:tavLst>
                                    </p:anim>
                                    <p:animEffect transition="in" filter="fade">
                                      <p:cBhvr>
                                        <p:cTn id="28" dur="550"/>
                                        <p:tgtEl>
                                          <p:spTgt spid="106"/>
                                        </p:tgtEl>
                                      </p:cBhvr>
                                    </p:animEffect>
                                  </p:childTnLst>
                                </p:cTn>
                              </p:par>
                              <p:par>
                                <p:cTn id="29" presetID="42" presetClass="entr" presetSubtype="0" fill="hold" grpId="0" nodeType="withEffect">
                                  <p:stCondLst>
                                    <p:cond delay="480"/>
                                  </p:stCondLst>
                                  <p:childTnLst>
                                    <p:set>
                                      <p:cBhvr>
                                        <p:cTn id="30" dur="1" fill="hold">
                                          <p:stCondLst>
                                            <p:cond delay="0"/>
                                          </p:stCondLst>
                                        </p:cTn>
                                        <p:tgtEl>
                                          <p:spTgt spid="107"/>
                                        </p:tgtEl>
                                        <p:attrNameLst>
                                          <p:attrName>style.visibility</p:attrName>
                                        </p:attrNameLst>
                                      </p:cBhvr>
                                      <p:to>
                                        <p:strVal val="visible"/>
                                      </p:to>
                                    </p:set>
                                    <p:anim calcmode="lin" valueType="num">
                                      <p:cBhvr additive="base">
                                        <p:cTn id="31" dur="550" decel="100000" fill="hold"/>
                                        <p:tgtEl>
                                          <p:spTgt spid="107"/>
                                        </p:tgtEl>
                                        <p:attrNameLst>
                                          <p:attrName>ppt_y</p:attrName>
                                        </p:attrNameLst>
                                      </p:cBhvr>
                                      <p:tavLst>
                                        <p:tav tm="0">
                                          <p:val>
                                            <p:strVal val="#ppt_y+0.05"/>
                                          </p:val>
                                        </p:tav>
                                        <p:tav tm="100000">
                                          <p:val>
                                            <p:strVal val="#ppt_y"/>
                                          </p:val>
                                        </p:tav>
                                      </p:tavLst>
                                    </p:anim>
                                    <p:animEffect transition="in" filter="fade">
                                      <p:cBhvr>
                                        <p:cTn id="32" dur="550"/>
                                        <p:tgtEl>
                                          <p:spTgt spid="107"/>
                                        </p:tgtEl>
                                      </p:cBhvr>
                                    </p:animEffect>
                                  </p:childTnLst>
                                </p:cTn>
                              </p:par>
                              <p:par>
                                <p:cTn id="33" presetID="42" presetClass="entr" presetSubtype="0" fill="hold" grpId="0" nodeType="withEffect">
                                  <p:stCondLst>
                                    <p:cond delay="660"/>
                                  </p:stCondLst>
                                  <p:childTnLst>
                                    <p:set>
                                      <p:cBhvr>
                                        <p:cTn id="34" dur="1" fill="hold">
                                          <p:stCondLst>
                                            <p:cond delay="0"/>
                                          </p:stCondLst>
                                        </p:cTn>
                                        <p:tgtEl>
                                          <p:spTgt spid="108"/>
                                        </p:tgtEl>
                                        <p:attrNameLst>
                                          <p:attrName>style.visibility</p:attrName>
                                        </p:attrNameLst>
                                      </p:cBhvr>
                                      <p:to>
                                        <p:strVal val="visible"/>
                                      </p:to>
                                    </p:set>
                                    <p:anim calcmode="lin" valueType="num">
                                      <p:cBhvr additive="base">
                                        <p:cTn id="35" dur="550" decel="100000" fill="hold"/>
                                        <p:tgtEl>
                                          <p:spTgt spid="108"/>
                                        </p:tgtEl>
                                        <p:attrNameLst>
                                          <p:attrName>ppt_y</p:attrName>
                                        </p:attrNameLst>
                                      </p:cBhvr>
                                      <p:tavLst>
                                        <p:tav tm="0">
                                          <p:val>
                                            <p:strVal val="#ppt_y+0.05"/>
                                          </p:val>
                                        </p:tav>
                                        <p:tav tm="100000">
                                          <p:val>
                                            <p:strVal val="#ppt_y"/>
                                          </p:val>
                                        </p:tav>
                                      </p:tavLst>
                                    </p:anim>
                                    <p:animEffect transition="in" filter="fade">
                                      <p:cBhvr>
                                        <p:cTn id="36" dur="550"/>
                                        <p:tgtEl>
                                          <p:spTgt spid="108"/>
                                        </p:tgtEl>
                                      </p:cBhvr>
                                    </p:animEffect>
                                  </p:childTnLst>
                                </p:cTn>
                              </p:par>
                              <p:par>
                                <p:cTn id="37" presetID="42" presetClass="entr" presetSubtype="0" fill="hold" grpId="0" nodeType="withEffect">
                                  <p:stCondLst>
                                    <p:cond delay="660"/>
                                  </p:stCondLst>
                                  <p:childTnLst>
                                    <p:set>
                                      <p:cBhvr>
                                        <p:cTn id="38" dur="1" fill="hold">
                                          <p:stCondLst>
                                            <p:cond delay="0"/>
                                          </p:stCondLst>
                                        </p:cTn>
                                        <p:tgtEl>
                                          <p:spTgt spid="109"/>
                                        </p:tgtEl>
                                        <p:attrNameLst>
                                          <p:attrName>style.visibility</p:attrName>
                                        </p:attrNameLst>
                                      </p:cBhvr>
                                      <p:to>
                                        <p:strVal val="visible"/>
                                      </p:to>
                                    </p:set>
                                    <p:anim calcmode="lin" valueType="num">
                                      <p:cBhvr additive="base">
                                        <p:cTn id="39" dur="550" decel="100000" fill="hold"/>
                                        <p:tgtEl>
                                          <p:spTgt spid="109"/>
                                        </p:tgtEl>
                                        <p:attrNameLst>
                                          <p:attrName>ppt_y</p:attrName>
                                        </p:attrNameLst>
                                      </p:cBhvr>
                                      <p:tavLst>
                                        <p:tav tm="0">
                                          <p:val>
                                            <p:strVal val="#ppt_y+0.05"/>
                                          </p:val>
                                        </p:tav>
                                        <p:tav tm="100000">
                                          <p:val>
                                            <p:strVal val="#ppt_y"/>
                                          </p:val>
                                        </p:tav>
                                      </p:tavLst>
                                    </p:anim>
                                    <p:animEffect transition="in" filter="fade">
                                      <p:cBhvr>
                                        <p:cTn id="40" dur="550"/>
                                        <p:tgtEl>
                                          <p:spTgt spid="109"/>
                                        </p:tgtEl>
                                      </p:cBhvr>
                                    </p:animEffect>
                                  </p:childTnLst>
                                </p:cTn>
                              </p:par>
                              <p:par>
                                <p:cTn id="41" presetID="42" presetClass="entr" presetSubtype="0" fill="hold" grpId="0" nodeType="withEffect">
                                  <p:stCondLst>
                                    <p:cond delay="660"/>
                                  </p:stCondLst>
                                  <p:childTnLst>
                                    <p:set>
                                      <p:cBhvr>
                                        <p:cTn id="42" dur="1" fill="hold">
                                          <p:stCondLst>
                                            <p:cond delay="0"/>
                                          </p:stCondLst>
                                        </p:cTn>
                                        <p:tgtEl>
                                          <p:spTgt spid="110"/>
                                        </p:tgtEl>
                                        <p:attrNameLst>
                                          <p:attrName>style.visibility</p:attrName>
                                        </p:attrNameLst>
                                      </p:cBhvr>
                                      <p:to>
                                        <p:strVal val="visible"/>
                                      </p:to>
                                    </p:set>
                                    <p:anim calcmode="lin" valueType="num">
                                      <p:cBhvr additive="base">
                                        <p:cTn id="43" dur="550" decel="100000" fill="hold"/>
                                        <p:tgtEl>
                                          <p:spTgt spid="110"/>
                                        </p:tgtEl>
                                        <p:attrNameLst>
                                          <p:attrName>ppt_y</p:attrName>
                                        </p:attrNameLst>
                                      </p:cBhvr>
                                      <p:tavLst>
                                        <p:tav tm="0">
                                          <p:val>
                                            <p:strVal val="#ppt_y+0.05"/>
                                          </p:val>
                                        </p:tav>
                                        <p:tav tm="100000">
                                          <p:val>
                                            <p:strVal val="#ppt_y"/>
                                          </p:val>
                                        </p:tav>
                                      </p:tavLst>
                                    </p:anim>
                                    <p:animEffect transition="in" filter="fade">
                                      <p:cBhvr>
                                        <p:cTn id="44" dur="550"/>
                                        <p:tgtEl>
                                          <p:spTgt spid="110"/>
                                        </p:tgtEl>
                                      </p:cBhvr>
                                    </p:animEffect>
                                  </p:childTnLst>
                                </p:cTn>
                              </p:par>
                              <p:par>
                                <p:cTn id="45" presetID="42" presetClass="entr" presetSubtype="0" fill="hold" grpId="0" nodeType="withEffect">
                                  <p:stCondLst>
                                    <p:cond delay="840"/>
                                  </p:stCondLst>
                                  <p:childTnLst>
                                    <p:set>
                                      <p:cBhvr>
                                        <p:cTn id="46" dur="1" fill="hold">
                                          <p:stCondLst>
                                            <p:cond delay="0"/>
                                          </p:stCondLst>
                                        </p:cTn>
                                        <p:tgtEl>
                                          <p:spTgt spid="111"/>
                                        </p:tgtEl>
                                        <p:attrNameLst>
                                          <p:attrName>style.visibility</p:attrName>
                                        </p:attrNameLst>
                                      </p:cBhvr>
                                      <p:to>
                                        <p:strVal val="visible"/>
                                      </p:to>
                                    </p:set>
                                    <p:anim calcmode="lin" valueType="num">
                                      <p:cBhvr additive="base">
                                        <p:cTn id="47" dur="550" decel="100000" fill="hold"/>
                                        <p:tgtEl>
                                          <p:spTgt spid="111"/>
                                        </p:tgtEl>
                                        <p:attrNameLst>
                                          <p:attrName>ppt_y</p:attrName>
                                        </p:attrNameLst>
                                      </p:cBhvr>
                                      <p:tavLst>
                                        <p:tav tm="0">
                                          <p:val>
                                            <p:strVal val="#ppt_y+0.05"/>
                                          </p:val>
                                        </p:tav>
                                        <p:tav tm="100000">
                                          <p:val>
                                            <p:strVal val="#ppt_y"/>
                                          </p:val>
                                        </p:tav>
                                      </p:tavLst>
                                    </p:anim>
                                    <p:animEffect transition="in" filter="fade">
                                      <p:cBhvr>
                                        <p:cTn id="48" dur="550"/>
                                        <p:tgtEl>
                                          <p:spTgt spid="111"/>
                                        </p:tgtEl>
                                      </p:cBhvr>
                                    </p:animEffect>
                                  </p:childTnLst>
                                </p:cTn>
                              </p:par>
                              <p:par>
                                <p:cTn id="49" presetID="42" presetClass="entr" presetSubtype="0" fill="hold" grpId="0" nodeType="withEffect">
                                  <p:stCondLst>
                                    <p:cond delay="840"/>
                                  </p:stCondLst>
                                  <p:childTnLst>
                                    <p:set>
                                      <p:cBhvr>
                                        <p:cTn id="50" dur="1" fill="hold">
                                          <p:stCondLst>
                                            <p:cond delay="0"/>
                                          </p:stCondLst>
                                        </p:cTn>
                                        <p:tgtEl>
                                          <p:spTgt spid="112"/>
                                        </p:tgtEl>
                                        <p:attrNameLst>
                                          <p:attrName>style.visibility</p:attrName>
                                        </p:attrNameLst>
                                      </p:cBhvr>
                                      <p:to>
                                        <p:strVal val="visible"/>
                                      </p:to>
                                    </p:set>
                                    <p:anim calcmode="lin" valueType="num">
                                      <p:cBhvr additive="base">
                                        <p:cTn id="51" dur="550" decel="100000" fill="hold"/>
                                        <p:tgtEl>
                                          <p:spTgt spid="112"/>
                                        </p:tgtEl>
                                        <p:attrNameLst>
                                          <p:attrName>ppt_y</p:attrName>
                                        </p:attrNameLst>
                                      </p:cBhvr>
                                      <p:tavLst>
                                        <p:tav tm="0">
                                          <p:val>
                                            <p:strVal val="#ppt_y+0.05"/>
                                          </p:val>
                                        </p:tav>
                                        <p:tav tm="100000">
                                          <p:val>
                                            <p:strVal val="#ppt_y"/>
                                          </p:val>
                                        </p:tav>
                                      </p:tavLst>
                                    </p:anim>
                                    <p:animEffect transition="in" filter="fade">
                                      <p:cBhvr>
                                        <p:cTn id="52" dur="550"/>
                                        <p:tgtEl>
                                          <p:spTgt spid="112"/>
                                        </p:tgtEl>
                                      </p:cBhvr>
                                    </p:animEffect>
                                  </p:childTnLst>
                                </p:cTn>
                              </p:par>
                              <p:par>
                                <p:cTn id="53" presetID="42" presetClass="entr" presetSubtype="0" fill="hold" grpId="0" nodeType="withEffect">
                                  <p:stCondLst>
                                    <p:cond delay="840"/>
                                  </p:stCondLst>
                                  <p:childTnLst>
                                    <p:set>
                                      <p:cBhvr>
                                        <p:cTn id="54" dur="1" fill="hold">
                                          <p:stCondLst>
                                            <p:cond delay="0"/>
                                          </p:stCondLst>
                                        </p:cTn>
                                        <p:tgtEl>
                                          <p:spTgt spid="113"/>
                                        </p:tgtEl>
                                        <p:attrNameLst>
                                          <p:attrName>style.visibility</p:attrName>
                                        </p:attrNameLst>
                                      </p:cBhvr>
                                      <p:to>
                                        <p:strVal val="visible"/>
                                      </p:to>
                                    </p:set>
                                    <p:anim calcmode="lin" valueType="num">
                                      <p:cBhvr additive="base">
                                        <p:cTn id="55" dur="550" decel="100000" fill="hold"/>
                                        <p:tgtEl>
                                          <p:spTgt spid="113"/>
                                        </p:tgtEl>
                                        <p:attrNameLst>
                                          <p:attrName>ppt_y</p:attrName>
                                        </p:attrNameLst>
                                      </p:cBhvr>
                                      <p:tavLst>
                                        <p:tav tm="0">
                                          <p:val>
                                            <p:strVal val="#ppt_y+0.05"/>
                                          </p:val>
                                        </p:tav>
                                        <p:tav tm="100000">
                                          <p:val>
                                            <p:strVal val="#ppt_y"/>
                                          </p:val>
                                        </p:tav>
                                      </p:tavLst>
                                    </p:anim>
                                    <p:animEffect transition="in" filter="fade">
                                      <p:cBhvr>
                                        <p:cTn id="56" dur="550"/>
                                        <p:tgtEl>
                                          <p:spTgt spid="113"/>
                                        </p:tgtEl>
                                      </p:cBhvr>
                                    </p:animEffect>
                                  </p:childTnLst>
                                </p:cTn>
                              </p:par>
                              <p:par>
                                <p:cTn id="57" presetID="42" presetClass="entr" presetSubtype="0" fill="hold" grpId="0" nodeType="withEffect">
                                  <p:stCondLst>
                                    <p:cond delay="1100"/>
                                  </p:stCondLst>
                                  <p:childTnLst>
                                    <p:set>
                                      <p:cBhvr>
                                        <p:cTn id="58" dur="1" fill="hold">
                                          <p:stCondLst>
                                            <p:cond delay="0"/>
                                          </p:stCondLst>
                                        </p:cTn>
                                        <p:tgtEl>
                                          <p:spTgt spid="114"/>
                                        </p:tgtEl>
                                        <p:attrNameLst>
                                          <p:attrName>style.visibility</p:attrName>
                                        </p:attrNameLst>
                                      </p:cBhvr>
                                      <p:to>
                                        <p:strVal val="visible"/>
                                      </p:to>
                                    </p:set>
                                    <p:anim calcmode="lin" valueType="num">
                                      <p:cBhvr additive="base">
                                        <p:cTn id="59" dur="550" decel="100000" fill="hold"/>
                                        <p:tgtEl>
                                          <p:spTgt spid="114"/>
                                        </p:tgtEl>
                                        <p:attrNameLst>
                                          <p:attrName>ppt_y</p:attrName>
                                        </p:attrNameLst>
                                      </p:cBhvr>
                                      <p:tavLst>
                                        <p:tav tm="0">
                                          <p:val>
                                            <p:strVal val="#ppt_y+0.05"/>
                                          </p:val>
                                        </p:tav>
                                        <p:tav tm="100000">
                                          <p:val>
                                            <p:strVal val="#ppt_y"/>
                                          </p:val>
                                        </p:tav>
                                      </p:tavLst>
                                    </p:anim>
                                    <p:animEffect transition="in" filter="fade">
                                      <p:cBhvr>
                                        <p:cTn id="60" dur="550"/>
                                        <p:tgtEl>
                                          <p:spTgt spid="114"/>
                                        </p:tgtEl>
                                      </p:cBhvr>
                                    </p:animEffect>
                                  </p:childTnLst>
                                </p:cTn>
                              </p:par>
                              <p:par>
                                <p:cTn id="61" presetID="42" presetClass="entr" presetSubtype="0" fill="hold" grpId="0" nodeType="withEffect">
                                  <p:stCondLst>
                                    <p:cond delay="1100"/>
                                  </p:stCondLst>
                                  <p:childTnLst>
                                    <p:set>
                                      <p:cBhvr>
                                        <p:cTn id="62" dur="1" fill="hold">
                                          <p:stCondLst>
                                            <p:cond delay="0"/>
                                          </p:stCondLst>
                                        </p:cTn>
                                        <p:tgtEl>
                                          <p:spTgt spid="115"/>
                                        </p:tgtEl>
                                        <p:attrNameLst>
                                          <p:attrName>style.visibility</p:attrName>
                                        </p:attrNameLst>
                                      </p:cBhvr>
                                      <p:to>
                                        <p:strVal val="visible"/>
                                      </p:to>
                                    </p:set>
                                    <p:anim calcmode="lin" valueType="num">
                                      <p:cBhvr additive="base">
                                        <p:cTn id="63" dur="550" decel="100000" fill="hold"/>
                                        <p:tgtEl>
                                          <p:spTgt spid="115"/>
                                        </p:tgtEl>
                                        <p:attrNameLst>
                                          <p:attrName>ppt_y</p:attrName>
                                        </p:attrNameLst>
                                      </p:cBhvr>
                                      <p:tavLst>
                                        <p:tav tm="0">
                                          <p:val>
                                            <p:strVal val="#ppt_y+0.05"/>
                                          </p:val>
                                        </p:tav>
                                        <p:tav tm="100000">
                                          <p:val>
                                            <p:strVal val="#ppt_y"/>
                                          </p:val>
                                        </p:tav>
                                      </p:tavLst>
                                    </p:anim>
                                    <p:animEffect transition="in" filter="fade">
                                      <p:cBhvr>
                                        <p:cTn id="64" dur="550"/>
                                        <p:tgtEl>
                                          <p:spTgt spid="115"/>
                                        </p:tgtEl>
                                      </p:cBhvr>
                                    </p:animEffect>
                                  </p:childTnLst>
                                </p:cTn>
                              </p:par>
                              <p:par>
                                <p:cTn id="65" presetID="42" presetClass="entr" presetSubtype="0" fill="hold" grpId="0" nodeType="withEffect">
                                  <p:stCondLst>
                                    <p:cond delay="1100"/>
                                  </p:stCondLst>
                                  <p:childTnLst>
                                    <p:set>
                                      <p:cBhvr>
                                        <p:cTn id="66" dur="1" fill="hold">
                                          <p:stCondLst>
                                            <p:cond delay="0"/>
                                          </p:stCondLst>
                                        </p:cTn>
                                        <p:tgtEl>
                                          <p:spTgt spid="116"/>
                                        </p:tgtEl>
                                        <p:attrNameLst>
                                          <p:attrName>style.visibility</p:attrName>
                                        </p:attrNameLst>
                                      </p:cBhvr>
                                      <p:to>
                                        <p:strVal val="visible"/>
                                      </p:to>
                                    </p:set>
                                    <p:anim calcmode="lin" valueType="num">
                                      <p:cBhvr additive="base">
                                        <p:cTn id="67" dur="550" decel="100000" fill="hold"/>
                                        <p:tgtEl>
                                          <p:spTgt spid="116"/>
                                        </p:tgtEl>
                                        <p:attrNameLst>
                                          <p:attrName>ppt_y</p:attrName>
                                        </p:attrNameLst>
                                      </p:cBhvr>
                                      <p:tavLst>
                                        <p:tav tm="0">
                                          <p:val>
                                            <p:strVal val="#ppt_y+0.05"/>
                                          </p:val>
                                        </p:tav>
                                        <p:tav tm="100000">
                                          <p:val>
                                            <p:strVal val="#ppt_y"/>
                                          </p:val>
                                        </p:tav>
                                      </p:tavLst>
                                    </p:anim>
                                    <p:animEffect transition="in" filter="fade">
                                      <p:cBhvr>
                                        <p:cTn id="68" dur="550"/>
                                        <p:tgtEl>
                                          <p:spTgt spid="116"/>
                                        </p:tgtEl>
                                      </p:cBhvr>
                                    </p:animEffect>
                                  </p:childTnLst>
                                </p:cTn>
                              </p:par>
                              <p:par>
                                <p:cTn id="69" presetID="42" presetClass="entr" presetSubtype="0" fill="hold" grpId="0" nodeType="withEffect">
                                  <p:stCondLst>
                                    <p:cond delay="1100"/>
                                  </p:stCondLst>
                                  <p:childTnLst>
                                    <p:set>
                                      <p:cBhvr>
                                        <p:cTn id="70" dur="1" fill="hold">
                                          <p:stCondLst>
                                            <p:cond delay="0"/>
                                          </p:stCondLst>
                                        </p:cTn>
                                        <p:tgtEl>
                                          <p:spTgt spid="117"/>
                                        </p:tgtEl>
                                        <p:attrNameLst>
                                          <p:attrName>style.visibility</p:attrName>
                                        </p:attrNameLst>
                                      </p:cBhvr>
                                      <p:to>
                                        <p:strVal val="visible"/>
                                      </p:to>
                                    </p:set>
                                    <p:anim calcmode="lin" valueType="num">
                                      <p:cBhvr additive="base">
                                        <p:cTn id="71" dur="550" decel="100000" fill="hold"/>
                                        <p:tgtEl>
                                          <p:spTgt spid="117"/>
                                        </p:tgtEl>
                                        <p:attrNameLst>
                                          <p:attrName>ppt_y</p:attrName>
                                        </p:attrNameLst>
                                      </p:cBhvr>
                                      <p:tavLst>
                                        <p:tav tm="0">
                                          <p:val>
                                            <p:strVal val="#ppt_y+0.05"/>
                                          </p:val>
                                        </p:tav>
                                        <p:tav tm="100000">
                                          <p:val>
                                            <p:strVal val="#ppt_y"/>
                                          </p:val>
                                        </p:tav>
                                      </p:tavLst>
                                    </p:anim>
                                    <p:animEffect transition="in" filter="fade">
                                      <p:cBhvr>
                                        <p:cTn id="72" dur="550"/>
                                        <p:tgtEl>
                                          <p:spTgt spid="117"/>
                                        </p:tgtEl>
                                      </p:cBhvr>
                                    </p:animEffect>
                                  </p:childTnLst>
                                </p:cTn>
                              </p:par>
                              <p:par>
                                <p:cTn id="73" presetID="10" presetClass="entr" presetSubtype="0" fill="hold" grpId="0" nodeType="withEffect">
                                  <p:stCondLst>
                                    <p:cond delay="1300"/>
                                  </p:stCondLst>
                                  <p:childTnLst>
                                    <p:set>
                                      <p:cBhvr>
                                        <p:cTn id="74" dur="1" fill="hold">
                                          <p:stCondLst>
                                            <p:cond delay="0"/>
                                          </p:stCondLst>
                                        </p:cTn>
                                        <p:tgtEl>
                                          <p:spTgt spid="118"/>
                                        </p:tgtEl>
                                        <p:attrNameLst>
                                          <p:attrName>style.visibility</p:attrName>
                                        </p:attrNameLst>
                                      </p:cBhvr>
                                      <p:to>
                                        <p:strVal val="visible"/>
                                      </p:to>
                                    </p:set>
                                    <p:animEffect transition="in" filter="fade">
                                      <p:cBhvr>
                                        <p:cTn id="75" dur="7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Lst>
  </p:timing>
</p:sld>
</file>

<file path=ppt/theme/theme1.xml><?xml version="1.0" encoding="utf-8"?>
<a:theme xmlns:a="http://schemas.openxmlformats.org/drawingml/2006/main" name="Закупщица с Урала">
  <a:themeElements>
    <a:clrScheme name="Закупщица с Урала">
      <a:dk1>
        <a:srgbClr val="3D434A"/>
      </a:dk1>
      <a:lt1>
        <a:srgbClr val="FFFFFF"/>
      </a:lt1>
      <a:dk2>
        <a:srgbClr val="005541"/>
      </a:dk2>
      <a:lt2>
        <a:srgbClr val="F5ECE2"/>
      </a:lt2>
      <a:accent1>
        <a:srgbClr val="005541"/>
      </a:accent1>
      <a:accent2>
        <a:srgbClr val="C98BA0"/>
      </a:accent2>
      <a:accent3>
        <a:srgbClr val="0E6B52"/>
      </a:accent3>
      <a:accent4>
        <a:srgbClr val="EBD3DC"/>
      </a:accent4>
      <a:accent5>
        <a:srgbClr val="7A8088"/>
      </a:accent5>
      <a:accent6>
        <a:srgbClr val="DDE9E3"/>
      </a:accent6>
      <a:hlink>
        <a:srgbClr val="005541"/>
      </a:hlink>
      <a:folHlink>
        <a:srgbClr val="C98BA0"/>
      </a:folHlink>
    </a:clrScheme>
    <a:fontScheme name="Закупщица с Урала">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Один план вместо трех. Совместное планирование</dc:title>
  <dc:subject>Предложение для руководства</dc:subject>
  <dc:creator>Лисак Е.Ф.</dc:creator>
  <cp:lastModifiedBy>Лисак Е.Ф.</cp:lastModifiedBy>
  <cp:revision>1</cp:revision>
  <dcterms:created xsi:type="dcterms:W3CDTF">2026-10-17T07:24:55Z</dcterms:created>
  <dcterms:modified xsi:type="dcterms:W3CDTF">2026-10-17T07:24:55Z</dcterms:modified>
</cp:coreProperties>
</file>